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3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10F02-6330-B544-BDCF-7BB19E77CBED}" type="datetimeFigureOut">
              <a:rPr lang="en-US" smtClean="0"/>
              <a:t>9/5/14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2192B-9448-6E41-8197-D4681F55F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34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sts</a:t>
            </a:r>
            <a:r>
              <a:rPr lang="en-US" dirty="0" smtClean="0"/>
              <a:t> test -- Test equality of survivor functions (log-rank)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2192B-9448-6E41-8197-D4681F55F0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2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4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61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37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6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9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68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7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53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5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0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86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4782-29A3-284D-BCCF-3F19B67DD564}" type="datetimeFigureOut">
              <a:rPr lang="en-US" smtClean="0"/>
              <a:t>9/5/14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B970E-2238-EC4F-BBAB-0F8C413DDF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96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2087" y="867044"/>
            <a:ext cx="4931914" cy="396169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88011" y="108684"/>
            <a:ext cx="8704937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Courier"/>
                <a:cs typeface="Courier"/>
              </a:rPr>
              <a:t>SURVIVAL ANALYSIS DEMO</a:t>
            </a:r>
            <a:r>
              <a:rPr lang="en-US" sz="2000" b="1" dirty="0" smtClean="0">
                <a:latin typeface="Courier"/>
                <a:cs typeface="Courier"/>
              </a:rPr>
              <a:t> </a:t>
            </a:r>
          </a:p>
          <a:p>
            <a:r>
              <a:rPr lang="en-US" sz="1600" b="1" dirty="0" err="1" smtClean="0">
                <a:latin typeface="Courier"/>
                <a:cs typeface="Courier"/>
              </a:rPr>
              <a:t>stset</a:t>
            </a:r>
            <a:r>
              <a:rPr lang="en-US" sz="1600" b="1" dirty="0" smtClean="0">
                <a:latin typeface="Courier"/>
                <a:cs typeface="Courier"/>
              </a:rPr>
              <a:t> </a:t>
            </a:r>
            <a:r>
              <a:rPr lang="en-US" sz="1600" b="1" dirty="0">
                <a:latin typeface="Courier"/>
                <a:cs typeface="Courier"/>
              </a:rPr>
              <a:t>– declare data to be survival-time data </a:t>
            </a:r>
          </a:p>
          <a:p>
            <a:r>
              <a:rPr lang="en-US" sz="1600" dirty="0" err="1">
                <a:latin typeface="Courier"/>
                <a:cs typeface="Courier"/>
              </a:rPr>
              <a:t>stset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i="1" dirty="0">
                <a:latin typeface="Courier"/>
                <a:cs typeface="Courier"/>
              </a:rPr>
              <a:t>(</a:t>
            </a:r>
            <a:r>
              <a:rPr lang="en-US" sz="1600" i="1" dirty="0" err="1">
                <a:latin typeface="Courier"/>
                <a:cs typeface="Courier"/>
              </a:rPr>
              <a:t>timevar</a:t>
            </a:r>
            <a:r>
              <a:rPr lang="en-US" sz="1600" i="1" dirty="0">
                <a:latin typeface="Courier"/>
                <a:cs typeface="Courier"/>
              </a:rPr>
              <a:t>)</a:t>
            </a:r>
            <a:r>
              <a:rPr lang="en-US" sz="1600" dirty="0">
                <a:latin typeface="Courier"/>
                <a:cs typeface="Courier"/>
              </a:rPr>
              <a:t>, failure(</a:t>
            </a:r>
            <a:r>
              <a:rPr lang="en-US" sz="1600" i="1" dirty="0" err="1" smtClean="0">
                <a:latin typeface="Courier"/>
                <a:cs typeface="Courier"/>
              </a:rPr>
              <a:t>failvar</a:t>
            </a:r>
            <a:r>
              <a:rPr lang="en-US" sz="1600" dirty="0" smtClean="0">
                <a:latin typeface="Courier"/>
                <a:cs typeface="Courier"/>
              </a:rPr>
              <a:t>)     </a:t>
            </a:r>
          </a:p>
          <a:p>
            <a:r>
              <a:rPr lang="en-US" sz="1600" dirty="0" err="1" smtClean="0">
                <a:latin typeface="Courier"/>
                <a:cs typeface="Courier"/>
              </a:rPr>
              <a:t>stset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months</a:t>
            </a:r>
            <a:r>
              <a:rPr lang="en-US" sz="1600" dirty="0">
                <a:latin typeface="Courier"/>
                <a:cs typeface="Courier"/>
              </a:rPr>
              <a:t>, failure(</a:t>
            </a:r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death</a:t>
            </a:r>
            <a:r>
              <a:rPr lang="en-US" sz="1600" dirty="0">
                <a:latin typeface="Courier"/>
                <a:cs typeface="Courier"/>
              </a:rPr>
              <a:t>)  </a:t>
            </a:r>
          </a:p>
          <a:p>
            <a:r>
              <a:rPr lang="en-US" sz="1600" dirty="0">
                <a:latin typeface="Courier"/>
                <a:cs typeface="Courier"/>
              </a:rPr>
              <a:t> 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tab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resect death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endParaRPr lang="en-US" sz="1600" dirty="0" smtClean="0">
              <a:latin typeface="Courier"/>
              <a:cs typeface="Courier"/>
            </a:endParaRPr>
          </a:p>
          <a:p>
            <a:endParaRPr lang="en-US" sz="1600" dirty="0">
              <a:latin typeface="Courier"/>
              <a:cs typeface="Courier"/>
            </a:endParaRPr>
          </a:p>
          <a:p>
            <a:endParaRPr lang="en-US" sz="1600" dirty="0" smtClean="0">
              <a:latin typeface="Courier"/>
              <a:cs typeface="Courier"/>
            </a:endParaRPr>
          </a:p>
          <a:p>
            <a:endParaRPr lang="en-US" sz="1600" dirty="0">
              <a:latin typeface="Courier"/>
              <a:cs typeface="Courier"/>
            </a:endParaRPr>
          </a:p>
          <a:p>
            <a:endParaRPr lang="en-US" sz="1600" dirty="0" smtClean="0">
              <a:latin typeface="Courier"/>
              <a:cs typeface="Courier"/>
            </a:endParaRPr>
          </a:p>
          <a:p>
            <a:endParaRPr lang="en-US" sz="1600" dirty="0">
              <a:latin typeface="Courier"/>
              <a:cs typeface="Courier"/>
            </a:endParaRPr>
          </a:p>
          <a:p>
            <a:endParaRPr lang="en-US" sz="1600" dirty="0" smtClean="0">
              <a:latin typeface="Courier"/>
              <a:cs typeface="Courier"/>
            </a:endParaRPr>
          </a:p>
          <a:p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b="1" dirty="0" err="1" smtClean="0">
                <a:latin typeface="Courier"/>
                <a:cs typeface="Courier"/>
              </a:rPr>
              <a:t>stsum</a:t>
            </a:r>
            <a:r>
              <a:rPr lang="en-US" sz="1600" b="1" dirty="0" smtClean="0">
                <a:latin typeface="Courier"/>
                <a:cs typeface="Courier"/>
              </a:rPr>
              <a:t> </a:t>
            </a:r>
            <a:r>
              <a:rPr lang="en-US" sz="1600" b="1" dirty="0">
                <a:latin typeface="Courier"/>
                <a:cs typeface="Courier"/>
              </a:rPr>
              <a:t>– Summarize survival-time </a:t>
            </a:r>
            <a:r>
              <a:rPr lang="en-US" sz="1600" b="1" dirty="0" smtClean="0">
                <a:latin typeface="Courier"/>
                <a:cs typeface="Courier"/>
              </a:rPr>
              <a:t>data      </a:t>
            </a:r>
          </a:p>
          <a:p>
            <a:r>
              <a:rPr lang="en-US" sz="1600" dirty="0" err="1" smtClean="0">
                <a:latin typeface="Courier"/>
                <a:cs typeface="Courier"/>
              </a:rPr>
              <a:t>stsum</a:t>
            </a:r>
            <a:r>
              <a:rPr lang="en-US" sz="1600" dirty="0">
                <a:latin typeface="Courier"/>
                <a:cs typeface="Courier"/>
              </a:rPr>
              <a:t>, by(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resect</a:t>
            </a:r>
            <a:r>
              <a:rPr lang="en-US" sz="1600" dirty="0" smtClean="0">
                <a:latin typeface="Courier"/>
                <a:cs typeface="Courier"/>
              </a:rPr>
              <a:t>)</a:t>
            </a:r>
            <a:endParaRPr lang="en-US" sz="1600" dirty="0">
              <a:latin typeface="Courier"/>
              <a:cs typeface="Courier"/>
            </a:endParaRPr>
          </a:p>
          <a:p>
            <a:r>
              <a:rPr lang="en-US" sz="1600" dirty="0">
                <a:latin typeface="Courier"/>
                <a:cs typeface="Courier"/>
              </a:rPr>
              <a:t> </a:t>
            </a:r>
          </a:p>
          <a:p>
            <a:r>
              <a:rPr lang="en-US" sz="1600" b="1" dirty="0" err="1">
                <a:latin typeface="Courier"/>
                <a:cs typeface="Courier"/>
              </a:rPr>
              <a:t>stcox</a:t>
            </a:r>
            <a:r>
              <a:rPr lang="en-US" sz="1600" b="1" dirty="0">
                <a:latin typeface="Courier"/>
                <a:cs typeface="Courier"/>
              </a:rPr>
              <a:t> – Cox proportional hazards </a:t>
            </a:r>
            <a:r>
              <a:rPr lang="en-US" sz="1600" b="1" dirty="0" smtClean="0">
                <a:latin typeface="Courier"/>
                <a:cs typeface="Courier"/>
              </a:rPr>
              <a:t>model    </a:t>
            </a:r>
          </a:p>
          <a:p>
            <a:r>
              <a:rPr lang="en-US" sz="1600" dirty="0" err="1" smtClean="0">
                <a:latin typeface="Courier"/>
                <a:cs typeface="Courier"/>
              </a:rPr>
              <a:t>stcox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urier"/>
                <a:cs typeface="Courier"/>
              </a:rPr>
              <a:t>resect</a:t>
            </a:r>
            <a:endParaRPr lang="en-US" sz="160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urier"/>
                <a:cs typeface="Courier"/>
              </a:rPr>
              <a:t> </a:t>
            </a:r>
          </a:p>
          <a:p>
            <a:r>
              <a:rPr lang="en-US" sz="1600" b="1" dirty="0" err="1">
                <a:latin typeface="Courier"/>
                <a:cs typeface="Courier"/>
              </a:rPr>
              <a:t>sts</a:t>
            </a:r>
            <a:r>
              <a:rPr lang="en-US" sz="1600" b="1" dirty="0">
                <a:latin typeface="Courier"/>
                <a:cs typeface="Courier"/>
              </a:rPr>
              <a:t> graph – Graph the survivor, hazard, or cumulative hazard function</a:t>
            </a:r>
          </a:p>
          <a:p>
            <a:r>
              <a:rPr lang="en-US" sz="1400" dirty="0" err="1">
                <a:latin typeface="Courier"/>
                <a:cs typeface="Courier"/>
              </a:rPr>
              <a:t>sts</a:t>
            </a:r>
            <a:r>
              <a:rPr lang="en-US" sz="1400" dirty="0">
                <a:latin typeface="Courier"/>
                <a:cs typeface="Courier"/>
              </a:rPr>
              <a:t> graph, by(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resect</a:t>
            </a:r>
            <a:r>
              <a:rPr lang="en-US" sz="1400" dirty="0" smtClean="0">
                <a:latin typeface="Courier"/>
                <a:cs typeface="Courier"/>
              </a:rPr>
              <a:t>) </a:t>
            </a:r>
            <a:r>
              <a:rPr lang="en-US" sz="1400" dirty="0" err="1">
                <a:latin typeface="Courier"/>
                <a:cs typeface="Courier"/>
              </a:rPr>
              <a:t>ytitle</a:t>
            </a:r>
            <a:r>
              <a:rPr lang="en-US" sz="1400" dirty="0">
                <a:latin typeface="Courier"/>
                <a:cs typeface="Courier"/>
              </a:rPr>
              <a:t>(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Overall survival (%)</a:t>
            </a:r>
            <a:r>
              <a:rPr lang="en-US" sz="1400" dirty="0">
                <a:latin typeface="Courier"/>
                <a:cs typeface="Courier"/>
              </a:rPr>
              <a:t>) </a:t>
            </a:r>
            <a:r>
              <a:rPr lang="en-US" sz="1400" dirty="0" err="1">
                <a:latin typeface="Courier"/>
                <a:cs typeface="Courier"/>
              </a:rPr>
              <a:t>ytitle</a:t>
            </a:r>
            <a:r>
              <a:rPr lang="en-US" sz="1400" dirty="0">
                <a:latin typeface="Courier"/>
                <a:cs typeface="Courier"/>
              </a:rPr>
              <a:t>(, size(medium) margin(medium)) </a:t>
            </a:r>
            <a:r>
              <a:rPr lang="en-US" sz="1400" dirty="0" err="1">
                <a:latin typeface="Courier"/>
                <a:cs typeface="Courier"/>
              </a:rPr>
              <a:t>xtitle</a:t>
            </a:r>
            <a:r>
              <a:rPr lang="en-US" sz="1400" dirty="0">
                <a:latin typeface="Courier"/>
                <a:cs typeface="Courier"/>
              </a:rPr>
              <a:t>(Time (months)) </a:t>
            </a:r>
            <a:r>
              <a:rPr lang="en-US" sz="1400" dirty="0" err="1">
                <a:latin typeface="Courier"/>
                <a:cs typeface="Courier"/>
              </a:rPr>
              <a:t>xtitle</a:t>
            </a:r>
            <a:r>
              <a:rPr lang="en-US" sz="1400" dirty="0">
                <a:latin typeface="Courier"/>
                <a:cs typeface="Courier"/>
              </a:rPr>
              <a:t>(, size(medium) margin(medium)) title(, size(zero) color(none)) caption(, ring(0) margin(medium)) legend(order(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1 "</a:t>
            </a:r>
            <a:r>
              <a:rPr lang="en-US" sz="1400" dirty="0" err="1">
                <a:solidFill>
                  <a:srgbClr val="0000FF"/>
                </a:solidFill>
                <a:latin typeface="Courier"/>
                <a:cs typeface="Courier"/>
              </a:rPr>
              <a:t>Unresectable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 (n=17), med OS: 13 </a:t>
            </a:r>
            <a:r>
              <a:rPr lang="en-US" sz="1400" dirty="0" err="1">
                <a:solidFill>
                  <a:srgbClr val="0000FF"/>
                </a:solidFill>
                <a:latin typeface="Courier"/>
                <a:cs typeface="Courier"/>
              </a:rPr>
              <a:t>mos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" 2 "</a:t>
            </a:r>
            <a:r>
              <a:rPr lang="en-US" sz="1400" dirty="0" err="1">
                <a:solidFill>
                  <a:srgbClr val="0000FF"/>
                </a:solidFill>
                <a:latin typeface="Courier"/>
                <a:cs typeface="Courier"/>
              </a:rPr>
              <a:t>Resectable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 (n=33), med OS: 45 </a:t>
            </a:r>
            <a:r>
              <a:rPr lang="en-US" sz="1400" dirty="0" err="1">
                <a:solidFill>
                  <a:srgbClr val="0000FF"/>
                </a:solidFill>
                <a:latin typeface="Courier"/>
                <a:cs typeface="Courier"/>
              </a:rPr>
              <a:t>mos</a:t>
            </a:r>
            <a:r>
              <a:rPr lang="en-US" sz="1400" dirty="0">
                <a:solidFill>
                  <a:srgbClr val="0000FF"/>
                </a:solidFill>
                <a:latin typeface="Courier"/>
                <a:cs typeface="Courier"/>
              </a:rPr>
              <a:t>" - "HR 0.7.9, 95% CI (3.69, 16.99), P&lt;0.0001"</a:t>
            </a:r>
            <a:r>
              <a:rPr lang="en-US" sz="1400" dirty="0">
                <a:latin typeface="Courier"/>
                <a:cs typeface="Courier"/>
              </a:rPr>
              <a:t>) rows(3) size(small) </a:t>
            </a:r>
            <a:r>
              <a:rPr lang="en-US" sz="1400" dirty="0" err="1">
                <a:latin typeface="Courier"/>
                <a:cs typeface="Courier"/>
              </a:rPr>
              <a:t>bmargin</a:t>
            </a:r>
            <a:r>
              <a:rPr lang="en-US" sz="1400" dirty="0">
                <a:latin typeface="Courier"/>
                <a:cs typeface="Courier"/>
              </a:rPr>
              <a:t>(small) position(1) ring(0)</a:t>
            </a:r>
            <a:r>
              <a:rPr lang="en-US" sz="1400" dirty="0" smtClean="0">
                <a:latin typeface="Courier"/>
                <a:cs typeface="Courier"/>
              </a:rPr>
              <a:t>)</a:t>
            </a:r>
            <a:endParaRPr lang="en-US" sz="1400" dirty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818426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44</Words>
  <Application>Microsoft Macintosh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Atreya</dc:creator>
  <cp:lastModifiedBy>Atreya</cp:lastModifiedBy>
  <cp:revision>5</cp:revision>
  <dcterms:created xsi:type="dcterms:W3CDTF">2014-09-05T05:27:43Z</dcterms:created>
  <dcterms:modified xsi:type="dcterms:W3CDTF">2014-09-05T23:36:49Z</dcterms:modified>
</cp:coreProperties>
</file>