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5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678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93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791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49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82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1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41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12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63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45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889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D7F5A9-E08C-3047-8919-676E0542C3E7}" type="datetimeFigureOut">
              <a:rPr lang="en-US" smtClean="0"/>
              <a:t>9/8/14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74D93-FD6E-3F4A-807F-09D445460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407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ts.ucla.edu/stat/stata/faq/barcap.htm" TargetMode="External"/><Relationship Id="rId3" Type="http://schemas.openxmlformats.org/officeDocument/2006/relationships/hyperlink" Target="http://blogs.worldbank.org/impactevaluations/tools-trade-graphing-impacts-standard-error-bar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3088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Create Bar Graphs with Error Bars in STATA...</a:t>
            </a:r>
            <a:r>
              <a:rPr lang="en-US" i="1" dirty="0" smtClean="0"/>
              <a:t>its complicated</a:t>
            </a:r>
            <a:endParaRPr lang="en-US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488" y="5757332"/>
            <a:ext cx="6400800" cy="106210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Biostatistics 212</a:t>
            </a:r>
          </a:p>
          <a:p>
            <a:r>
              <a:rPr lang="en-US" sz="2400" dirty="0" smtClean="0"/>
              <a:t>September 8, 2014 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2379" y="1806224"/>
            <a:ext cx="4991428" cy="37535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7914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528"/>
            <a:ext cx="8229600" cy="1143000"/>
          </a:xfrm>
        </p:spPr>
        <p:txBody>
          <a:bodyPr/>
          <a:lstStyle/>
          <a:p>
            <a:r>
              <a:rPr lang="en-US" dirty="0" smtClean="0"/>
              <a:t>RCT Data Using QOL Questionnaire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949385"/>
            <a:ext cx="8364191" cy="3727692"/>
          </a:xfrm>
        </p:spPr>
        <p:txBody>
          <a:bodyPr>
            <a:normAutofit/>
          </a:bodyPr>
          <a:lstStyle/>
          <a:p>
            <a:r>
              <a:rPr lang="en-US" sz="2400" dirty="0" smtClean="0"/>
              <a:t>Use </a:t>
            </a:r>
            <a:r>
              <a:rPr lang="en-US" sz="2400" dirty="0"/>
              <a:t>the </a:t>
            </a:r>
            <a:r>
              <a:rPr lang="en-US" sz="2400" b="1" dirty="0"/>
              <a:t>collapse</a:t>
            </a:r>
            <a:r>
              <a:rPr lang="en-US" sz="2400" dirty="0"/>
              <a:t> command to make the </a:t>
            </a:r>
            <a:r>
              <a:rPr lang="en-US" sz="2400" b="1" dirty="0"/>
              <a:t>mean</a:t>
            </a:r>
            <a:r>
              <a:rPr lang="en-US" sz="2400" dirty="0"/>
              <a:t> and </a:t>
            </a:r>
            <a:r>
              <a:rPr lang="en-US" sz="2400" b="1" dirty="0"/>
              <a:t>standard</a:t>
            </a:r>
            <a:r>
              <a:rPr lang="en-US" sz="2400" dirty="0"/>
              <a:t> </a:t>
            </a:r>
            <a:r>
              <a:rPr lang="en-US" sz="2400" b="1" dirty="0"/>
              <a:t>deviation</a:t>
            </a:r>
            <a:r>
              <a:rPr lang="en-US" sz="2400" dirty="0"/>
              <a:t> by </a:t>
            </a:r>
            <a:r>
              <a:rPr lang="en-US" sz="2400" dirty="0" smtClean="0"/>
              <a:t>treatment</a:t>
            </a:r>
            <a:r>
              <a:rPr lang="en-US" sz="2400" b="1" dirty="0" smtClean="0"/>
              <a:t> </a:t>
            </a:r>
            <a:r>
              <a:rPr lang="en-US" sz="2400" dirty="0" smtClean="0"/>
              <a:t>and grade</a:t>
            </a:r>
          </a:p>
          <a:p>
            <a:pPr marL="0" indent="0">
              <a:buNone/>
            </a:pPr>
            <a:r>
              <a:rPr lang="en-US" sz="2400" i="1" dirty="0" smtClean="0"/>
              <a:t>collapse (mean) “</a:t>
            </a:r>
            <a:r>
              <a:rPr lang="en-US" sz="2400" i="1" dirty="0" err="1" smtClean="0"/>
              <a:t>meanyvar</a:t>
            </a:r>
            <a:r>
              <a:rPr lang="en-US" sz="2400" i="1" dirty="0" smtClean="0"/>
              <a:t>”= </a:t>
            </a:r>
            <a:r>
              <a:rPr lang="en-US" sz="2400" i="1" dirty="0" err="1" smtClean="0"/>
              <a:t>yvar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sd</a:t>
            </a:r>
            <a:r>
              <a:rPr lang="en-US" sz="2400" i="1" dirty="0" smtClean="0"/>
              <a:t>) “</a:t>
            </a:r>
            <a:r>
              <a:rPr lang="en-US" sz="2400" i="1" dirty="0" err="1" smtClean="0"/>
              <a:t>sdyvar</a:t>
            </a:r>
            <a:r>
              <a:rPr lang="en-US" sz="2400" i="1" dirty="0" smtClean="0"/>
              <a:t>”=</a:t>
            </a:r>
            <a:r>
              <a:rPr lang="en-US" sz="2400" i="1" dirty="0" err="1" smtClean="0"/>
              <a:t>yvar</a:t>
            </a:r>
            <a:r>
              <a:rPr lang="en-US" sz="2400" i="1" dirty="0" smtClean="0"/>
              <a:t>(count) n=</a:t>
            </a:r>
            <a:r>
              <a:rPr lang="en-US" sz="2400" i="1" dirty="0" err="1" smtClean="0"/>
              <a:t>yvar</a:t>
            </a:r>
            <a:r>
              <a:rPr lang="en-US" sz="2400" i="1" dirty="0" smtClean="0"/>
              <a:t>, by(xvar1 xvar2)</a:t>
            </a:r>
            <a:endParaRPr lang="en-US" sz="2400" b="1" i="1" dirty="0" smtClean="0"/>
          </a:p>
          <a:p>
            <a:r>
              <a:rPr lang="en-US" sz="2400" dirty="0" smtClean="0"/>
              <a:t>Generate the </a:t>
            </a:r>
            <a:r>
              <a:rPr lang="en-US" sz="2400" b="1" dirty="0" smtClean="0"/>
              <a:t>upper</a:t>
            </a:r>
            <a:r>
              <a:rPr lang="en-US" sz="2400" dirty="0" smtClean="0"/>
              <a:t> &amp; </a:t>
            </a:r>
            <a:r>
              <a:rPr lang="en-US" sz="2400" b="1" dirty="0" smtClean="0"/>
              <a:t>lower</a:t>
            </a:r>
            <a:r>
              <a:rPr lang="en-US" sz="2400" dirty="0" smtClean="0"/>
              <a:t> values of the </a:t>
            </a:r>
            <a:r>
              <a:rPr lang="en-US" sz="2400" b="1" dirty="0" smtClean="0"/>
              <a:t>CI for the mean</a:t>
            </a:r>
          </a:p>
          <a:p>
            <a:pPr marL="0" indent="0">
              <a:buNone/>
            </a:pPr>
            <a:r>
              <a:rPr lang="en-US" sz="2400" b="1" dirty="0" smtClean="0"/>
              <a:t>	= </a:t>
            </a:r>
            <a:r>
              <a:rPr lang="en-US" sz="2400" dirty="0"/>
              <a:t>(mean + (1.96 x SE)) to (mean – (1.96 x SE)</a:t>
            </a:r>
            <a:r>
              <a:rPr lang="en-US" sz="2400" dirty="0" smtClean="0"/>
              <a:t>)</a:t>
            </a:r>
          </a:p>
          <a:p>
            <a:pPr marL="0" indent="0">
              <a:buNone/>
            </a:pPr>
            <a:r>
              <a:rPr lang="en-US" sz="2400" i="1" dirty="0" smtClean="0"/>
              <a:t>generate “</a:t>
            </a:r>
            <a:r>
              <a:rPr lang="en-US" sz="2400" i="1" dirty="0" err="1" smtClean="0"/>
              <a:t>hiyvar</a:t>
            </a:r>
            <a:r>
              <a:rPr lang="en-US" sz="2400" i="1" dirty="0" smtClean="0"/>
              <a:t>” = </a:t>
            </a:r>
            <a:r>
              <a:rPr lang="en-US" sz="2400" i="1" dirty="0" err="1" smtClean="0"/>
              <a:t>meanyvar</a:t>
            </a:r>
            <a:r>
              <a:rPr lang="en-US" sz="2400" i="1" dirty="0" smtClean="0"/>
              <a:t> + 1.96*(</a:t>
            </a:r>
            <a:r>
              <a:rPr lang="en-US" sz="2400" i="1" dirty="0" err="1" smtClean="0"/>
              <a:t>sdyvar</a:t>
            </a:r>
            <a:r>
              <a:rPr lang="en-US" sz="2400" i="1" dirty="0" smtClean="0"/>
              <a:t> / </a:t>
            </a:r>
            <a:r>
              <a:rPr lang="en-US" sz="2400" i="1" dirty="0" err="1" smtClean="0"/>
              <a:t>sqrt</a:t>
            </a:r>
            <a:r>
              <a:rPr lang="en-US" sz="2400" i="1" dirty="0" smtClean="0"/>
              <a:t>(n))</a:t>
            </a:r>
          </a:p>
          <a:p>
            <a:pPr marL="0" indent="0">
              <a:buNone/>
            </a:pPr>
            <a:r>
              <a:rPr lang="en-US" sz="2400" i="1" dirty="0" smtClean="0"/>
              <a:t>generate “</a:t>
            </a:r>
            <a:r>
              <a:rPr lang="en-US" sz="2400" i="1" dirty="0" err="1" smtClean="0"/>
              <a:t>lowyvar</a:t>
            </a:r>
            <a:r>
              <a:rPr lang="en-US" sz="2400" i="1" dirty="0" smtClean="0"/>
              <a:t>” = </a:t>
            </a:r>
            <a:r>
              <a:rPr lang="en-US" sz="2400" i="1" dirty="0" err="1" smtClean="0"/>
              <a:t>meanyvar</a:t>
            </a:r>
            <a:r>
              <a:rPr lang="en-US" sz="2400" i="1" dirty="0" smtClean="0"/>
              <a:t> - 1.96*(</a:t>
            </a:r>
            <a:r>
              <a:rPr lang="en-US" sz="2400" i="1" dirty="0" err="1" smtClean="0"/>
              <a:t>sdyvar</a:t>
            </a:r>
            <a:r>
              <a:rPr lang="en-US" sz="2400" i="1" dirty="0" smtClean="0"/>
              <a:t> / </a:t>
            </a:r>
            <a:r>
              <a:rPr lang="en-US" sz="2400" i="1" dirty="0" err="1" smtClean="0"/>
              <a:t>sqrt</a:t>
            </a:r>
            <a:r>
              <a:rPr lang="en-US" sz="2400" i="1" dirty="0" smtClean="0"/>
              <a:t>(n))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79615" y="1181528"/>
            <a:ext cx="5803547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 cmpd="sng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dirty="0" smtClean="0"/>
              <a:t>NF1 patients with </a:t>
            </a:r>
            <a:r>
              <a:rPr lang="en-US" dirty="0" err="1" smtClean="0"/>
              <a:t>plexiform</a:t>
            </a:r>
            <a:r>
              <a:rPr lang="en-US" dirty="0" smtClean="0"/>
              <a:t> </a:t>
            </a:r>
            <a:r>
              <a:rPr lang="en-US" dirty="0" err="1" smtClean="0"/>
              <a:t>neurofibromas</a:t>
            </a:r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Stratified by Disease Grade (mild, intermediate, severe)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Randomized to Treatment using Placebo vs. Drug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Outcome-QOL Score (physical, emotional, cognitive)</a:t>
            </a:r>
          </a:p>
          <a:p>
            <a:pPr marL="285750" indent="-285750">
              <a:buFont typeface="Arial"/>
              <a:buChar char="•"/>
            </a:pPr>
            <a:r>
              <a:rPr lang="en-US" dirty="0" smtClean="0"/>
              <a:t>Display means, 95% CI by grade &amp; treatment</a:t>
            </a:r>
          </a:p>
        </p:txBody>
      </p:sp>
    </p:spTree>
    <p:extLst>
      <p:ext uri="{BB962C8B-B14F-4D97-AF65-F5344CB8AC3E}">
        <p14:creationId xmlns:p14="http://schemas.microsoft.com/office/powerpoint/2010/main" val="3959694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rcRect l="1227" r="1227"/>
          <a:stretch>
            <a:fillRect/>
          </a:stretch>
        </p:blipFill>
        <p:spPr>
          <a:xfrm>
            <a:off x="2194349" y="3760975"/>
            <a:ext cx="4171982" cy="3076604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22384" y="56444"/>
            <a:ext cx="4086183" cy="29822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8341" y="108317"/>
            <a:ext cx="3960067" cy="285037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655" y="3024665"/>
            <a:ext cx="4571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/>
              <a:t>graph bar </a:t>
            </a:r>
            <a:r>
              <a:rPr lang="en-US" b="1" i="1" dirty="0" err="1" smtClean="0"/>
              <a:t>meanyvar</a:t>
            </a:r>
            <a:r>
              <a:rPr lang="en-US" b="1" i="1" dirty="0" smtClean="0"/>
              <a:t>, </a:t>
            </a:r>
            <a:r>
              <a:rPr lang="en-US" b="1" i="1" dirty="0"/>
              <a:t>over</a:t>
            </a:r>
            <a:r>
              <a:rPr lang="en-US" b="1" i="1" dirty="0" smtClean="0"/>
              <a:t>(xvar1) </a:t>
            </a:r>
            <a:r>
              <a:rPr lang="en-US" b="1" i="1" dirty="0"/>
              <a:t>over</a:t>
            </a:r>
            <a:r>
              <a:rPr lang="en-US" b="1" i="1" dirty="0" smtClean="0"/>
              <a:t>(xvar2)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801691" y="2982278"/>
            <a:ext cx="43042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graph </a:t>
            </a:r>
            <a:r>
              <a:rPr lang="en-US" b="1" i="1" dirty="0" err="1" smtClean="0"/>
              <a:t>twoway</a:t>
            </a:r>
            <a:r>
              <a:rPr lang="en-US" b="1" i="1" dirty="0" smtClean="0"/>
              <a:t> (bar </a:t>
            </a:r>
            <a:r>
              <a:rPr lang="en-US" b="1" i="1" dirty="0" err="1" smtClean="0"/>
              <a:t>meanyvar</a:t>
            </a:r>
            <a:r>
              <a:rPr lang="en-US" b="1" i="1" dirty="0" smtClean="0"/>
              <a:t> xvar1) (</a:t>
            </a:r>
            <a:r>
              <a:rPr lang="en-US" b="1" i="1" dirty="0" err="1" smtClean="0"/>
              <a:t>rcap</a:t>
            </a:r>
            <a:endParaRPr lang="en-US" b="1" i="1" dirty="0" smtClean="0"/>
          </a:p>
          <a:p>
            <a:r>
              <a:rPr lang="en-US" b="1" i="1" dirty="0" smtClean="0"/>
              <a:t>“</a:t>
            </a:r>
            <a:r>
              <a:rPr lang="en-US" b="1" i="1" dirty="0" err="1" smtClean="0"/>
              <a:t>hiyvar</a:t>
            </a:r>
            <a:r>
              <a:rPr lang="en-US" b="1" i="1" dirty="0" smtClean="0"/>
              <a:t>” “</a:t>
            </a:r>
            <a:r>
              <a:rPr lang="en-US" b="1" i="1" dirty="0" err="1" smtClean="0"/>
              <a:t>lowyvar</a:t>
            </a:r>
            <a:r>
              <a:rPr lang="en-US" b="1" i="1" dirty="0" smtClean="0"/>
              <a:t>” xvar1), by(xvar2)</a:t>
            </a:r>
            <a:endParaRPr lang="en-US" i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368778" y="3563329"/>
            <a:ext cx="620889" cy="6470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6589889" y="3656831"/>
            <a:ext cx="787401" cy="64705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8580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DEMO</a:t>
            </a:r>
          </a:p>
          <a:p>
            <a:r>
              <a:rPr lang="en-US" dirty="0" smtClean="0"/>
              <a:t>do file and general commands</a:t>
            </a:r>
            <a:endParaRPr lang="en-US" dirty="0" smtClean="0">
              <a:hlinkClick r:id="rId2"/>
            </a:endParaRPr>
          </a:p>
          <a:p>
            <a:r>
              <a:rPr lang="en-US" dirty="0" smtClean="0">
                <a:hlinkClick r:id="rId2"/>
              </a:rPr>
              <a:t>http://www.ats.ucla.edu/stat/stata/faq/barcap.htm</a:t>
            </a:r>
            <a:r>
              <a:rPr lang="en-US" dirty="0" smtClean="0"/>
              <a:t> </a:t>
            </a:r>
            <a:r>
              <a:rPr lang="en-US" i="1" dirty="0" smtClean="0"/>
              <a:t>(step-by-step, excellent resource)</a:t>
            </a:r>
          </a:p>
          <a:p>
            <a:r>
              <a:rPr lang="en-US" dirty="0" smtClean="0">
                <a:hlinkClick r:id="rId3"/>
              </a:rPr>
              <a:t>http://blogs.worldbank.org/impactevaluations/tools-trade-graphing-impacts-standard-error-bars</a:t>
            </a:r>
            <a:r>
              <a:rPr lang="en-US" dirty="0" smtClean="0"/>
              <a:t> </a:t>
            </a:r>
            <a:r>
              <a:rPr lang="en-US" i="1" dirty="0" smtClean="0"/>
              <a:t>(uses Excel to manipulate data first)</a:t>
            </a:r>
          </a:p>
        </p:txBody>
      </p:sp>
    </p:spTree>
    <p:extLst>
      <p:ext uri="{BB962C8B-B14F-4D97-AF65-F5344CB8AC3E}">
        <p14:creationId xmlns:p14="http://schemas.microsoft.com/office/powerpoint/2010/main" val="17270827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221</Words>
  <Application>Microsoft Macintosh PowerPoint</Application>
  <PresentationFormat>On-screen Show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To Create Bar Graphs with Error Bars in STATA...its complicated</vt:lpstr>
      <vt:lpstr>RCT Data Using QOL Questionnaire</vt:lpstr>
      <vt:lpstr>PowerPoint Presentation</vt:lpstr>
      <vt:lpstr>Online References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Create Bar Graphs with Error Bars in STATA</dc:title>
  <dc:creator>Tiffany Chang</dc:creator>
  <cp:lastModifiedBy>Tiffany Chang</cp:lastModifiedBy>
  <cp:revision>5</cp:revision>
  <dcterms:created xsi:type="dcterms:W3CDTF">2014-09-09T05:51:37Z</dcterms:created>
  <dcterms:modified xsi:type="dcterms:W3CDTF">2014-09-09T06:41:21Z</dcterms:modified>
</cp:coreProperties>
</file>