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notesMasterIdLst>
    <p:notesMasterId r:id="rId23"/>
  </p:notesMasterIdLst>
  <p:handoutMasterIdLst>
    <p:handoutMasterId r:id="rId24"/>
  </p:handoutMasterIdLst>
  <p:sldIdLst>
    <p:sldId id="953" r:id="rId3"/>
    <p:sldId id="1855" r:id="rId4"/>
    <p:sldId id="1811" r:id="rId5"/>
    <p:sldId id="1843" r:id="rId6"/>
    <p:sldId id="1841" r:id="rId7"/>
    <p:sldId id="1851" r:id="rId8"/>
    <p:sldId id="1848" r:id="rId9"/>
    <p:sldId id="1844" r:id="rId10"/>
    <p:sldId id="1845" r:id="rId11"/>
    <p:sldId id="1852" r:id="rId12"/>
    <p:sldId id="1863" r:id="rId13"/>
    <p:sldId id="1701" r:id="rId14"/>
    <p:sldId id="1853" r:id="rId15"/>
    <p:sldId id="1581" r:id="rId16"/>
    <p:sldId id="1772" r:id="rId17"/>
    <p:sldId id="1860" r:id="rId18"/>
    <p:sldId id="1864" r:id="rId19"/>
    <p:sldId id="1865" r:id="rId20"/>
    <p:sldId id="1866" r:id="rId21"/>
    <p:sldId id="1868" r:id="rId22"/>
  </p:sldIdLst>
  <p:sldSz cx="9144000" cy="6858000" type="screen4x3"/>
  <p:notesSz cx="6794500" cy="9906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9966FF"/>
    <a:srgbClr val="FFFF99"/>
    <a:srgbClr val="FFFF66"/>
    <a:srgbClr val="FF0000"/>
    <a:srgbClr val="FF9966"/>
    <a:srgbClr val="FF6600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224" autoAdjust="0"/>
    <p:restoredTop sz="98527" autoAdjust="0"/>
  </p:normalViewPr>
  <p:slideViewPr>
    <p:cSldViewPr>
      <p:cViewPr>
        <p:scale>
          <a:sx n="66" d="100"/>
          <a:sy n="66" d="100"/>
        </p:scale>
        <p:origin x="-2040" y="-984"/>
      </p:cViewPr>
      <p:guideLst>
        <p:guide orient="horz" pos="578"/>
        <p:guide orient="horz" pos="1706"/>
        <p:guide orient="horz" pos="2840"/>
        <p:guide orient="horz" pos="3884"/>
        <p:guide pos="208"/>
        <p:guide pos="2018"/>
        <p:guide pos="5556"/>
        <p:guide pos="374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6" d="100"/>
          <a:sy n="36" d="100"/>
        </p:scale>
        <p:origin x="-1572" y="-72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notesMaster" Target="notesMasters/notesMaster1.xml"/><Relationship Id="rId24" Type="http://schemas.openxmlformats.org/officeDocument/2006/relationships/handoutMaster" Target="handoutMasters/handoutMaster1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10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10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091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235C34C5-FCAE-46B0-9734-6F72F4C456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8751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45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46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05350"/>
            <a:ext cx="5435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146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46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091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7A7905CC-5A44-4AC4-8968-706D76BB3C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4402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F2E67AC-4DF0-4673-A7C6-0FE4E81B69C1}" type="slidenum">
              <a:rPr lang="en-US" smtClean="0">
                <a:cs typeface="Arial" charset="0"/>
              </a:rPr>
              <a:pPr/>
              <a:t>1</a:t>
            </a:fld>
            <a:endParaRPr lang="en-US" smtClean="0">
              <a:cs typeface="Arial" charset="0"/>
            </a:endParaRPr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GB" smtClean="0"/>
              <a:t>  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 txBox="1">
            <a:spLocks noGrp="1" noChangeArrowheads="1"/>
          </p:cNvSpPr>
          <p:nvPr/>
        </p:nvSpPr>
        <p:spPr bwMode="auto">
          <a:xfrm>
            <a:off x="3849688" y="94091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A6438235-A760-4F28-B2D7-B67155B9F60D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9450" y="4703763"/>
            <a:ext cx="5435600" cy="4459287"/>
          </a:xfrm>
          <a:noFill/>
          <a:ln/>
        </p:spPr>
        <p:txBody>
          <a:bodyPr/>
          <a:lstStyle/>
          <a:p>
            <a:pPr eaLnBrk="1" hangingPunct="1"/>
            <a:endParaRPr lang="en-GB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C214D6-972D-4E90-B7D6-1FB342C869FA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round/>
          </a:ln>
        </p:spPr>
        <p:txBody>
          <a:bodyPr/>
          <a:lstStyle/>
          <a:p>
            <a:pPr>
              <a:tabLst>
                <a:tab pos="722313" algn="l"/>
                <a:tab pos="1446213" algn="l"/>
                <a:tab pos="2170113" algn="l"/>
                <a:tab pos="2894013" algn="l"/>
              </a:tabLst>
            </a:pPr>
            <a:fld id="{71C5464D-4A94-4A33-83AC-9A02FD5F00FA}" type="slidenum">
              <a:rPr lang="en-US" smtClean="0">
                <a:latin typeface="Times New Roman" pitchFamily="18" charset="0"/>
                <a:cs typeface="Arial" charset="0"/>
              </a:rPr>
              <a:pPr>
                <a:tabLst>
                  <a:tab pos="722313" algn="l"/>
                  <a:tab pos="1446213" algn="l"/>
                  <a:tab pos="2170113" algn="l"/>
                  <a:tab pos="2894013" algn="l"/>
                </a:tabLst>
              </a:pPr>
              <a:t>15</a:t>
            </a:fld>
            <a:endParaRPr lang="en-US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GB" smtClean="0">
                <a:latin typeface="Times New Roman" pitchFamily="18" charset="0"/>
              </a:rPr>
              <a:t>As talk through say these were the results of SR</a:t>
            </a:r>
          </a:p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C214D6-972D-4E90-B7D6-1FB342C869FA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7" descr="MidBlue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484313"/>
            <a:ext cx="8496300" cy="13684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068638"/>
            <a:ext cx="8496300" cy="30972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323850" y="6245225"/>
            <a:ext cx="84963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726A52-C9B1-4931-A3FE-C35524569E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64EF3-AE43-4F54-9E48-C8AB9E2053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0200" y="2708275"/>
            <a:ext cx="4168775" cy="3457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1375" y="2708275"/>
            <a:ext cx="4168775" cy="3457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C2B1CD-02CF-498E-964E-A7A6AC1F56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C4BD30-5E7F-4D0B-B36D-AD94395CD2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EEA0EC-DB05-411C-BF76-DB66E6FCEB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FB03FE-741B-4C6D-8B7C-402356080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09123-A69E-4A8F-9464-471FF4E295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AEF00F-B743-4AEF-B5B1-1ED1F74B4D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E4A78-EAD9-40B7-8500-A7BE38B9E8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7663" y="908050"/>
            <a:ext cx="2122487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200" y="908050"/>
            <a:ext cx="6215063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4D8DA5-7CA0-4859-894C-C4AC1E962F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0" y="908050"/>
            <a:ext cx="8489950" cy="129698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30200" y="2708275"/>
            <a:ext cx="8489950" cy="3457575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FD2A6-1E51-4A39-BA5A-FD3EE82340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9479B-47FF-4FB8-973B-C8E1EE643C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MidBlue10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616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484313"/>
            <a:ext cx="8496300" cy="13684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4616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3068638"/>
            <a:ext cx="8496300" cy="3097212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323850" y="6245225"/>
            <a:ext cx="8496300" cy="4762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AADE3-B2D2-4CD8-9055-F90D0B2BFE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86576-0B7C-4A3F-8F66-4E72E0738E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0200" y="2708275"/>
            <a:ext cx="4168775" cy="3457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1375" y="2708275"/>
            <a:ext cx="4168775" cy="3457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F638F-1E6C-44C0-B611-ADE7324CCD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13315-7DBA-45B7-BC63-EBA086465B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CAC3B7-1B51-466B-982D-0F8F111531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F97D6-443E-451B-8B61-1AA516F093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5B3CB-B210-4A00-89CD-B9F60217C5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4F37F-00F4-4536-8F70-33FF1AC51C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77E2E-26EF-4D4B-B0C0-129FDB368D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7663" y="908050"/>
            <a:ext cx="2122487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0200" y="908050"/>
            <a:ext cx="6215063" cy="5257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B04C7A-CEE5-4C11-9B2E-FF8FC14BFE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theme" Target="../theme/theme1.xml"/><Relationship Id="rId1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0.xml"/><Relationship Id="rId8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DAEBF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0200" y="908050"/>
            <a:ext cx="848995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0200" y="2708275"/>
            <a:ext cx="84899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12088" y="6337300"/>
            <a:ext cx="10080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7D600CF1-58CA-45B2-87C1-5274ACB2E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29" name="Picture 17" descr="MidBlue90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92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  <p:sldLayoutId id="2147484080" r:id="rId12"/>
    <p:sldLayoutId id="214748408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0">
          <a:gsLst>
            <a:gs pos="0">
              <a:srgbClr val="DAEBF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0200" y="908050"/>
            <a:ext cx="848995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30200" y="2708275"/>
            <a:ext cx="848995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2460676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812088" y="6337300"/>
            <a:ext cx="1008062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1FB4873E-4F64-4A93-B920-270321BC09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2053" name="Picture 5" descr="MidBlue90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093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jpeg"/><Relationship Id="rId6" Type="http://schemas.openxmlformats.org/officeDocument/2006/relationships/image" Target="../media/image14.jpeg"/><Relationship Id="rId7" Type="http://schemas.openxmlformats.org/officeDocument/2006/relationships/image" Target="../media/image15.jpeg"/><Relationship Id="rId8" Type="http://schemas.openxmlformats.org/officeDocument/2006/relationships/image" Target="../media/image16.jpeg"/><Relationship Id="rId9" Type="http://schemas.openxmlformats.org/officeDocument/2006/relationships/image" Target="../media/image17.jpeg"/><Relationship Id="rId10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3.png"/><Relationship Id="rId3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3.png"/><Relationship Id="rId3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528" y="1628800"/>
            <a:ext cx="8496944" cy="1655763"/>
          </a:xfrm>
        </p:spPr>
        <p:txBody>
          <a:bodyPr/>
          <a:lstStyle/>
          <a:p>
            <a:pPr algn="ctr" eaLnBrk="1" hangingPunct="1"/>
            <a:r>
              <a:rPr lang="en-GB" sz="3600" dirty="0"/>
              <a:t>A Theoretical Framework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for </a:t>
            </a:r>
            <a:r>
              <a:rPr lang="en-GB" sz="3600" dirty="0"/>
              <a:t>Understanding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Health </a:t>
            </a:r>
            <a:r>
              <a:rPr lang="en-GB" sz="3600" dirty="0"/>
              <a:t>Provider </a:t>
            </a:r>
            <a:r>
              <a:rPr lang="en-GB" sz="3600" dirty="0" err="1"/>
              <a:t>Behavior</a:t>
            </a:r>
            <a:r>
              <a:rPr lang="en-GB" sz="3600" dirty="0" smtClean="0"/>
              <a:t/>
            </a:r>
            <a:br>
              <a:rPr lang="en-GB" sz="3600" dirty="0" smtClean="0"/>
            </a:br>
            <a:endParaRPr lang="en-GB" dirty="0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65243" y="3711575"/>
            <a:ext cx="7772400" cy="1877665"/>
          </a:xfrm>
        </p:spPr>
        <p:txBody>
          <a:bodyPr/>
          <a:lstStyle/>
          <a:p>
            <a:pPr algn="ctr" eaLnBrk="1" hangingPunct="1"/>
            <a:r>
              <a:rPr lang="en-GB" sz="3600" dirty="0" smtClean="0"/>
              <a:t>Susan Michie</a:t>
            </a:r>
          </a:p>
          <a:p>
            <a:pPr algn="ctr" eaLnBrk="1" hangingPunct="1"/>
            <a:r>
              <a:rPr lang="en-GB" dirty="0" smtClean="0"/>
              <a:t>Professor of Health Psychology, </a:t>
            </a:r>
          </a:p>
          <a:p>
            <a:pPr algn="ctr" eaLnBrk="1" hangingPunct="1"/>
            <a:r>
              <a:rPr lang="en-GB" dirty="0" smtClean="0"/>
              <a:t>University College London, UK</a:t>
            </a:r>
          </a:p>
          <a:p>
            <a:pPr algn="ctr" eaLnBrk="1" hangingPunct="1"/>
            <a:endParaRPr lang="en-GB" dirty="0" smtClean="0"/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900113" y="6159500"/>
            <a:ext cx="7559675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2000" dirty="0">
                <a:solidFill>
                  <a:srgbClr val="008080"/>
                </a:solidFill>
              </a:rPr>
              <a:t>	</a:t>
            </a:r>
            <a:endParaRPr lang="en-US" sz="2000" dirty="0">
              <a:solidFill>
                <a:srgbClr val="008080"/>
              </a:solidFill>
            </a:endParaRPr>
          </a:p>
        </p:txBody>
      </p:sp>
      <p:pic>
        <p:nvPicPr>
          <p:cNvPr id="5125" name="Picture 7" descr="ucl quad in spr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020888" cy="126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5806689"/>
            <a:ext cx="8345173" cy="752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FontTx/>
              <a:buNone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ctr" eaLnBrk="1" hangingPunct="1"/>
            <a:r>
              <a:rPr lang="en-GB" sz="2400" dirty="0" smtClean="0">
                <a:solidFill>
                  <a:srgbClr val="7030A0"/>
                </a:solidFill>
              </a:rPr>
              <a:t>Presented at the </a:t>
            </a:r>
            <a:r>
              <a:rPr lang="en-GB" sz="2400" dirty="0" smtClean="0">
                <a:solidFill>
                  <a:srgbClr val="7030A0"/>
                </a:solidFill>
              </a:rPr>
              <a:t>Implementation </a:t>
            </a:r>
            <a:r>
              <a:rPr lang="en-GB" sz="2400" dirty="0" smtClean="0">
                <a:solidFill>
                  <a:srgbClr val="7030A0"/>
                </a:solidFill>
              </a:rPr>
              <a:t>Science and Global Response to HIV/AIDS, San Francisco, October 2013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556792"/>
            <a:ext cx="7121525" cy="4659313"/>
          </a:xfrm>
        </p:spPr>
        <p:txBody>
          <a:bodyPr/>
          <a:lstStyle/>
          <a:p>
            <a:r>
              <a:rPr lang="en-GB" dirty="0" smtClean="0"/>
              <a:t>Start by understanding the problem</a:t>
            </a:r>
          </a:p>
          <a:p>
            <a:pPr lvl="1"/>
            <a:r>
              <a:rPr lang="en-GB" dirty="0" smtClean="0"/>
              <a:t>Specific behaviours in specific contexts</a:t>
            </a:r>
          </a:p>
          <a:p>
            <a:pPr lvl="3"/>
            <a:r>
              <a:rPr lang="en-GB" dirty="0" smtClean="0"/>
              <a:t>COM-B</a:t>
            </a:r>
          </a:p>
          <a:p>
            <a:pPr lvl="3"/>
            <a:r>
              <a:rPr lang="en-GB" b="1" i="1" dirty="0" smtClean="0"/>
              <a:t>Then</a:t>
            </a:r>
            <a:r>
              <a:rPr lang="en-GB" dirty="0" smtClean="0"/>
              <a:t> identify the intervention strategy </a:t>
            </a:r>
          </a:p>
          <a:p>
            <a:r>
              <a:rPr lang="en-GB" dirty="0" smtClean="0"/>
              <a:t>Consider the full range of effective interventions</a:t>
            </a:r>
          </a:p>
          <a:p>
            <a:pPr lvl="1"/>
            <a:r>
              <a:rPr lang="en-GB" dirty="0" smtClean="0"/>
              <a:t>and supporting policies</a:t>
            </a:r>
          </a:p>
          <a:p>
            <a:r>
              <a:rPr lang="en-GB" dirty="0" smtClean="0"/>
              <a:t>Identify behaviour change techniques</a:t>
            </a:r>
          </a:p>
          <a:p>
            <a:pPr lvl="1"/>
            <a:r>
              <a:rPr lang="en-GB" dirty="0"/>
              <a:t>f</a:t>
            </a:r>
            <a:r>
              <a:rPr lang="en-GB" dirty="0" smtClean="0"/>
              <a:t>or reporting and assessing delivery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99160" y="1844824"/>
            <a:ext cx="18716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F:\My UCL Documents\publications\Behaviour change wheel\Images\BCW on ow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00772" y="3140968"/>
            <a:ext cx="1441450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logo_draft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00772" y="5157192"/>
            <a:ext cx="1468437" cy="81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80854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692696"/>
            <a:ext cx="8820472" cy="1296988"/>
          </a:xfrm>
        </p:spPr>
        <p:txBody>
          <a:bodyPr/>
          <a:lstStyle/>
          <a:p>
            <a:r>
              <a:rPr lang="en-GB" dirty="0" smtClean="0"/>
              <a:t>Behaviour Change Techniques </a:t>
            </a:r>
            <a:r>
              <a:rPr lang="en-GB" dirty="0" smtClean="0"/>
              <a:t>analysis allows one to measure extent to which techniques are reported and delivered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2132856"/>
            <a:ext cx="8712968" cy="4032448"/>
          </a:xfrm>
        </p:spPr>
        <p:txBody>
          <a:bodyPr/>
          <a:lstStyle/>
          <a:p>
            <a:r>
              <a:rPr lang="en-GB" dirty="0" smtClean="0"/>
              <a:t>% behaviour change techniques specified in intervention protocols reported in publications?</a:t>
            </a:r>
          </a:p>
          <a:p>
            <a:pPr lvl="1"/>
            <a:r>
              <a:rPr lang="en-GB" sz="2800" b="1" dirty="0" smtClean="0">
                <a:solidFill>
                  <a:srgbClr val="FF0000"/>
                </a:solidFill>
              </a:rPr>
              <a:t>41% </a:t>
            </a:r>
            <a:r>
              <a:rPr lang="en-GB" dirty="0" smtClean="0">
                <a:solidFill>
                  <a:srgbClr val="7030A0"/>
                </a:solidFill>
              </a:rPr>
              <a:t>(Lorencatto et al, 2013)</a:t>
            </a:r>
          </a:p>
          <a:p>
            <a:r>
              <a:rPr lang="en-GB" dirty="0" smtClean="0"/>
              <a:t>% BCTs specified in protocols are delivered in practice?</a:t>
            </a:r>
          </a:p>
          <a:p>
            <a:pPr lvl="1"/>
            <a:r>
              <a:rPr lang="en-GB" sz="2800" b="1" dirty="0" smtClean="0">
                <a:solidFill>
                  <a:srgbClr val="FF0000"/>
                </a:solidFill>
              </a:rPr>
              <a:t>42% </a:t>
            </a:r>
            <a:r>
              <a:rPr lang="en-GB" dirty="0" smtClean="0">
                <a:solidFill>
                  <a:srgbClr val="7030A0"/>
                </a:solidFill>
              </a:rPr>
              <a:t>(Hardeman </a:t>
            </a:r>
            <a:r>
              <a:rPr lang="en-GB" dirty="0">
                <a:solidFill>
                  <a:srgbClr val="7030A0"/>
                </a:solidFill>
              </a:rPr>
              <a:t>et al, </a:t>
            </a:r>
            <a:r>
              <a:rPr lang="en-GB" dirty="0" smtClean="0">
                <a:solidFill>
                  <a:srgbClr val="7030A0"/>
                </a:solidFill>
              </a:rPr>
              <a:t>2010)</a:t>
            </a:r>
            <a:endParaRPr lang="en-GB" dirty="0">
              <a:solidFill>
                <a:srgbClr val="7030A0"/>
              </a:solidFill>
            </a:endParaRPr>
          </a:p>
          <a:p>
            <a:r>
              <a:rPr lang="en-GB" dirty="0" smtClean="0"/>
              <a:t>Therefore, may be </a:t>
            </a:r>
            <a:r>
              <a:rPr lang="en-GB" b="1" i="1" dirty="0" smtClean="0"/>
              <a:t>no correspondence </a:t>
            </a:r>
            <a:r>
              <a:rPr lang="en-GB" dirty="0" smtClean="0"/>
              <a:t>between published reports and interventions delivered</a:t>
            </a:r>
          </a:p>
          <a:p>
            <a:pPr marL="457200" lvl="1" indent="0">
              <a:buNone/>
            </a:pPr>
            <a:r>
              <a:rPr lang="en-GB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014016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Theoretical Domains </a:t>
            </a:r>
            <a:r>
              <a:rPr lang="en-GB" dirty="0" smtClean="0"/>
              <a:t>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0200" y="2204865"/>
            <a:ext cx="8489950" cy="3960986"/>
          </a:xfrm>
        </p:spPr>
        <p:txBody>
          <a:bodyPr/>
          <a:lstStyle/>
          <a:p>
            <a:r>
              <a:rPr lang="en-GB" dirty="0" smtClean="0"/>
              <a:t>14 domains within </a:t>
            </a:r>
          </a:p>
          <a:p>
            <a:pPr lvl="1"/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These may be </a:t>
            </a:r>
            <a:r>
              <a:rPr lang="en-GB" dirty="0" smtClean="0">
                <a:solidFill>
                  <a:srgbClr val="FF0000"/>
                </a:solidFill>
              </a:rPr>
              <a:t>barriers</a:t>
            </a:r>
            <a:r>
              <a:rPr lang="en-GB" dirty="0" smtClean="0"/>
              <a:t> or </a:t>
            </a:r>
            <a:r>
              <a:rPr lang="en-GB" dirty="0" smtClean="0">
                <a:solidFill>
                  <a:srgbClr val="FF0000"/>
                </a:solidFill>
              </a:rPr>
              <a:t>facilitators</a:t>
            </a:r>
            <a:r>
              <a:rPr lang="en-GB" dirty="0" smtClean="0"/>
              <a:t> to desired practice</a:t>
            </a:r>
            <a:endParaRPr lang="en-GB" dirty="0"/>
          </a:p>
          <a:p>
            <a:r>
              <a:rPr lang="en-GB" dirty="0" smtClean="0"/>
              <a:t>Identifies </a:t>
            </a:r>
            <a:r>
              <a:rPr lang="en-GB" dirty="0" smtClean="0">
                <a:solidFill>
                  <a:srgbClr val="FF0000"/>
                </a:solidFill>
              </a:rPr>
              <a:t>areas to change </a:t>
            </a:r>
            <a:r>
              <a:rPr lang="en-GB" dirty="0" smtClean="0"/>
              <a:t>in designing interventions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F:\My UCL Documents\publications\Behaviour change wheel\Images\COMB\capabilit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556" y="2900556"/>
            <a:ext cx="1552352" cy="4878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0181" y="2895467"/>
            <a:ext cx="1613005" cy="492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2889955"/>
            <a:ext cx="1584175" cy="498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90752" y="5877272"/>
            <a:ext cx="86017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 smtClean="0">
                <a:solidFill>
                  <a:srgbClr val="9854A8"/>
                </a:solidFill>
                <a:cs typeface="+mn-cs"/>
              </a:rPr>
              <a:t>Cane et al (2011)</a:t>
            </a:r>
            <a:r>
              <a:rPr lang="en-GB" b="1" dirty="0">
                <a:solidFill>
                  <a:srgbClr val="9854A8"/>
                </a:solidFill>
                <a:cs typeface="+mn-cs"/>
              </a:rPr>
              <a:t> Validation of the theoretical domains framework for use in behaviour change and implementation </a:t>
            </a:r>
            <a:r>
              <a:rPr lang="en-GB" b="1" dirty="0" smtClean="0">
                <a:solidFill>
                  <a:srgbClr val="9854A8"/>
                </a:solidFill>
                <a:cs typeface="+mn-cs"/>
              </a:rPr>
              <a:t>research,</a:t>
            </a:r>
            <a:r>
              <a:rPr lang="en-US" b="1" dirty="0" smtClean="0">
                <a:solidFill>
                  <a:srgbClr val="9854A8"/>
                </a:solidFill>
                <a:cs typeface="+mn-cs"/>
              </a:rPr>
              <a:t> </a:t>
            </a:r>
            <a:r>
              <a:rPr lang="en-US" b="1" i="1" dirty="0" smtClean="0">
                <a:solidFill>
                  <a:srgbClr val="9854A8"/>
                </a:solidFill>
                <a:cs typeface="+mn-cs"/>
              </a:rPr>
              <a:t>Implementation Science</a:t>
            </a:r>
            <a:endParaRPr lang="en-US" b="1" i="1" dirty="0">
              <a:solidFill>
                <a:srgbClr val="9854A8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42287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1"/>
          <p:cNvSpPr>
            <a:spLocks noChangeArrowheads="1"/>
          </p:cNvSpPr>
          <p:nvPr/>
        </p:nvSpPr>
        <p:spPr bwMode="auto">
          <a:xfrm>
            <a:off x="179388" y="1844675"/>
            <a:ext cx="8785225" cy="489743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n-GB">
              <a:solidFill>
                <a:srgbClr val="000000"/>
              </a:solidFill>
            </a:endParaRPr>
          </a:p>
        </p:txBody>
      </p:sp>
      <p:sp>
        <p:nvSpPr>
          <p:cNvPr id="19459" name="Title 1"/>
          <p:cNvSpPr txBox="1">
            <a:spLocks/>
          </p:cNvSpPr>
          <p:nvPr/>
        </p:nvSpPr>
        <p:spPr bwMode="auto">
          <a:xfrm>
            <a:off x="330200" y="746125"/>
            <a:ext cx="8489950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GB" sz="2800" b="1">
                <a:solidFill>
                  <a:srgbClr val="004359"/>
                </a:solidFill>
                <a:cs typeface="Arial" charset="0"/>
              </a:rPr>
              <a:t>The COM-B system: Behaviour occurs as an interaction between three necessary conditions</a:t>
            </a:r>
          </a:p>
        </p:txBody>
      </p:sp>
      <p:pic>
        <p:nvPicPr>
          <p:cNvPr id="3" name="Picture 3" descr="F:\My UCL Documents\publications\Behaviour change wheel\Images\COMB\capabilit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2063750"/>
            <a:ext cx="2636838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F:\My UCL Documents\publications\Behaviour change wheel\Images\COMB\motivatio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3963988"/>
            <a:ext cx="26352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F:\My UCL Documents\publications\Behaviour change wheel\Images\COMB\opportunit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5859463"/>
            <a:ext cx="2635250" cy="80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2" descr="F:\My UCL Documents\publications\Behaviour change wheel\Images\COMB\behaviour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021138"/>
            <a:ext cx="2449513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8" descr="F:\My UCL Documents\publications\Behaviour change wheel\Images\COMB\left-diag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2478088"/>
            <a:ext cx="2074863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6" descr="F:\My UCL Documents\publications\Behaviour change wheel\Images\COMB\left-righ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988" y="4259263"/>
            <a:ext cx="2378075" cy="32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7" descr="F:\My UCL Documents\publications\Behaviour change wheel\Images\COMB\right-diag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4679950"/>
            <a:ext cx="2074863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0" descr="F:\My UCL Documents\publications\Behaviour change wheel\Images\COMB\down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2965450"/>
            <a:ext cx="341312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F:\My UCL Documents\publications\Behaviour change wheel\Images\COMB\up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738" y="4762500"/>
            <a:ext cx="357187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3995738" y="1846263"/>
            <a:ext cx="3455987" cy="649287"/>
          </a:xfrm>
          <a:prstGeom prst="wedgeRoundRectCallout">
            <a:avLst>
              <a:gd name="adj1" fmla="val -85593"/>
              <a:gd name="adj2" fmla="val 59037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>
                <a:solidFill>
                  <a:srgbClr val="000000"/>
                </a:solidFill>
              </a:rPr>
              <a:t>Psychological or physical ability to enact the behaviour</a:t>
            </a:r>
          </a:p>
        </p:txBody>
      </p:sp>
      <p:sp>
        <p:nvSpPr>
          <p:cNvPr id="14" name="AutoShape 12"/>
          <p:cNvSpPr>
            <a:spLocks noChangeArrowheads="1"/>
          </p:cNvSpPr>
          <p:nvPr/>
        </p:nvSpPr>
        <p:spPr bwMode="auto">
          <a:xfrm>
            <a:off x="3970338" y="3294063"/>
            <a:ext cx="4346575" cy="649287"/>
          </a:xfrm>
          <a:prstGeom prst="wedgeRoundRectCallout">
            <a:avLst>
              <a:gd name="adj1" fmla="val -76782"/>
              <a:gd name="adj2" fmla="val 69162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>
                <a:solidFill>
                  <a:srgbClr val="000000"/>
                </a:solidFill>
              </a:rPr>
              <a:t>Reflective and automatic mechanisms that activate or inhibit behaviour</a:t>
            </a:r>
          </a:p>
        </p:txBody>
      </p:sp>
      <p:sp>
        <p:nvSpPr>
          <p:cNvPr id="15" name="AutoShape 13"/>
          <p:cNvSpPr>
            <a:spLocks noChangeArrowheads="1"/>
          </p:cNvSpPr>
          <p:nvPr/>
        </p:nvSpPr>
        <p:spPr bwMode="auto">
          <a:xfrm>
            <a:off x="3968750" y="4959350"/>
            <a:ext cx="3771900" cy="642938"/>
          </a:xfrm>
          <a:prstGeom prst="wedgeRoundRectCallout">
            <a:avLst>
              <a:gd name="adj1" fmla="val -77486"/>
              <a:gd name="adj2" fmla="val 115463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en-GB">
                <a:solidFill>
                  <a:srgbClr val="000000"/>
                </a:solidFill>
              </a:rPr>
              <a:t>Physical and social environment that enables the behaviour</a:t>
            </a:r>
          </a:p>
        </p:txBody>
      </p:sp>
      <p:sp>
        <p:nvSpPr>
          <p:cNvPr id="19472" name="Rectangle 4"/>
          <p:cNvSpPr>
            <a:spLocks noChangeArrowheads="1"/>
          </p:cNvSpPr>
          <p:nvPr/>
        </p:nvSpPr>
        <p:spPr bwMode="auto">
          <a:xfrm>
            <a:off x="4427538" y="6254750"/>
            <a:ext cx="47164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tabLst>
                <a:tab pos="228600" algn="l"/>
              </a:tabLst>
            </a:pPr>
            <a:r>
              <a:rPr lang="en-GB">
                <a:solidFill>
                  <a:srgbClr val="7030A0"/>
                </a:solidFill>
                <a:cs typeface="Arial" charset="0"/>
              </a:rPr>
              <a:t>Michie et al</a:t>
            </a:r>
            <a:r>
              <a:rPr lang="en-US" i="1">
                <a:solidFill>
                  <a:srgbClr val="7030A0"/>
                </a:solidFill>
                <a:cs typeface="Arial" charset="0"/>
              </a:rPr>
              <a:t> </a:t>
            </a:r>
            <a:r>
              <a:rPr lang="en-US">
                <a:solidFill>
                  <a:srgbClr val="7030A0"/>
                </a:solidFill>
                <a:cs typeface="Arial" charset="0"/>
              </a:rPr>
              <a:t>(2011)</a:t>
            </a:r>
            <a:r>
              <a:rPr lang="en-US" i="1">
                <a:solidFill>
                  <a:srgbClr val="7030A0"/>
                </a:solidFill>
                <a:cs typeface="Arial" charset="0"/>
              </a:rPr>
              <a:t> </a:t>
            </a:r>
            <a:r>
              <a:rPr lang="en-GB" i="1">
                <a:solidFill>
                  <a:srgbClr val="7030A0"/>
                </a:solidFill>
                <a:cs typeface="Arial" charset="0"/>
              </a:rPr>
              <a:t>Implementation Science</a:t>
            </a:r>
          </a:p>
        </p:txBody>
      </p:sp>
    </p:spTree>
    <p:extLst>
      <p:ext uri="{BB962C8B-B14F-4D97-AF65-F5344CB8AC3E}">
        <p14:creationId xmlns:p14="http://schemas.microsoft.com/office/powerpoint/2010/main" val="3992116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916238" y="188913"/>
            <a:ext cx="5980112" cy="86518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n-GB" sz="2800" smtClean="0"/>
              <a:t>  Behaviour at the hub …. COM-B</a:t>
            </a:r>
            <a:endParaRPr lang="en-GB" sz="2600" b="0" smtClean="0">
              <a:solidFill>
                <a:schemeClr val="tx1"/>
              </a:solidFill>
            </a:endParaRPr>
          </a:p>
        </p:txBody>
      </p:sp>
      <p:sp>
        <p:nvSpPr>
          <p:cNvPr id="33795" name="Text Box 9"/>
          <p:cNvSpPr txBox="1">
            <a:spLocks noChangeArrowheads="1"/>
          </p:cNvSpPr>
          <p:nvPr/>
        </p:nvSpPr>
        <p:spPr bwMode="auto">
          <a:xfrm>
            <a:off x="4932363" y="3211513"/>
            <a:ext cx="647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1400"/>
          </a:p>
        </p:txBody>
      </p:sp>
      <p:sp>
        <p:nvSpPr>
          <p:cNvPr id="33796" name="AutoShape 17"/>
          <p:cNvSpPr>
            <a:spLocks noChangeArrowheads="1"/>
          </p:cNvSpPr>
          <p:nvPr/>
        </p:nvSpPr>
        <p:spPr bwMode="auto">
          <a:xfrm>
            <a:off x="-252413" y="6858000"/>
            <a:ext cx="914401" cy="609600"/>
          </a:xfrm>
          <a:prstGeom prst="wedgeRectCallout">
            <a:avLst>
              <a:gd name="adj1" fmla="val -43750"/>
              <a:gd name="adj2" fmla="val 70000"/>
            </a:avLst>
          </a:prstGeom>
          <a:noFill/>
          <a:ln w="9525" algn="ctr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en-GB"/>
          </a:p>
        </p:txBody>
      </p:sp>
      <p:pic>
        <p:nvPicPr>
          <p:cNvPr id="33797" name="Picture 26" descr="bcw-split-v2-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602" y="301742"/>
            <a:ext cx="9144000" cy="636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8" name="Rectangle 27"/>
          <p:cNvSpPr>
            <a:spLocks noChangeArrowheads="1"/>
          </p:cNvSpPr>
          <p:nvPr/>
        </p:nvSpPr>
        <p:spPr bwMode="auto">
          <a:xfrm>
            <a:off x="2916238" y="0"/>
            <a:ext cx="5980112" cy="620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en-GB" sz="2800" b="1">
                <a:solidFill>
                  <a:schemeClr val="tx2"/>
                </a:solidFill>
              </a:rPr>
              <a:t>  Behaviour at the hub …. COM-B</a:t>
            </a:r>
            <a:endParaRPr lang="en-GB" sz="260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" y="3644900"/>
            <a:ext cx="28670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56480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smtClean="0"/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mtClean="0"/>
          </a:p>
        </p:txBody>
      </p:sp>
      <p:pic>
        <p:nvPicPr>
          <p:cNvPr id="32772" name="Picture 2" descr="C:\Users\Susan\AppData\Local\Microsoft\Windows\Temporary Internet Files\Content.Outlook\4K3CBP38\bcw2_v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1430357"/>
            <a:ext cx="8391848" cy="5427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F:\My UCL Documents\publications\Behaviour change wheel\Images\com-b-V3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2403475"/>
            <a:ext cx="3567113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4" name="TextBox 3"/>
          <p:cNvSpPr txBox="1">
            <a:spLocks noChangeArrowheads="1"/>
          </p:cNvSpPr>
          <p:nvPr/>
        </p:nvSpPr>
        <p:spPr bwMode="auto">
          <a:xfrm>
            <a:off x="250825" y="476250"/>
            <a:ext cx="8713663" cy="95410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800" b="1" dirty="0" smtClean="0"/>
              <a:t>Designing interventions: start with understanding </a:t>
            </a:r>
            <a:r>
              <a:rPr lang="en-GB" sz="2800" b="1" dirty="0"/>
              <a:t>the </a:t>
            </a:r>
            <a:r>
              <a:rPr lang="en-GB" sz="2800" b="1" dirty="0" smtClean="0"/>
              <a:t>behaviour in context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0685938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7570005"/>
              </p:ext>
            </p:extLst>
          </p:nvPr>
        </p:nvGraphicFramePr>
        <p:xfrm>
          <a:off x="-1588" y="17463"/>
          <a:ext cx="9145588" cy="60864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9979"/>
                <a:gridCol w="4755609"/>
              </a:tblGrid>
              <a:tr h="511300">
                <a:tc>
                  <a:txBody>
                    <a:bodyPr/>
                    <a:lstStyle/>
                    <a:p>
                      <a:pPr marL="1371600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COM-B</a:t>
                      </a:r>
                      <a:endParaRPr lang="en-GB" sz="32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71600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Theoretical Domains</a:t>
                      </a:r>
                      <a:endParaRPr lang="en-GB" sz="32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chemeClr val="bg1"/>
                    </a:solidFill>
                  </a:tcPr>
                </a:tc>
              </a:tr>
              <a:tr h="432051">
                <a:tc>
                  <a:txBody>
                    <a:bodyPr/>
                    <a:lstStyle/>
                    <a:p>
                      <a:pPr marL="1371600" indent="-110172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capability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skills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1051">
                <a:tc rowSpan="4"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Psychological capability</a:t>
                      </a:r>
                      <a:endParaRPr lang="en-GB" sz="3200" b="1" kern="50" dirty="0">
                        <a:solidFill>
                          <a:srgbClr val="5A5A5A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Knowledge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Cognitive and Interpersonal skills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Memory,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Attention </a:t>
                      </a: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and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Decision processes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Behavioural regulation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1051">
                <a:tc rowSpan="6"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Reflective motivation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Professional/Social Role &amp; Identity 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Beliefs about Capabilities 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Optimism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Beliefs about Consequences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Intentions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1051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Goals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65762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Automatic motivation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Reinforcement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410445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endParaRPr lang="en-GB" sz="20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Emotion</a:t>
                      </a:r>
                      <a:endParaRPr lang="en-GB" sz="1800" b="1" kern="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524356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opportunity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Environmental Context and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Resources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</a:tr>
              <a:tr h="432051">
                <a:tc>
                  <a:txBody>
                    <a:bodyPr/>
                    <a:lstStyle/>
                    <a:p>
                      <a:pPr marL="1371600" indent="-1008063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Social opportunity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Social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Influences</a:t>
                      </a: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 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-15652" y="2294955"/>
            <a:ext cx="9144000" cy="2895649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en-GB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5157192"/>
            <a:ext cx="9144001" cy="928711"/>
          </a:xfrm>
          <a:prstGeom prst="rect">
            <a:avLst/>
          </a:prstGeom>
          <a:solidFill>
            <a:srgbClr val="FFFFFF"/>
          </a:solidFill>
          <a:ln w="9525" algn="ctr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4071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016828"/>
              </p:ext>
            </p:extLst>
          </p:nvPr>
        </p:nvGraphicFramePr>
        <p:xfrm>
          <a:off x="-1588" y="-4"/>
          <a:ext cx="9145588" cy="6103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89412"/>
                <a:gridCol w="6156176"/>
              </a:tblGrid>
              <a:tr h="512767">
                <a:tc>
                  <a:txBody>
                    <a:bodyPr/>
                    <a:lstStyle/>
                    <a:p>
                      <a:pPr marL="1371600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COM-B</a:t>
                      </a:r>
                      <a:endParaRPr lang="en-GB" sz="32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646113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Theoretical Domains and Research Findings</a:t>
                      </a:r>
                      <a:endParaRPr lang="en-GB" sz="3200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chemeClr val="bg1"/>
                    </a:solidFill>
                  </a:tcPr>
                </a:tc>
              </a:tr>
              <a:tr h="433291">
                <a:tc>
                  <a:txBody>
                    <a:bodyPr/>
                    <a:lstStyle/>
                    <a:p>
                      <a:pPr marL="1371600" indent="-1101725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capability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skills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2030">
                <a:tc rowSpan="4"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Psychological capability</a:t>
                      </a:r>
                      <a:endParaRPr lang="en-GB" sz="3200" b="1" kern="50" dirty="0">
                        <a:solidFill>
                          <a:srgbClr val="5A5A5A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Knowledge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213" indent="0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Cognitive and Interpersonal skills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Memory,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Attention </a:t>
                      </a: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and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Decision processes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Behavioural regulation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FF99"/>
                    </a:solidFill>
                  </a:tcPr>
                </a:tc>
              </a:tr>
              <a:tr h="342030">
                <a:tc rowSpan="6"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Reflective motivation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Professional/Social Role &amp; Identity 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Beliefs about Capabilities 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Optimism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Beliefs about Consequences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Intentions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4203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Goals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366811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Automatic motivation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Reinforcement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411623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endParaRPr lang="en-GB" sz="20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Emotion</a:t>
                      </a:r>
                      <a:endParaRPr lang="en-GB" sz="1800" b="1" kern="5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FF99FF"/>
                    </a:solidFill>
                  </a:tcPr>
                </a:tc>
              </a:tr>
              <a:tr h="525860">
                <a:tc>
                  <a:txBody>
                    <a:bodyPr/>
                    <a:lstStyle/>
                    <a:p>
                      <a:pPr marL="1371600" indent="-1101725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Physical opportunity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Environmental Context and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Resources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</a:tr>
              <a:tr h="433291">
                <a:tc>
                  <a:txBody>
                    <a:bodyPr/>
                    <a:lstStyle/>
                    <a:p>
                      <a:pPr marL="1371600" indent="-1008063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20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Social opportunity</a:t>
                      </a:r>
                      <a:endParaRPr lang="en-GB" sz="32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371600" indent="-1195388" algn="just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Social </a:t>
                      </a:r>
                      <a:r>
                        <a:rPr lang="en-GB" sz="1800" b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Influences</a:t>
                      </a:r>
                      <a:r>
                        <a:rPr lang="en-GB" sz="1800" b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Mangal"/>
                        </a:rPr>
                        <a:t> </a:t>
                      </a:r>
                      <a:endParaRPr lang="en-GB" sz="2800" b="1" kern="5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68584" marR="68584" marT="0" marB="0"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  <p:sp>
        <p:nvSpPr>
          <p:cNvPr id="2" name="Line Callout 1 1"/>
          <p:cNvSpPr/>
          <p:nvPr/>
        </p:nvSpPr>
        <p:spPr bwMode="auto">
          <a:xfrm>
            <a:off x="6096148" y="404664"/>
            <a:ext cx="2448272" cy="648072"/>
          </a:xfrm>
          <a:prstGeom prst="borderCallout1">
            <a:avLst>
              <a:gd name="adj1" fmla="val 49570"/>
              <a:gd name="adj2" fmla="val -34"/>
              <a:gd name="adj3" fmla="val 111947"/>
              <a:gd name="adj4" fmla="val -60102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poor </a:t>
            </a:r>
            <a:r>
              <a:rPr lang="en-GB" dirty="0"/>
              <a:t>knowledge of the </a:t>
            </a:r>
            <a:r>
              <a:rPr lang="en-GB" dirty="0" smtClean="0"/>
              <a:t>intervention</a:t>
            </a:r>
            <a:endParaRPr lang="en-GB" dirty="0"/>
          </a:p>
        </p:txBody>
      </p:sp>
      <p:sp>
        <p:nvSpPr>
          <p:cNvPr id="10" name="Line Callout 1 9"/>
          <p:cNvSpPr/>
          <p:nvPr/>
        </p:nvSpPr>
        <p:spPr bwMode="auto">
          <a:xfrm>
            <a:off x="7024010" y="2780928"/>
            <a:ext cx="2051720" cy="648072"/>
          </a:xfrm>
          <a:prstGeom prst="borderCallout1">
            <a:avLst>
              <a:gd name="adj1" fmla="val 49570"/>
              <a:gd name="adj2" fmla="val -34"/>
              <a:gd name="adj3" fmla="val 41061"/>
              <a:gd name="adj4" fmla="val -57526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uncertain about how to do this</a:t>
            </a:r>
            <a:endParaRPr lang="en-GB" dirty="0"/>
          </a:p>
        </p:txBody>
      </p:sp>
      <p:sp>
        <p:nvSpPr>
          <p:cNvPr id="11" name="Line Callout 1 10"/>
          <p:cNvSpPr/>
          <p:nvPr/>
        </p:nvSpPr>
        <p:spPr bwMode="auto">
          <a:xfrm>
            <a:off x="7007287" y="1988840"/>
            <a:ext cx="2160240" cy="648072"/>
          </a:xfrm>
          <a:prstGeom prst="borderCallout1">
            <a:avLst>
              <a:gd name="adj1" fmla="val 49570"/>
              <a:gd name="adj2" fmla="val -34"/>
              <a:gd name="adj3" fmla="val 90121"/>
              <a:gd name="adj4" fmla="val -18441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Not my responsibility</a:t>
            </a:r>
            <a:endParaRPr lang="en-GB" dirty="0"/>
          </a:p>
        </p:txBody>
      </p:sp>
      <p:sp>
        <p:nvSpPr>
          <p:cNvPr id="12" name="Line Callout 1 11"/>
          <p:cNvSpPr/>
          <p:nvPr/>
        </p:nvSpPr>
        <p:spPr bwMode="auto">
          <a:xfrm>
            <a:off x="6228184" y="5661248"/>
            <a:ext cx="2726084" cy="936104"/>
          </a:xfrm>
          <a:prstGeom prst="borderCallout1">
            <a:avLst>
              <a:gd name="adj1" fmla="val 49570"/>
              <a:gd name="adj2" fmla="val -34"/>
              <a:gd name="adj3" fmla="val 22079"/>
              <a:gd name="adj4" fmla="val -44530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believing </a:t>
            </a:r>
            <a:r>
              <a:rPr lang="en-GB" dirty="0"/>
              <a:t>that no one else is doing it so they should not </a:t>
            </a:r>
            <a:r>
              <a:rPr lang="en-GB" dirty="0" smtClean="0"/>
              <a:t>either</a:t>
            </a:r>
            <a:endParaRPr lang="en-GB" dirty="0"/>
          </a:p>
        </p:txBody>
      </p:sp>
      <p:sp>
        <p:nvSpPr>
          <p:cNvPr id="14" name="Line Callout 1 13"/>
          <p:cNvSpPr/>
          <p:nvPr/>
        </p:nvSpPr>
        <p:spPr bwMode="auto">
          <a:xfrm>
            <a:off x="6730728" y="3524870"/>
            <a:ext cx="2393924" cy="912242"/>
          </a:xfrm>
          <a:prstGeom prst="borderCallout1">
            <a:avLst>
              <a:gd name="adj1" fmla="val 49570"/>
              <a:gd name="adj2" fmla="val -34"/>
              <a:gd name="adj3" fmla="val -2544"/>
              <a:gd name="adj4" fmla="val -32023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concerns about side-effects, stigma, not effective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 bwMode="auto">
          <a:xfrm>
            <a:off x="179512" y="926344"/>
            <a:ext cx="2736304" cy="57606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0" y="2204864"/>
            <a:ext cx="2736304" cy="57606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179512" y="4308016"/>
            <a:ext cx="2736304" cy="57606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130677" y="5661248"/>
            <a:ext cx="2736304" cy="57606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Line Callout 1 12"/>
          <p:cNvSpPr/>
          <p:nvPr/>
        </p:nvSpPr>
        <p:spPr bwMode="auto">
          <a:xfrm>
            <a:off x="7007287" y="1178372"/>
            <a:ext cx="1868040" cy="648072"/>
          </a:xfrm>
          <a:prstGeom prst="borderCallout1">
            <a:avLst>
              <a:gd name="adj1" fmla="val 49570"/>
              <a:gd name="adj2" fmla="val -34"/>
              <a:gd name="adj3" fmla="val 58428"/>
              <a:gd name="adj4" fmla="val -31173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Not sure how to present it</a:t>
            </a:r>
            <a:endParaRPr lang="en-GB" dirty="0"/>
          </a:p>
        </p:txBody>
      </p:sp>
      <p:sp>
        <p:nvSpPr>
          <p:cNvPr id="16" name="Line Callout 1 15"/>
          <p:cNvSpPr/>
          <p:nvPr/>
        </p:nvSpPr>
        <p:spPr bwMode="auto">
          <a:xfrm>
            <a:off x="6914142" y="4561885"/>
            <a:ext cx="2210510" cy="912242"/>
          </a:xfrm>
          <a:prstGeom prst="borderCallout1">
            <a:avLst>
              <a:gd name="adj1" fmla="val 49570"/>
              <a:gd name="adj2" fmla="val -34"/>
              <a:gd name="adj3" fmla="val 68313"/>
              <a:gd name="adj4" fmla="val -24120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Lack of healthcare capacity, training, guidelines</a:t>
            </a:r>
            <a:endParaRPr lang="en-GB" dirty="0"/>
          </a:p>
        </p:txBody>
      </p:sp>
      <p:cxnSp>
        <p:nvCxnSpPr>
          <p:cNvPr id="5" name="Straight Connector 4"/>
          <p:cNvCxnSpPr>
            <a:stCxn id="14" idx="2"/>
          </p:cNvCxnSpPr>
          <p:nvPr/>
        </p:nvCxnSpPr>
        <p:spPr bwMode="auto">
          <a:xfrm flipH="1">
            <a:off x="4427984" y="3980991"/>
            <a:ext cx="2302744" cy="903089"/>
          </a:xfrm>
          <a:prstGeom prst="line">
            <a:avLst/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Oval 16"/>
          <p:cNvSpPr/>
          <p:nvPr/>
        </p:nvSpPr>
        <p:spPr bwMode="auto">
          <a:xfrm>
            <a:off x="130677" y="5018006"/>
            <a:ext cx="2736304" cy="576064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8291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20" grpId="0" animBg="1"/>
      <p:bldP spid="21" grpId="0" animBg="1"/>
      <p:bldP spid="22" grpId="0" animBg="1"/>
      <p:bldP spid="13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1" descr="bcw-split-v2-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16"/>
          <p:cNvSpPr>
            <a:spLocks noChangeArrowheads="1"/>
          </p:cNvSpPr>
          <p:nvPr/>
        </p:nvSpPr>
        <p:spPr bwMode="auto">
          <a:xfrm>
            <a:off x="684213" y="3068638"/>
            <a:ext cx="18002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b="1"/>
              <a:t>Interventions</a:t>
            </a:r>
            <a:r>
              <a:rPr lang="en-GB"/>
              <a:t>: activities    designed to change  behaviours</a:t>
            </a:r>
          </a:p>
        </p:txBody>
      </p:sp>
      <p:sp>
        <p:nvSpPr>
          <p:cNvPr id="34820" name="Rectangle 17"/>
          <p:cNvSpPr>
            <a:spLocks noChangeArrowheads="1"/>
          </p:cNvSpPr>
          <p:nvPr/>
        </p:nvSpPr>
        <p:spPr bwMode="auto">
          <a:xfrm>
            <a:off x="3492500" y="260350"/>
            <a:ext cx="2446338" cy="4968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GB" sz="2800" b="1">
                <a:solidFill>
                  <a:schemeClr val="tx2"/>
                </a:solidFill>
              </a:rPr>
              <a:t>Interventions</a:t>
            </a:r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32869287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5" y="549275"/>
            <a:ext cx="8158163" cy="1143000"/>
          </a:xfrm>
        </p:spPr>
        <p:txBody>
          <a:bodyPr/>
          <a:lstStyle/>
          <a:p>
            <a:r>
              <a:rPr lang="en-GB" sz="3200" dirty="0" smtClean="0">
                <a:latin typeface="Calibri" pitchFamily="34" charset="0"/>
              </a:rPr>
              <a:t>Which intervention functions should be used? </a:t>
            </a:r>
          </a:p>
        </p:txBody>
      </p:sp>
      <p:graphicFrame>
        <p:nvGraphicFramePr>
          <p:cNvPr id="317540" name="Group 10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1507471408"/>
              </p:ext>
            </p:extLst>
          </p:nvPr>
        </p:nvGraphicFramePr>
        <p:xfrm>
          <a:off x="179388" y="1196752"/>
          <a:ext cx="8785225" cy="5498212"/>
        </p:xfrm>
        <a:graphic>
          <a:graphicData uri="http://schemas.openxmlformats.org/drawingml/2006/table">
            <a:tbl>
              <a:tblPr/>
              <a:tblGrid>
                <a:gridCol w="877887"/>
                <a:gridCol w="879475"/>
                <a:gridCol w="855688"/>
                <a:gridCol w="901675"/>
                <a:gridCol w="877887"/>
                <a:gridCol w="877888"/>
                <a:gridCol w="879475"/>
                <a:gridCol w="877887"/>
                <a:gridCol w="879475"/>
                <a:gridCol w="877888"/>
              </a:tblGrid>
              <a:tr h="6481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Educ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Pers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Incen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Coer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Train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Envir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Mod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Enabl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1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Phys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397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 Psych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100" b="1" dirty="0" smtClean="0">
                        <a:solidFill>
                          <a:schemeClr val="tx2"/>
                        </a:solidFill>
                        <a:latin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3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Opp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Phys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Opp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Social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31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Mot Auto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Mot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Reflec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51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13929"/>
            <a:ext cx="871537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61" name="Picture 4" descr="C:\Users\Susan\AppData\Local\Microsoft\Windows\Temporary Internet Files\Low\Content.IE5\0CE91ROZ\BCW-all%20No%20legend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219472"/>
            <a:ext cx="720725" cy="62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Callout 1 5"/>
          <p:cNvSpPr/>
          <p:nvPr/>
        </p:nvSpPr>
        <p:spPr bwMode="auto">
          <a:xfrm>
            <a:off x="1023069" y="5517232"/>
            <a:ext cx="1604715" cy="648072"/>
          </a:xfrm>
          <a:prstGeom prst="borderCallout1">
            <a:avLst>
              <a:gd name="adj1" fmla="val 49570"/>
              <a:gd name="adj2" fmla="val -34"/>
              <a:gd name="adj3" fmla="val 99852"/>
              <a:gd name="adj4" fmla="val -19171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solidFill>
                  <a:srgbClr val="FF0000"/>
                </a:solidFill>
              </a:rPr>
              <a:t>it’s </a:t>
            </a:r>
            <a:r>
              <a:rPr lang="en-GB" dirty="0">
                <a:solidFill>
                  <a:srgbClr val="FF0000"/>
                </a:solidFill>
              </a:rPr>
              <a:t>not </a:t>
            </a:r>
            <a:r>
              <a:rPr lang="en-GB" dirty="0" smtClean="0">
                <a:solidFill>
                  <a:srgbClr val="FF0000"/>
                </a:solidFill>
              </a:rPr>
              <a:t>my responsibility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 bwMode="auto">
          <a:xfrm>
            <a:off x="1050925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707904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761530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4618311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Line Callout 1 10"/>
          <p:cNvSpPr/>
          <p:nvPr/>
        </p:nvSpPr>
        <p:spPr bwMode="auto">
          <a:xfrm>
            <a:off x="2077342" y="3284984"/>
            <a:ext cx="2051720" cy="648072"/>
          </a:xfrm>
          <a:prstGeom prst="borderCallout1">
            <a:avLst>
              <a:gd name="adj1" fmla="val 49570"/>
              <a:gd name="adj2" fmla="val -34"/>
              <a:gd name="adj3" fmla="val 41061"/>
              <a:gd name="adj4" fmla="val -57526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solidFill>
                  <a:srgbClr val="7030A0"/>
                </a:solidFill>
              </a:rPr>
              <a:t>uncertainty about how to do this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12" name="Oval 11"/>
          <p:cNvSpPr/>
          <p:nvPr/>
        </p:nvSpPr>
        <p:spPr bwMode="auto">
          <a:xfrm>
            <a:off x="8100392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1023069" y="1772816"/>
            <a:ext cx="871414" cy="648072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1917973" y="1890819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8430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 descr="bcw-split-v2-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9" t="15350" r="11192" b="16401"/>
          <a:stretch>
            <a:fillRect/>
          </a:stretch>
        </p:blipFill>
        <p:spPr bwMode="auto">
          <a:xfrm>
            <a:off x="2462709" y="2049357"/>
            <a:ext cx="4176464" cy="410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 flipV="1">
            <a:off x="4160380" y="692696"/>
            <a:ext cx="272732" cy="201967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302701" y="731864"/>
            <a:ext cx="1484773" cy="219308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940152" y="2924944"/>
            <a:ext cx="3203848" cy="72008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749235" y="4569637"/>
            <a:ext cx="3419872" cy="158539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148064" y="5229200"/>
            <a:ext cx="792088" cy="166391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894445" y="5228576"/>
            <a:ext cx="372818" cy="15127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395536" y="4787088"/>
            <a:ext cx="3133474" cy="207091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0" y="3625860"/>
            <a:ext cx="3203848" cy="28803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1284355" y="731864"/>
            <a:ext cx="2406525" cy="244827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819074" y="762037"/>
            <a:ext cx="255733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Using rules to reduce the opportunity to engage in the 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behaviour (or to increase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behaviour by reducing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opportunity to engage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in competing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behaviours)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433112" y="1093084"/>
            <a:ext cx="1841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Increasing knowledge or understanding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03916" y="1866283"/>
            <a:ext cx="2682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Using communication to induce positive or negative feelings to stimulate action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10454" y="3913892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Creating an expectation of reward</a:t>
            </a:r>
            <a:endParaRPr lang="en-GB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5755397" y="5781366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Creating an expectation of punishment or cost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134424" y="6304586"/>
            <a:ext cx="13875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Imparting skills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99592" y="5687145"/>
            <a:ext cx="32607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       Increasing means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or reducing barriers to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increase capability (beyond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education or training) or opportunity 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(beyond environmental restructuring) 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7334" y="4368083"/>
            <a:ext cx="20280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Provide an example for people </a:t>
            </a:r>
            <a:r>
              <a:rPr lang="en-GB" sz="1400" dirty="0">
                <a:latin typeface="Calibri" pitchFamily="34" charset="0"/>
                <a:cs typeface="Calibri" pitchFamily="34" charset="0"/>
              </a:rPr>
              <a:t>t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o aspire to or emulate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22920" y="2450760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Changing the physical or social context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2712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765175"/>
            <a:ext cx="8489950" cy="1296988"/>
          </a:xfrm>
        </p:spPr>
        <p:txBody>
          <a:bodyPr/>
          <a:lstStyle/>
          <a:p>
            <a:r>
              <a:rPr lang="en-GB" smtClean="0"/>
              <a:t>Intervention functions</a:t>
            </a:r>
            <a:endParaRPr lang="en-US" smtClean="0"/>
          </a:p>
        </p:txBody>
      </p:sp>
      <p:pic>
        <p:nvPicPr>
          <p:cNvPr id="36867" name="Picture 35" descr="bcw-split-v2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651625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</p:pic>
      <p:sp>
        <p:nvSpPr>
          <p:cNvPr id="36868" name="Rectangle 36"/>
          <p:cNvSpPr>
            <a:spLocks noChangeArrowheads="1"/>
          </p:cNvSpPr>
          <p:nvPr/>
        </p:nvSpPr>
        <p:spPr bwMode="auto">
          <a:xfrm>
            <a:off x="611188" y="3429000"/>
            <a:ext cx="1655762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b="1"/>
              <a:t>Policies</a:t>
            </a:r>
            <a:r>
              <a:rPr lang="en-GB"/>
              <a:t>: decisions made by authorities concerning interventions</a:t>
            </a:r>
          </a:p>
          <a:p>
            <a:endParaRPr lang="en-GB"/>
          </a:p>
        </p:txBody>
      </p:sp>
      <p:sp>
        <p:nvSpPr>
          <p:cNvPr id="36869" name="Rectangle 38"/>
          <p:cNvSpPr>
            <a:spLocks noChangeArrowheads="1"/>
          </p:cNvSpPr>
          <p:nvPr/>
        </p:nvSpPr>
        <p:spPr bwMode="auto">
          <a:xfrm>
            <a:off x="3132138" y="0"/>
            <a:ext cx="1801812" cy="4048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/>
            <a:r>
              <a:rPr lang="en-GB" sz="2800" b="1">
                <a:solidFill>
                  <a:schemeClr val="tx2"/>
                </a:solidFill>
              </a:rPr>
              <a:t>Policies</a:t>
            </a:r>
            <a:endParaRPr lang="en-GB" sz="2600"/>
          </a:p>
        </p:txBody>
      </p:sp>
      <p:sp>
        <p:nvSpPr>
          <p:cNvPr id="36870" name="Text Box 39"/>
          <p:cNvSpPr txBox="1">
            <a:spLocks noChangeArrowheads="1"/>
          </p:cNvSpPr>
          <p:nvPr/>
        </p:nvSpPr>
        <p:spPr bwMode="auto">
          <a:xfrm>
            <a:off x="611188" y="6165850"/>
            <a:ext cx="7561262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>
                <a:solidFill>
                  <a:srgbClr val="9933FF"/>
                </a:solidFill>
              </a:rPr>
              <a:t>Michie et al (2011) </a:t>
            </a:r>
            <a:r>
              <a:rPr lang="en-GB" sz="1400">
                <a:solidFill>
                  <a:srgbClr val="9933FF"/>
                </a:solidFill>
              </a:rPr>
              <a:t>The Behaviour Change Wheel: a new method for characterising and designing behaviour change interventions</a:t>
            </a:r>
            <a:r>
              <a:rPr lang="en-GB" sz="1400" i="1"/>
              <a:t> </a:t>
            </a:r>
            <a:r>
              <a:rPr lang="en-US" sz="1400" i="1">
                <a:solidFill>
                  <a:srgbClr val="9933FF"/>
                </a:solidFill>
              </a:rPr>
              <a:t> </a:t>
            </a:r>
            <a:r>
              <a:rPr lang="en-GB" sz="1400" i="1">
                <a:solidFill>
                  <a:srgbClr val="9933FF"/>
                </a:solidFill>
              </a:rPr>
              <a:t>Implementation Science</a:t>
            </a:r>
            <a:endParaRPr lang="en-US" sz="1400" i="1">
              <a:solidFill>
                <a:srgbClr val="99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93346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765175"/>
            <a:ext cx="8489950" cy="1296988"/>
          </a:xfrm>
        </p:spPr>
        <p:txBody>
          <a:bodyPr/>
          <a:lstStyle/>
          <a:p>
            <a:r>
              <a:rPr lang="en-GB" smtClean="0"/>
              <a:t>Intervention functions</a:t>
            </a:r>
            <a:endParaRPr lang="en-US" smtClean="0"/>
          </a:p>
        </p:txBody>
      </p:sp>
      <p:pic>
        <p:nvPicPr>
          <p:cNvPr id="36867" name="Picture 35" descr="bcw-split-v2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651625"/>
          </a:xfrm>
          <a:prstGeom prst="rect">
            <a:avLst/>
          </a:prstGeom>
          <a:noFill/>
          <a:ln w="9525">
            <a:solidFill>
              <a:srgbClr val="6600FF"/>
            </a:solidFill>
            <a:miter lim="800000"/>
            <a:headEnd/>
            <a:tailEnd/>
          </a:ln>
        </p:spPr>
      </p:pic>
      <p:sp>
        <p:nvSpPr>
          <p:cNvPr id="36870" name="Text Box 39"/>
          <p:cNvSpPr txBox="1">
            <a:spLocks noChangeArrowheads="1"/>
          </p:cNvSpPr>
          <p:nvPr/>
        </p:nvSpPr>
        <p:spPr bwMode="auto">
          <a:xfrm>
            <a:off x="611188" y="6165850"/>
            <a:ext cx="7561262" cy="5175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400">
                <a:solidFill>
                  <a:srgbClr val="9933FF"/>
                </a:solidFill>
              </a:rPr>
              <a:t>Michie et al (2011) </a:t>
            </a:r>
            <a:r>
              <a:rPr lang="en-GB" sz="1400">
                <a:solidFill>
                  <a:srgbClr val="9933FF"/>
                </a:solidFill>
              </a:rPr>
              <a:t>The Behaviour Change Wheel: a new method for characterising and designing behaviour change interventions</a:t>
            </a:r>
            <a:r>
              <a:rPr lang="en-GB" sz="1400" i="1"/>
              <a:t> </a:t>
            </a:r>
            <a:r>
              <a:rPr lang="en-US" sz="1400" i="1">
                <a:solidFill>
                  <a:srgbClr val="9933FF"/>
                </a:solidFill>
              </a:rPr>
              <a:t> </a:t>
            </a:r>
            <a:r>
              <a:rPr lang="en-GB" sz="1400" i="1">
                <a:solidFill>
                  <a:srgbClr val="9933FF"/>
                </a:solidFill>
              </a:rPr>
              <a:t>Implementation Science</a:t>
            </a:r>
            <a:endParaRPr lang="en-US" sz="1400" i="1">
              <a:solidFill>
                <a:srgbClr val="9933FF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188" y="2924944"/>
            <a:ext cx="2160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Researchers call for …</a:t>
            </a:r>
            <a:endParaRPr lang="en-GB" sz="2400" dirty="0"/>
          </a:p>
        </p:txBody>
      </p:sp>
      <p:sp>
        <p:nvSpPr>
          <p:cNvPr id="6" name="Oval 5"/>
          <p:cNvSpPr/>
          <p:nvPr/>
        </p:nvSpPr>
        <p:spPr bwMode="auto">
          <a:xfrm rot="942547">
            <a:off x="5690535" y="1291092"/>
            <a:ext cx="1291322" cy="461900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 rot="19859645">
            <a:off x="4016144" y="737235"/>
            <a:ext cx="1731293" cy="589764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 rot="21391538">
            <a:off x="5486749" y="4819325"/>
            <a:ext cx="1291322" cy="461900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1188" y="4574490"/>
            <a:ext cx="21606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But there are many other options…</a:t>
            </a:r>
            <a:endParaRPr lang="en-GB" sz="2400" dirty="0"/>
          </a:p>
        </p:txBody>
      </p:sp>
      <p:sp>
        <p:nvSpPr>
          <p:cNvPr id="3" name="Rectangle 2"/>
          <p:cNvSpPr/>
          <p:nvPr/>
        </p:nvSpPr>
        <p:spPr bwMode="auto">
          <a:xfrm>
            <a:off x="251520" y="354470"/>
            <a:ext cx="2736304" cy="228244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692150"/>
            <a:ext cx="8488363" cy="647700"/>
          </a:xfrm>
        </p:spPr>
        <p:txBody>
          <a:bodyPr/>
          <a:lstStyle/>
          <a:p>
            <a:pPr>
              <a:defRPr/>
            </a:pPr>
            <a:r>
              <a:rPr lang="en-GB" sz="3200" dirty="0" smtClean="0"/>
              <a:t>Policy categories</a:t>
            </a:r>
            <a:endParaRPr lang="en-GB" sz="3200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50825" y="1431925"/>
          <a:ext cx="8497888" cy="5284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8887"/>
                <a:gridCol w="4170170"/>
                <a:gridCol w="2958831"/>
              </a:tblGrid>
              <a:tr h="7087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Policy category</a:t>
                      </a:r>
                      <a:endParaRPr lang="en-GB" sz="140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Example</a:t>
                      </a: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Examples</a:t>
                      </a:r>
                      <a:endParaRPr lang="en-GB" sz="1400" i="1" kern="50" dirty="0">
                        <a:solidFill>
                          <a:schemeClr val="tx1"/>
                        </a:solidFill>
                        <a:effectLst/>
                        <a:latin typeface="Calibri"/>
                        <a:ea typeface="Lucida Sans Unicode"/>
                        <a:cs typeface="Mangal"/>
                      </a:endParaRPr>
                    </a:p>
                  </a:txBody>
                  <a:tcPr marL="68582" marR="68582" marT="0" marB="0"/>
                </a:tc>
              </a:tr>
              <a:tr h="7087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Communication/ marketing </a:t>
                      </a:r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lvl="1" indent="0">
                        <a:lnSpc>
                          <a:spcPct val="80000"/>
                        </a:lnSpc>
                        <a:buFont typeface="Arial" charset="0"/>
                        <a:buNone/>
                      </a:pPr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alibri" pitchFamily="34" charset="0"/>
                          <a:cs typeface="Calibri" pitchFamily="34" charset="0"/>
                        </a:rPr>
                        <a:t>Using print, electronic, telephonic or broadcast media</a:t>
                      </a: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Conducting mass media campaigns</a:t>
                      </a:r>
                      <a:endParaRPr lang="en-GB" sz="1400" i="1" kern="50" dirty="0">
                        <a:solidFill>
                          <a:schemeClr val="tx1"/>
                        </a:solidFill>
                        <a:effectLst/>
                        <a:latin typeface="Calibri"/>
                        <a:ea typeface="Lucida Sans Unicode"/>
                        <a:cs typeface="Mangal"/>
                      </a:endParaRPr>
                    </a:p>
                  </a:txBody>
                  <a:tcPr marL="68582" marR="68582" marT="0" marB="0"/>
                </a:tc>
              </a:tr>
              <a:tr h="6515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Guidelines  </a:t>
                      </a:r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Creating documents that recommend or mandate practice. This includes all changes to service provision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Producing and disseminating treatment protocols</a:t>
                      </a:r>
                    </a:p>
                  </a:txBody>
                  <a:tcPr marL="68582" marR="68582" marT="0" marB="0"/>
                </a:tc>
              </a:tr>
              <a:tr h="7087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Fiscal </a:t>
                      </a:r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Using the tax system to reduce or increase the financial cost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Increasing duty or increasing anti-smuggling activities</a:t>
                      </a:r>
                    </a:p>
                  </a:txBody>
                  <a:tcPr marL="68582" marR="68582" marT="0" marB="0"/>
                </a:tc>
              </a:tr>
              <a:tr h="640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Regulation </a:t>
                      </a:r>
                    </a:p>
                    <a:p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Establishing rules or principles of behaviour or practice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Establishing voluntary agreements on advertising</a:t>
                      </a:r>
                    </a:p>
                  </a:txBody>
                  <a:tcPr marL="68582" marR="68582" marT="0" marB="0"/>
                </a:tc>
              </a:tr>
              <a:tr h="6400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Legislation </a:t>
                      </a:r>
                    </a:p>
                    <a:p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Making or changing laws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Prohibiting sale or use</a:t>
                      </a:r>
                    </a:p>
                  </a:txBody>
                  <a:tcPr marL="68582" marR="68582" marT="0" marB="0"/>
                </a:tc>
              </a:tr>
              <a:tr h="7087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Environmental/ social planning</a:t>
                      </a:r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Designing and/or controlling the physical or social environment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Using town planning</a:t>
                      </a:r>
                    </a:p>
                  </a:txBody>
                  <a:tcPr marL="68582" marR="68582" marT="0" marB="0"/>
                </a:tc>
              </a:tr>
              <a:tr h="51816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latin typeface="Calibri" pitchFamily="34" charset="0"/>
                          <a:cs typeface="Calibri" pitchFamily="34" charset="0"/>
                        </a:rPr>
                        <a:t>Service provision</a:t>
                      </a:r>
                      <a:endParaRPr lang="en-GB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alibri" pitchFamily="34" charset="0"/>
                          <a:cs typeface="Calibri" pitchFamily="34" charset="0"/>
                        </a:rPr>
                        <a:t>Delivering a service</a:t>
                      </a:r>
                      <a:endParaRPr lang="en-GB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91452" marR="91452" marT="45714" marB="45714"/>
                </a:tc>
                <a:tc>
                  <a:txBody>
                    <a:bodyPr/>
                    <a:lstStyle/>
                    <a:p>
                      <a:pPr marL="0" indent="0" algn="l" defTabSz="914400" rtl="0" eaLnBrk="1" latinLnBrk="0" hangingPunct="1">
                        <a:lnSpc>
                          <a:spcPct val="120000"/>
                        </a:lnSpc>
                        <a:spcAft>
                          <a:spcPts val="600"/>
                        </a:spcAft>
                      </a:pPr>
                      <a:r>
                        <a:rPr lang="en-GB" sz="1400" i="1" kern="50" dirty="0">
                          <a:solidFill>
                            <a:schemeClr val="tx1"/>
                          </a:solidFill>
                          <a:effectLst/>
                          <a:latin typeface="Calibri"/>
                          <a:ea typeface="Lucida Sans Unicode"/>
                          <a:cs typeface="Mangal"/>
                        </a:rPr>
                        <a:t>Establishing support services in workplaces, communities etc.</a:t>
                      </a:r>
                    </a:p>
                  </a:txBody>
                  <a:tcPr marL="68582" marR="6858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57797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title"/>
          </p:nvPr>
        </p:nvSpPr>
        <p:spPr>
          <a:xfrm>
            <a:off x="133542" y="692696"/>
            <a:ext cx="8856662" cy="649287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/>
              <a:t>BCT Taxonomy </a:t>
            </a:r>
            <a:r>
              <a:rPr lang="en-US" dirty="0" smtClean="0"/>
              <a:t>v1: 93 items in 16 groupings</a:t>
            </a:r>
            <a:r>
              <a:rPr lang="en-US" sz="2800" dirty="0" smtClean="0">
                <a:solidFill>
                  <a:schemeClr val="accent5"/>
                </a:solidFill>
                <a:latin typeface="Garamond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Garamond" pitchFamily="18" charset="0"/>
              </a:rPr>
            </a:br>
            <a:r>
              <a:rPr lang="en-US" sz="2800" dirty="0" smtClean="0">
                <a:solidFill>
                  <a:schemeClr val="accent5"/>
                </a:solidFill>
                <a:latin typeface="Garamond" pitchFamily="18" charset="0"/>
              </a:rPr>
              <a:t/>
            </a:r>
            <a:br>
              <a:rPr lang="en-US" sz="2800" dirty="0" smtClean="0">
                <a:solidFill>
                  <a:schemeClr val="accent5"/>
                </a:solidFill>
                <a:latin typeface="Garamond" pitchFamily="18" charset="0"/>
              </a:rPr>
            </a:br>
            <a:endParaRPr lang="en-US" sz="2800" dirty="0" smtClean="0">
              <a:latin typeface="Garamond" pitchFamily="18" charset="0"/>
            </a:endParaRPr>
          </a:p>
        </p:txBody>
      </p:sp>
      <p:pic>
        <p:nvPicPr>
          <p:cNvPr id="1229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09700"/>
            <a:ext cx="8856663" cy="295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3429000"/>
            <a:ext cx="8640763" cy="3240088"/>
          </a:xfrm>
          <a:prstGeom prst="rect">
            <a:avLst/>
          </a:prstGeom>
          <a:ln w="44450">
            <a:solidFill>
              <a:schemeClr val="tx1"/>
            </a:solidFill>
            <a:miter lim="800000"/>
            <a:headEnd/>
            <a:tailEnd/>
          </a:ln>
          <a:effectLst>
            <a:outerShdw blurRad="977900" sx="121000" sy="121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val="11774862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0" y="908050"/>
            <a:ext cx="8706296" cy="1296988"/>
          </a:xfrm>
        </p:spPr>
        <p:txBody>
          <a:bodyPr/>
          <a:lstStyle/>
          <a:p>
            <a:r>
              <a:rPr lang="en-US" dirty="0" smtClean="0"/>
              <a:t>In Class Exercise – On your own or in a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6"/>
            <a:ext cx="8568630" cy="410500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Develop a conceptual diagram using the COM-B structure below to describe a behavior you want to change. Flesh out the components of each box.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4" descr="F:\My UCL Documents\publications\Behaviour change wheel\Images\com-b-V3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672" y="3861048"/>
            <a:ext cx="3567113" cy="19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11968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908050"/>
            <a:ext cx="8640960" cy="648742"/>
          </a:xfrm>
        </p:spPr>
        <p:txBody>
          <a:bodyPr/>
          <a:lstStyle/>
          <a:p>
            <a:r>
              <a:rPr lang="en-US" dirty="0" smtClean="0"/>
              <a:t>In Class Exercise – On your own or in a group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772816"/>
            <a:ext cx="8568630" cy="410500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 Based on the wheel in the following slide from the presentation, select one or two intervention functions to consider for this behavior and draw a diagram or table to represent this concept.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197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1" descr="bcw-split-v2-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59" t="15350" r="11192" b="16401"/>
          <a:stretch>
            <a:fillRect/>
          </a:stretch>
        </p:blipFill>
        <p:spPr bwMode="auto">
          <a:xfrm>
            <a:off x="2462709" y="2049357"/>
            <a:ext cx="4176464" cy="410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 flipV="1">
            <a:off x="4160380" y="692696"/>
            <a:ext cx="272732" cy="2019674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302701" y="731864"/>
            <a:ext cx="1484773" cy="219308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5940152" y="2924944"/>
            <a:ext cx="3203848" cy="72008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749235" y="4569637"/>
            <a:ext cx="3419872" cy="1585396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148064" y="5229200"/>
            <a:ext cx="792088" cy="1663919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894445" y="5228576"/>
            <a:ext cx="372818" cy="151279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395536" y="4787088"/>
            <a:ext cx="3133474" cy="207091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 flipV="1">
            <a:off x="0" y="3625860"/>
            <a:ext cx="3203848" cy="28803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 flipV="1">
            <a:off x="1284355" y="731864"/>
            <a:ext cx="2406525" cy="2448272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819074" y="762037"/>
            <a:ext cx="255733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Using rules to reduce the opportunity to engage in the 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behaviour (or to increase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behaviour by reducing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opportunity to engage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in competing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behaviours)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433112" y="1093084"/>
            <a:ext cx="1841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Increasing knowledge or understanding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303916" y="1866283"/>
            <a:ext cx="268223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Using communication to induce positive or negative feelings to stimulate action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10454" y="3913892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Creating an expectation of reward</a:t>
            </a:r>
            <a:endParaRPr lang="en-GB" sz="1400" dirty="0"/>
          </a:p>
        </p:txBody>
      </p:sp>
      <p:sp>
        <p:nvSpPr>
          <p:cNvPr id="35" name="TextBox 34"/>
          <p:cNvSpPr txBox="1"/>
          <p:nvPr/>
        </p:nvSpPr>
        <p:spPr>
          <a:xfrm>
            <a:off x="5755397" y="5781366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Creating an expectation of punishment or cost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134424" y="6304586"/>
            <a:ext cx="13875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Imparting skills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99592" y="5687145"/>
            <a:ext cx="32607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       Increasing means </a:t>
            </a:r>
          </a:p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       or reducing barriers to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             increase capability (beyond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    education or training) or opportunity    </a:t>
            </a:r>
          </a:p>
          <a:p>
            <a:r>
              <a:rPr lang="en-GB" sz="1400" dirty="0">
                <a:latin typeface="Calibri" pitchFamily="34" charset="0"/>
                <a:cs typeface="Calibri" pitchFamily="34" charset="0"/>
              </a:rPr>
              <a:t> 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(beyond environmental restructuring) 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7334" y="4368083"/>
            <a:ext cx="202809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Provide an example for people </a:t>
            </a:r>
            <a:r>
              <a:rPr lang="en-GB" sz="1400" dirty="0">
                <a:latin typeface="Calibri" pitchFamily="34" charset="0"/>
                <a:cs typeface="Calibri" pitchFamily="34" charset="0"/>
              </a:rPr>
              <a:t>t</a:t>
            </a:r>
            <a:r>
              <a:rPr lang="en-GB" sz="1400" dirty="0" smtClean="0">
                <a:latin typeface="Calibri" pitchFamily="34" charset="0"/>
                <a:cs typeface="Calibri" pitchFamily="34" charset="0"/>
              </a:rPr>
              <a:t>o aspire to or emulate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22920" y="2450760"/>
            <a:ext cx="2358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alibri" pitchFamily="34" charset="0"/>
                <a:cs typeface="Calibri" pitchFamily="34" charset="0"/>
              </a:rPr>
              <a:t>Changing the physical or social context</a:t>
            </a:r>
            <a:endParaRPr lang="en-GB" sz="1400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3053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5" y="549275"/>
            <a:ext cx="8158163" cy="1143000"/>
          </a:xfrm>
        </p:spPr>
        <p:txBody>
          <a:bodyPr/>
          <a:lstStyle/>
          <a:p>
            <a:r>
              <a:rPr lang="en-GB" sz="3200" dirty="0" smtClean="0">
                <a:latin typeface="Calibri" pitchFamily="34" charset="0"/>
              </a:rPr>
              <a:t>Examples of Target Intervention Components </a:t>
            </a:r>
            <a:r>
              <a:rPr lang="en-GB" sz="3200" dirty="0" smtClean="0">
                <a:latin typeface="Calibri" pitchFamily="34" charset="0"/>
              </a:rPr>
              <a:t> </a:t>
            </a:r>
            <a:endParaRPr lang="en-GB" sz="3200" dirty="0" smtClean="0">
              <a:latin typeface="Calibri" pitchFamily="34" charset="0"/>
            </a:endParaRPr>
          </a:p>
        </p:txBody>
      </p:sp>
      <p:graphicFrame>
        <p:nvGraphicFramePr>
          <p:cNvPr id="317540" name="Group 100"/>
          <p:cNvGraphicFramePr>
            <a:graphicFrameLocks noGrp="1"/>
          </p:cNvGraphicFramePr>
          <p:nvPr>
            <p:ph type="tbl" idx="1"/>
            <p:extLst>
              <p:ext uri="{D42A27DB-BD31-4B8C-83A1-F6EECF244321}">
                <p14:modId xmlns:p14="http://schemas.microsoft.com/office/powerpoint/2010/main" val="2791685792"/>
              </p:ext>
            </p:extLst>
          </p:nvPr>
        </p:nvGraphicFramePr>
        <p:xfrm>
          <a:off x="179388" y="1196752"/>
          <a:ext cx="8785225" cy="5498212"/>
        </p:xfrm>
        <a:graphic>
          <a:graphicData uri="http://schemas.openxmlformats.org/drawingml/2006/table">
            <a:tbl>
              <a:tblPr/>
              <a:tblGrid>
                <a:gridCol w="877887"/>
                <a:gridCol w="879475"/>
                <a:gridCol w="855688"/>
                <a:gridCol w="901675"/>
                <a:gridCol w="877887"/>
                <a:gridCol w="877888"/>
                <a:gridCol w="879475"/>
                <a:gridCol w="877887"/>
                <a:gridCol w="879475"/>
                <a:gridCol w="877888"/>
              </a:tblGrid>
              <a:tr h="64811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Educ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Pers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Incen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Coer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Train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Res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Envir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Mod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Enabl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1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Phys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6397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Cap Psych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100" b="1" dirty="0" smtClean="0">
                        <a:solidFill>
                          <a:schemeClr val="tx2"/>
                        </a:solidFill>
                        <a:latin typeface="Calibri" pitchFamily="34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3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3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Opp</a:t>
                      </a: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Phys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Opp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Social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314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Mot Auto</a:t>
                      </a: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521862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Mot </a:t>
                      </a:r>
                      <a:r>
                        <a:rPr kumimoji="0" lang="en-GB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Reflec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T="45726" marB="4572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726" marB="4572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51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13929"/>
            <a:ext cx="871537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161" name="Picture 4" descr="C:\Users\Susan\AppData\Local\Microsoft\Windows\Temporary Internet Files\Low\Content.IE5\0CE91ROZ\BCW-all%20No%20legend[2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219472"/>
            <a:ext cx="720725" cy="624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Line Callout 1 5"/>
          <p:cNvSpPr/>
          <p:nvPr/>
        </p:nvSpPr>
        <p:spPr bwMode="auto">
          <a:xfrm>
            <a:off x="1023069" y="5517232"/>
            <a:ext cx="1604715" cy="648072"/>
          </a:xfrm>
          <a:prstGeom prst="borderCallout1">
            <a:avLst>
              <a:gd name="adj1" fmla="val 49570"/>
              <a:gd name="adj2" fmla="val -34"/>
              <a:gd name="adj3" fmla="val 99852"/>
              <a:gd name="adj4" fmla="val -19171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solidFill>
                  <a:srgbClr val="FF0000"/>
                </a:solidFill>
              </a:rPr>
              <a:t>it’s </a:t>
            </a:r>
            <a:r>
              <a:rPr lang="en-GB" dirty="0">
                <a:solidFill>
                  <a:srgbClr val="FF0000"/>
                </a:solidFill>
              </a:rPr>
              <a:t>not </a:t>
            </a:r>
            <a:r>
              <a:rPr lang="en-GB" dirty="0" smtClean="0">
                <a:solidFill>
                  <a:srgbClr val="FF0000"/>
                </a:solidFill>
              </a:rPr>
              <a:t>my responsibility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 bwMode="auto">
          <a:xfrm>
            <a:off x="1050925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707904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761530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4618311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1" name="Line Callout 1 10"/>
          <p:cNvSpPr/>
          <p:nvPr/>
        </p:nvSpPr>
        <p:spPr bwMode="auto">
          <a:xfrm>
            <a:off x="2077342" y="3284984"/>
            <a:ext cx="2051720" cy="648072"/>
          </a:xfrm>
          <a:prstGeom prst="borderCallout1">
            <a:avLst>
              <a:gd name="adj1" fmla="val 49570"/>
              <a:gd name="adj2" fmla="val -34"/>
              <a:gd name="adj3" fmla="val 41061"/>
              <a:gd name="adj4" fmla="val -57526"/>
            </a:avLst>
          </a:prstGeom>
          <a:solidFill>
            <a:srgbClr val="FFFFFF"/>
          </a:solidFill>
          <a:ln w="9525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dirty="0" smtClean="0"/>
              <a:t>“</a:t>
            </a:r>
            <a:r>
              <a:rPr lang="en-GB" dirty="0" smtClean="0">
                <a:solidFill>
                  <a:srgbClr val="7030A0"/>
                </a:solidFill>
              </a:rPr>
              <a:t>uncertainty about how to do this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12" name="Oval 11"/>
          <p:cNvSpPr/>
          <p:nvPr/>
        </p:nvSpPr>
        <p:spPr bwMode="auto">
          <a:xfrm>
            <a:off x="8100392" y="1844154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1023069" y="1772816"/>
            <a:ext cx="871414" cy="648072"/>
          </a:xfrm>
          <a:prstGeom prst="ellipse">
            <a:avLst/>
          </a:prstGeom>
          <a:noFill/>
          <a:ln w="25400" cap="flat" cmpd="sng" algn="ctr">
            <a:solidFill>
              <a:srgbClr val="7030A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1917973" y="1890819"/>
            <a:ext cx="843557" cy="504056"/>
          </a:xfrm>
          <a:prstGeom prst="ellips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492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theme/theme1.xml><?xml version="1.0" encoding="utf-8"?>
<a:theme xmlns:a="http://schemas.openxmlformats.org/drawingml/2006/main" name="Custom Design">
  <a:themeElements>
    <a:clrScheme name="Custom Design 15">
      <a:dk1>
        <a:srgbClr val="000000"/>
      </a:dk1>
      <a:lt1>
        <a:srgbClr val="FFFFFF"/>
      </a:lt1>
      <a:dk2>
        <a:srgbClr val="004359"/>
      </a:dk2>
      <a:lt2>
        <a:srgbClr val="808080"/>
      </a:lt2>
      <a:accent1>
        <a:srgbClr val="7FA1AC"/>
      </a:accent1>
      <a:accent2>
        <a:srgbClr val="004359"/>
      </a:accent2>
      <a:accent3>
        <a:srgbClr val="FFFFFF"/>
      </a:accent3>
      <a:accent4>
        <a:srgbClr val="000000"/>
      </a:accent4>
      <a:accent5>
        <a:srgbClr val="C0CDD2"/>
      </a:accent5>
      <a:accent6>
        <a:srgbClr val="003C50"/>
      </a:accent6>
      <a:hlink>
        <a:srgbClr val="4B4620"/>
      </a:hlink>
      <a:folHlink>
        <a:srgbClr val="C88BA9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B25D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4">
        <a:dk1>
          <a:srgbClr val="000000"/>
        </a:dk1>
        <a:lt1>
          <a:srgbClr val="FFFFFF"/>
        </a:lt1>
        <a:dk2>
          <a:srgbClr val="004359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B25D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5">
        <a:dk1>
          <a:srgbClr val="000000"/>
        </a:dk1>
        <a:lt1>
          <a:srgbClr val="FFFFFF"/>
        </a:lt1>
        <a:dk2>
          <a:srgbClr val="004359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C88B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Custom Design">
  <a:themeElements>
    <a:clrScheme name="1_Custom Design 15">
      <a:dk1>
        <a:srgbClr val="000000"/>
      </a:dk1>
      <a:lt1>
        <a:srgbClr val="FFFFFF"/>
      </a:lt1>
      <a:dk2>
        <a:srgbClr val="004359"/>
      </a:dk2>
      <a:lt2>
        <a:srgbClr val="808080"/>
      </a:lt2>
      <a:accent1>
        <a:srgbClr val="7FA1AC"/>
      </a:accent1>
      <a:accent2>
        <a:srgbClr val="004359"/>
      </a:accent2>
      <a:accent3>
        <a:srgbClr val="FFFFFF"/>
      </a:accent3>
      <a:accent4>
        <a:srgbClr val="000000"/>
      </a:accent4>
      <a:accent5>
        <a:srgbClr val="C0CDD2"/>
      </a:accent5>
      <a:accent6>
        <a:srgbClr val="003C50"/>
      </a:accent6>
      <a:hlink>
        <a:srgbClr val="4B4620"/>
      </a:hlink>
      <a:folHlink>
        <a:srgbClr val="C88BA9"/>
      </a:folHlink>
    </a:clrScheme>
    <a:fontScheme name="1_Custom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B25D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4">
        <a:dk1>
          <a:srgbClr val="000000"/>
        </a:dk1>
        <a:lt1>
          <a:srgbClr val="FFFFFF"/>
        </a:lt1>
        <a:dk2>
          <a:srgbClr val="004359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B25D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15">
        <a:dk1>
          <a:srgbClr val="000000"/>
        </a:dk1>
        <a:lt1>
          <a:srgbClr val="FFFFFF"/>
        </a:lt1>
        <a:dk2>
          <a:srgbClr val="004359"/>
        </a:dk2>
        <a:lt2>
          <a:srgbClr val="808080"/>
        </a:lt2>
        <a:accent1>
          <a:srgbClr val="7FA1AC"/>
        </a:accent1>
        <a:accent2>
          <a:srgbClr val="004359"/>
        </a:accent2>
        <a:accent3>
          <a:srgbClr val="FFFFFF"/>
        </a:accent3>
        <a:accent4>
          <a:srgbClr val="000000"/>
        </a:accent4>
        <a:accent5>
          <a:srgbClr val="C0CDD2"/>
        </a:accent5>
        <a:accent6>
          <a:srgbClr val="003C50"/>
        </a:accent6>
        <a:hlink>
          <a:srgbClr val="4B4620"/>
        </a:hlink>
        <a:folHlink>
          <a:srgbClr val="C88B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21887</TotalTime>
  <Words>1016</Words>
  <Application>Microsoft Macintosh PowerPoint</Application>
  <PresentationFormat>On-screen Show (4:3)</PresentationFormat>
  <Paragraphs>212</Paragraphs>
  <Slides>20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20</vt:i4>
      </vt:variant>
    </vt:vector>
  </HeadingPairs>
  <TitlesOfParts>
    <vt:vector size="22" baseType="lpstr">
      <vt:lpstr>Custom Design</vt:lpstr>
      <vt:lpstr>1_Custom Design</vt:lpstr>
      <vt:lpstr>A Theoretical Framework  for Understanding  Health Provider Behavior </vt:lpstr>
      <vt:lpstr>PowerPoint Presentation</vt:lpstr>
      <vt:lpstr>Behaviour Change Techniques analysis allows one to measure extent to which techniques are reported and delivered</vt:lpstr>
      <vt:lpstr>Theoretical Domains Framework</vt:lpstr>
      <vt:lpstr>PowerPoint Presentation</vt:lpstr>
      <vt:lpstr>  Behaviour at the hub …. COM-B</vt:lpstr>
      <vt:lpstr>PowerPoint Presentation</vt:lpstr>
      <vt:lpstr>PowerPoint Presentation</vt:lpstr>
      <vt:lpstr>PowerPoint Presentation</vt:lpstr>
      <vt:lpstr>PowerPoint Presentation</vt:lpstr>
      <vt:lpstr>Which intervention functions should be used? </vt:lpstr>
      <vt:lpstr>PowerPoint Presentation</vt:lpstr>
      <vt:lpstr>Intervention functions</vt:lpstr>
      <vt:lpstr>Intervention functions</vt:lpstr>
      <vt:lpstr>Policy categories</vt:lpstr>
      <vt:lpstr>BCT Taxonomy v1: 93 items in 16 groupings  </vt:lpstr>
      <vt:lpstr>In Class Exercise – On your own or in a group</vt:lpstr>
      <vt:lpstr>In Class Exercise – On your own or in a group</vt:lpstr>
      <vt:lpstr>PowerPoint Presentation</vt:lpstr>
      <vt:lpstr>Examples of Target Intervention Components  </vt:lpstr>
    </vt:vector>
  </TitlesOfParts>
  <Company>UCL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Simon Brown</dc:creator>
  <cp:lastModifiedBy>Margaret Handley</cp:lastModifiedBy>
  <cp:revision>685</cp:revision>
  <dcterms:created xsi:type="dcterms:W3CDTF">2005-07-13T12:26:50Z</dcterms:created>
  <dcterms:modified xsi:type="dcterms:W3CDTF">2013-10-31T16:59:47Z</dcterms:modified>
</cp:coreProperties>
</file>