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23" d="100"/>
          <a:sy n="223" d="100"/>
        </p:scale>
        <p:origin x="-80" y="47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0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63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27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6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6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07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2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1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6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96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D67A9-58EE-9B43-9EAB-DC0F6431F420}" type="datetimeFigureOut">
              <a:rPr lang="en-US" smtClean="0"/>
              <a:t>11/21/13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EC126-53B9-1841-89B1-0C3A807A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10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jatransition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242" y="102621"/>
            <a:ext cx="8659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Logic Model: Arthritis Foundation Pediatric Transitions Program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2242" y="705523"/>
            <a:ext cx="424646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PROBLEM: </a:t>
            </a:r>
            <a:r>
              <a:rPr lang="en-US" sz="1100" dirty="0" smtClean="0"/>
              <a:t>Failure of pediatric patients to </a:t>
            </a:r>
            <a:r>
              <a:rPr lang="en-US" sz="1100" dirty="0" smtClean="0"/>
              <a:t>achieve social success, vocational success,</a:t>
            </a:r>
            <a:r>
              <a:rPr lang="en-US" sz="1100" dirty="0" smtClean="0"/>
              <a:t> and transition to adult-oriented medical care</a:t>
            </a:r>
            <a:endParaRPr lang="en-US" sz="11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81102" y="705523"/>
            <a:ext cx="424646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PROGRAM: </a:t>
            </a:r>
            <a:r>
              <a:rPr lang="en-US" sz="1100" dirty="0" smtClean="0"/>
              <a:t>The PT program is designed to use </a:t>
            </a:r>
            <a:r>
              <a:rPr lang="en-US" sz="1100" dirty="0" smtClean="0"/>
              <a:t>patient, family and provider perspectives to  </a:t>
            </a:r>
            <a:r>
              <a:rPr lang="en-US" sz="1100" dirty="0" smtClean="0"/>
              <a:t>assess and break down transition barriers.</a:t>
            </a:r>
            <a:endParaRPr lang="en-US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11022" y="1278174"/>
            <a:ext cx="1244431" cy="2646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INPUTS</a:t>
            </a:r>
            <a:endParaRPr lang="en-US" sz="11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526673" y="1278174"/>
            <a:ext cx="3217244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OUTPUTS</a:t>
            </a:r>
            <a:endParaRPr lang="en-US" sz="11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23646" y="1278174"/>
            <a:ext cx="4103916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OUTCOMES</a:t>
            </a:r>
            <a:endParaRPr lang="en-US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11022" y="1539784"/>
            <a:ext cx="1244431" cy="3139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Resources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AF funding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Dedicated AF staff support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Contract with </a:t>
            </a:r>
            <a:r>
              <a:rPr lang="en-US" sz="1100" dirty="0" err="1" smtClean="0"/>
              <a:t>ThoughtBot</a:t>
            </a:r>
            <a:r>
              <a:rPr lang="en-US" sz="1100" dirty="0" smtClean="0"/>
              <a:t>, SF-based web development firm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Relationships with patients, families, adult &amp; pediatric providers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Invested health care providers, patients &amp; AF staff/donors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1526672" y="1539784"/>
            <a:ext cx="1702381" cy="33085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Activities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 smtClean="0"/>
              <a:t>Development of the Transition Toolkit website (</a:t>
            </a:r>
            <a:r>
              <a:rPr lang="en-US" sz="1100" dirty="0" smtClean="0">
                <a:hlinkClick r:id="rId2"/>
              </a:rPr>
              <a:t>www.jatransition.org</a:t>
            </a:r>
            <a:r>
              <a:rPr lang="en-US" sz="1100" dirty="0" smtClean="0"/>
              <a:t>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 smtClean="0"/>
              <a:t>Provider symposia across the Bay Area (UCSF, Stanford, </a:t>
            </a:r>
            <a:r>
              <a:rPr lang="en-US" sz="1100" dirty="0" err="1" smtClean="0"/>
              <a:t>NorCal</a:t>
            </a:r>
            <a:r>
              <a:rPr lang="en-US" sz="1100" dirty="0" smtClean="0"/>
              <a:t> Rheumatology Society) bringing adult and pediatric rheumatologists and their staff together to discuss transition barriers &amp; challenges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 smtClean="0"/>
              <a:t>Educational events for patients and families to prepare for transition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29053" y="1544305"/>
            <a:ext cx="1514864" cy="26314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Participation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Website: Track number of hits, number of Toolkits generated, number of assessments taken, user demographics (patients v. parents, etc.)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Events: Track number and characteristics of provider &amp; patient/family participants</a:t>
            </a:r>
            <a:endParaRPr lang="en-US" sz="1100" dirty="0"/>
          </a:p>
        </p:txBody>
      </p:sp>
      <p:sp>
        <p:nvSpPr>
          <p:cNvPr id="13" name="TextBox 12"/>
          <p:cNvSpPr txBox="1"/>
          <p:nvPr/>
        </p:nvSpPr>
        <p:spPr>
          <a:xfrm>
            <a:off x="4823646" y="1539784"/>
            <a:ext cx="1372849" cy="24622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Short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Increase understanding of transition challenges from patient &amp; provider perspectives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Increase knowledge and awareness of transition issues among providers and families</a:t>
            </a:r>
            <a:endParaRPr lang="en-US" sz="1100" dirty="0"/>
          </a:p>
        </p:txBody>
      </p:sp>
      <p:sp>
        <p:nvSpPr>
          <p:cNvPr id="14" name="TextBox 13"/>
          <p:cNvSpPr txBox="1"/>
          <p:nvPr/>
        </p:nvSpPr>
        <p:spPr>
          <a:xfrm>
            <a:off x="6196496" y="1539784"/>
            <a:ext cx="1385552" cy="3477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Intermediate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Develop collaborations among rheum providers and practices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Define and implement best practices for providers based on transition barriers and challenges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Make transition readiness a part of routine care and counseling for all pediatric rheumatology patients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582047" y="1544305"/>
            <a:ext cx="1345515" cy="33085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Long-Term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Decrease rheumatic disease morbidity and mortality in young adulthood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Increase quality of life by improving social and vocational success (independent living, employment, etc.) among young adults with rheumatic diseases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8058" y="5292275"/>
            <a:ext cx="300202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PROGRAM ASSUMPTIONS</a:t>
            </a:r>
            <a:endParaRPr lang="en-US" sz="11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641937" y="5283360"/>
            <a:ext cx="5109115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ENVIRONMENTAL FACTORS</a:t>
            </a:r>
            <a:endParaRPr lang="en-US" sz="11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78058" y="5551252"/>
            <a:ext cx="3002029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100" dirty="0" smtClean="0"/>
              <a:t>Transition challenges are common and influence health and quality of life outcomes among young adults with rheumatic diseases.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/>
              <a:t>Improving the transition process is of interest to patients, families and providers.</a:t>
            </a: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3641937" y="5544970"/>
            <a:ext cx="5109115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Factors that may affect transition success outside our intervention include: family and patient education, financial resources, cultural beliefs around health, access to medical care and health insurance.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87257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350</Words>
  <Application>Microsoft Macintosh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Lawson</dc:creator>
  <cp:lastModifiedBy>Erica Lawson</cp:lastModifiedBy>
  <cp:revision>25</cp:revision>
  <dcterms:created xsi:type="dcterms:W3CDTF">2013-11-21T22:51:16Z</dcterms:created>
  <dcterms:modified xsi:type="dcterms:W3CDTF">2013-11-22T00:58:12Z</dcterms:modified>
</cp:coreProperties>
</file>