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2" r:id="rId5"/>
    <p:sldId id="260" r:id="rId6"/>
    <p:sldId id="261" r:id="rId7"/>
    <p:sldId id="265" r:id="rId8"/>
    <p:sldId id="258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12" d="100"/>
          <a:sy n="112" d="100"/>
        </p:scale>
        <p:origin x="64" y="2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3/9/15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3/9/15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3/9/15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3/9/15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3/9/15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2" y="2517411"/>
            <a:ext cx="6498158" cy="1724867"/>
          </a:xfrm>
        </p:spPr>
        <p:txBody>
          <a:bodyPr/>
          <a:lstStyle/>
          <a:p>
            <a:r>
              <a:rPr lang="en-US" sz="3600" b="1" dirty="0"/>
              <a:t>Vi</a:t>
            </a:r>
            <a:r>
              <a:rPr lang="en-US" sz="3600" dirty="0"/>
              <a:t>tamin </a:t>
            </a:r>
            <a:r>
              <a:rPr lang="en-US" sz="3600" b="1" dirty="0"/>
              <a:t>D</a:t>
            </a:r>
            <a:r>
              <a:rPr lang="en-US" sz="3600" dirty="0"/>
              <a:t> supplementation for </a:t>
            </a:r>
            <a:r>
              <a:rPr lang="en-US" sz="3600" b="1" dirty="0"/>
              <a:t>H</a:t>
            </a:r>
            <a:r>
              <a:rPr lang="en-US" sz="3600" dirty="0"/>
              <a:t>IV-infected patients on stable </a:t>
            </a:r>
            <a:r>
              <a:rPr lang="en-US" sz="3600" b="1" dirty="0"/>
              <a:t>A</a:t>
            </a:r>
            <a:r>
              <a:rPr lang="en-US" sz="3600" dirty="0"/>
              <a:t>ntiretroviral therapy (ART) in resource-limited settings – </a:t>
            </a:r>
            <a:r>
              <a:rPr lang="en-US" sz="3600" b="1" dirty="0"/>
              <a:t>VIDHA</a:t>
            </a:r>
            <a:r>
              <a:rPr lang="en-US" sz="3600" dirty="0"/>
              <a:t> study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4795417"/>
            <a:ext cx="6498159" cy="916641"/>
          </a:xfrm>
        </p:spPr>
        <p:txBody>
          <a:bodyPr/>
          <a:lstStyle/>
          <a:p>
            <a:r>
              <a:rPr lang="en-US" dirty="0" smtClean="0"/>
              <a:t>Vivian Avelino-Silva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7644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Ethical issues and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Option 1: not measure vitamin D at baseline, simply randomize to placebo or vitamin D</a:t>
            </a:r>
          </a:p>
          <a:p>
            <a:pPr lvl="1"/>
            <a:r>
              <a:rPr lang="en-US" dirty="0" smtClean="0"/>
              <a:t>At trial conclusion, as benefit to participants, measure vitamin D and provide supplementation to those with deficient levels, regardless of group allocation</a:t>
            </a:r>
          </a:p>
          <a:p>
            <a:pPr lvl="1"/>
            <a:r>
              <a:rPr lang="en-US" dirty="0" smtClean="0"/>
              <a:t>Need to store samples for future subgroup analysis by baseline vitamin D  </a:t>
            </a:r>
          </a:p>
          <a:p>
            <a:r>
              <a:rPr lang="en-US" dirty="0" smtClean="0"/>
              <a:t>Option 2: measure vitamin D at baseline, and plan a crossover design as to allow supplementation for all participants at some </a:t>
            </a:r>
            <a:r>
              <a:rPr lang="en-US" dirty="0" err="1" smtClean="0"/>
              <a:t>timepoint</a:t>
            </a:r>
            <a:endParaRPr lang="en-US" dirty="0" smtClean="0"/>
          </a:p>
          <a:p>
            <a:pPr lvl="1"/>
            <a:r>
              <a:rPr lang="en-US" dirty="0" smtClean="0"/>
              <a:t>Caveat: we don’t know washout period for this effect of vitamin D</a:t>
            </a:r>
          </a:p>
          <a:p>
            <a:r>
              <a:rPr lang="en-US" dirty="0" smtClean="0"/>
              <a:t>Option 3: measure vitamin D at baseline, and provide to all participants with deficient levels standard dose supplementation, plus study medication</a:t>
            </a:r>
          </a:p>
          <a:p>
            <a:pPr lvl="1"/>
            <a:r>
              <a:rPr lang="en-US" dirty="0" smtClean="0"/>
              <a:t>Caveat: may dilute the effect of intervention and decrease power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646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Besides beneficial effect on bone health, vitamin D has </a:t>
            </a:r>
            <a:r>
              <a:rPr lang="en-US" dirty="0" err="1" smtClean="0"/>
              <a:t>immunomodulatory</a:t>
            </a:r>
            <a:r>
              <a:rPr lang="en-US" dirty="0" smtClean="0"/>
              <a:t> effects that have recently been explored for the management of inflammatory diseases</a:t>
            </a:r>
          </a:p>
          <a:p>
            <a:r>
              <a:rPr lang="en-US" dirty="0"/>
              <a:t>R</a:t>
            </a:r>
            <a:r>
              <a:rPr lang="en-US" dirty="0" smtClean="0"/>
              <a:t>esidual </a:t>
            </a:r>
            <a:r>
              <a:rPr lang="en-US" dirty="0"/>
              <a:t>excess morbidity and mortality among ART-suppressed HIV-infected patients is </a:t>
            </a:r>
            <a:r>
              <a:rPr lang="en-US" dirty="0" smtClean="0"/>
              <a:t>at least partially explained by a </a:t>
            </a:r>
            <a:r>
              <a:rPr lang="en-US" dirty="0"/>
              <a:t>state of persistent inflammation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400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 cell activation by HIV status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737"/>
          <a:stretch>
            <a:fillRect/>
          </a:stretch>
        </p:blipFill>
        <p:spPr bwMode="auto">
          <a:xfrm>
            <a:off x="452642" y="540717"/>
            <a:ext cx="4221355" cy="3068259"/>
          </a:xfrm>
          <a:prstGeom prst="rect">
            <a:avLst/>
          </a:prstGeom>
          <a:noFill/>
          <a:ln>
            <a:noFill/>
          </a:ln>
          <a:extLst/>
        </p:spPr>
      </p:pic>
      <p:pic>
        <p:nvPicPr>
          <p:cNvPr id="6" name="Picture 5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028" r="7914"/>
          <a:stretch/>
        </p:blipFill>
        <p:spPr bwMode="auto">
          <a:xfrm>
            <a:off x="4673998" y="626782"/>
            <a:ext cx="4109384" cy="281202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Picture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9688" y="3822749"/>
            <a:ext cx="4921118" cy="25110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24182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3" name="Title 1"/>
          <p:cNvSpPr>
            <a:spLocks noGrp="1"/>
          </p:cNvSpPr>
          <p:nvPr>
            <p:ph type="title"/>
          </p:nvPr>
        </p:nvSpPr>
        <p:spPr>
          <a:xfrm>
            <a:off x="549275" y="574856"/>
            <a:ext cx="8042276" cy="1336956"/>
          </a:xfrm>
        </p:spPr>
        <p:txBody>
          <a:bodyPr/>
          <a:lstStyle/>
          <a:p>
            <a:r>
              <a:rPr lang="en-US" sz="4000" dirty="0"/>
              <a:t>Inflammation Predicts Disease in Treated HIV Infection</a:t>
            </a:r>
          </a:p>
        </p:txBody>
      </p:sp>
      <p:sp>
        <p:nvSpPr>
          <p:cNvPr id="212994" name="Content Placeholder 2"/>
          <p:cNvSpPr>
            <a:spLocks noGrp="1"/>
          </p:cNvSpPr>
          <p:nvPr>
            <p:ph idx="1"/>
          </p:nvPr>
        </p:nvSpPr>
        <p:spPr>
          <a:xfrm>
            <a:off x="228600" y="2213171"/>
            <a:ext cx="8686800" cy="3851620"/>
          </a:xfrm>
        </p:spPr>
        <p:txBody>
          <a:bodyPr>
            <a:normAutofit lnSpcReduction="10000"/>
          </a:bodyPr>
          <a:lstStyle/>
          <a:p>
            <a:pPr>
              <a:spcBef>
                <a:spcPts val="1200"/>
              </a:spcBef>
            </a:pPr>
            <a:r>
              <a:rPr lang="en-US" dirty="0"/>
              <a:t>Mortality </a:t>
            </a:r>
            <a:r>
              <a:rPr lang="en-US" sz="1800" dirty="0"/>
              <a:t>(</a:t>
            </a:r>
            <a:r>
              <a:rPr lang="en-US" sz="1800" dirty="0" err="1"/>
              <a:t>Kuller</a:t>
            </a:r>
            <a:r>
              <a:rPr lang="en-US" sz="1800" dirty="0"/>
              <a:t>, </a:t>
            </a:r>
            <a:r>
              <a:rPr lang="en-US" sz="1800" dirty="0" err="1"/>
              <a:t>PLoS</a:t>
            </a:r>
            <a:r>
              <a:rPr lang="en-US" sz="1800" dirty="0"/>
              <a:t> Med, 2008; </a:t>
            </a:r>
            <a:r>
              <a:rPr lang="en-US" sz="1800" dirty="0" err="1"/>
              <a:t>Tien</a:t>
            </a:r>
            <a:r>
              <a:rPr lang="en-US" sz="1800" dirty="0"/>
              <a:t>, JAIDS, 2010; Justice, CID 2012)</a:t>
            </a:r>
            <a:endParaRPr lang="en-US" sz="2000" dirty="0"/>
          </a:p>
          <a:p>
            <a:pPr>
              <a:spcBef>
                <a:spcPts val="1200"/>
              </a:spcBef>
            </a:pPr>
            <a:r>
              <a:rPr lang="en-US" dirty="0"/>
              <a:t>Cardiovascular Disease </a:t>
            </a:r>
            <a:r>
              <a:rPr lang="en-US" sz="1800" dirty="0"/>
              <a:t>(</a:t>
            </a:r>
            <a:r>
              <a:rPr lang="en-US" sz="1800" dirty="0" err="1"/>
              <a:t>Duprez</a:t>
            </a:r>
            <a:r>
              <a:rPr lang="en-US" sz="1800" dirty="0"/>
              <a:t>, Atherosclerosis, 2009)</a:t>
            </a:r>
            <a:endParaRPr lang="en-US" sz="2800" dirty="0"/>
          </a:p>
          <a:p>
            <a:pPr>
              <a:spcBef>
                <a:spcPts val="1200"/>
              </a:spcBef>
            </a:pPr>
            <a:r>
              <a:rPr lang="en-US" dirty="0"/>
              <a:t>Cancer </a:t>
            </a:r>
            <a:r>
              <a:rPr lang="en-US" sz="1800" dirty="0"/>
              <a:t>(Breen, Cancer </a:t>
            </a:r>
            <a:r>
              <a:rPr lang="en-US" sz="1800" dirty="0" err="1"/>
              <a:t>Epi</a:t>
            </a:r>
            <a:r>
              <a:rPr lang="en-US" sz="1800" dirty="0"/>
              <a:t> Bio </a:t>
            </a:r>
            <a:r>
              <a:rPr lang="en-US" sz="1800" dirty="0" err="1"/>
              <a:t>Prev</a:t>
            </a:r>
            <a:r>
              <a:rPr lang="en-US" sz="1800" dirty="0"/>
              <a:t>, 2010; Borges, AIDS, 2013)</a:t>
            </a:r>
          </a:p>
          <a:p>
            <a:pPr>
              <a:spcBef>
                <a:spcPts val="1200"/>
              </a:spcBef>
            </a:pPr>
            <a:r>
              <a:rPr lang="en-US" dirty="0"/>
              <a:t>Venous Thromboembolism</a:t>
            </a:r>
            <a:r>
              <a:rPr lang="en-US" sz="2000" dirty="0"/>
              <a:t> </a:t>
            </a:r>
            <a:r>
              <a:rPr lang="en-US" sz="1800" dirty="0"/>
              <a:t>(</a:t>
            </a:r>
            <a:r>
              <a:rPr lang="en-US" sz="1800" dirty="0" err="1"/>
              <a:t>Musselwhite</a:t>
            </a:r>
            <a:r>
              <a:rPr lang="en-US" sz="1800" dirty="0"/>
              <a:t>, AIDS, 2011)</a:t>
            </a:r>
            <a:endParaRPr lang="en-US" sz="2800" dirty="0"/>
          </a:p>
          <a:p>
            <a:pPr>
              <a:spcBef>
                <a:spcPts val="1200"/>
              </a:spcBef>
            </a:pPr>
            <a:r>
              <a:rPr lang="en-US" dirty="0"/>
              <a:t>Type II Diabetes </a:t>
            </a:r>
            <a:r>
              <a:rPr lang="en-US" sz="1800" dirty="0"/>
              <a:t>(Brown, Diabetes Care, 2010)</a:t>
            </a:r>
          </a:p>
          <a:p>
            <a:pPr>
              <a:spcBef>
                <a:spcPts val="1200"/>
              </a:spcBef>
            </a:pPr>
            <a:r>
              <a:rPr lang="en-US" dirty="0"/>
              <a:t>Cognitive Dysfunction</a:t>
            </a:r>
            <a:r>
              <a:rPr lang="en-US" sz="2800" dirty="0"/>
              <a:t> </a:t>
            </a:r>
            <a:r>
              <a:rPr lang="en-US" sz="1600" dirty="0"/>
              <a:t>(</a:t>
            </a:r>
            <a:r>
              <a:rPr lang="en-US" sz="1600" dirty="0" err="1"/>
              <a:t>Burdo</a:t>
            </a:r>
            <a:r>
              <a:rPr lang="en-US" sz="1600" dirty="0"/>
              <a:t>, AIDS, 2013; </a:t>
            </a:r>
            <a:r>
              <a:rPr lang="en-US" sz="1600" dirty="0" err="1"/>
              <a:t>Letendre</a:t>
            </a:r>
            <a:r>
              <a:rPr lang="en-US" sz="1600" dirty="0"/>
              <a:t> CROI 2012, Abs#82)</a:t>
            </a:r>
            <a:endParaRPr lang="en-US" sz="1800" dirty="0"/>
          </a:p>
          <a:p>
            <a:pPr>
              <a:spcBef>
                <a:spcPts val="1200"/>
              </a:spcBef>
            </a:pPr>
            <a:r>
              <a:rPr lang="en-US" dirty="0"/>
              <a:t>Frailty </a:t>
            </a:r>
            <a:r>
              <a:rPr lang="en-US" sz="1800" dirty="0"/>
              <a:t>(</a:t>
            </a:r>
            <a:r>
              <a:rPr lang="en-US" sz="1800" dirty="0" err="1"/>
              <a:t>Erlandson</a:t>
            </a:r>
            <a:r>
              <a:rPr lang="en-US" sz="1800" dirty="0"/>
              <a:t>, JID, 2013)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5319791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Among HIV-infected patients, observational studies suggest that vitamin D levels are inversely correlated with disease progression, non-aids morbidity and </a:t>
            </a:r>
            <a:r>
              <a:rPr lang="en-US" dirty="0" smtClean="0"/>
              <a:t>mortality</a:t>
            </a:r>
          </a:p>
          <a:p>
            <a:r>
              <a:rPr lang="en-US" dirty="0" smtClean="0"/>
              <a:t>Confounding? Reverse causation?</a:t>
            </a:r>
          </a:p>
        </p:txBody>
      </p:sp>
    </p:spTree>
    <p:extLst>
      <p:ext uri="{BB962C8B-B14F-4D97-AF65-F5344CB8AC3E}">
        <p14:creationId xmlns:p14="http://schemas.microsoft.com/office/powerpoint/2010/main" val="26383787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78965" y="872326"/>
            <a:ext cx="1269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Vitamin D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723245" y="754490"/>
            <a:ext cx="1269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Immune activation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71145" y="2340421"/>
            <a:ext cx="1269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Immune activation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646975" y="2483406"/>
            <a:ext cx="1269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Vitamin D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130775" y="2340421"/>
            <a:ext cx="12196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Sun exposure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34371" y="3856520"/>
            <a:ext cx="28290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Coinfections</a:t>
            </a:r>
            <a:endParaRPr lang="en-US" dirty="0" smtClean="0"/>
          </a:p>
          <a:p>
            <a:r>
              <a:rPr lang="en-US" dirty="0" smtClean="0"/>
              <a:t>Low-level HIV replication</a:t>
            </a:r>
          </a:p>
          <a:p>
            <a:r>
              <a:rPr lang="en-US" dirty="0" smtClean="0"/>
              <a:t>Microbial </a:t>
            </a:r>
            <a:r>
              <a:rPr lang="en-US" dirty="0" smtClean="0"/>
              <a:t>translocation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257800" y="4993254"/>
            <a:ext cx="1269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Immune activation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133600" y="5181600"/>
            <a:ext cx="1269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Vitamin D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981200" y="1066800"/>
            <a:ext cx="161711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endCxn id="9" idx="1"/>
          </p:cNvCxnSpPr>
          <p:nvPr/>
        </p:nvCxnSpPr>
        <p:spPr>
          <a:xfrm flipV="1">
            <a:off x="1746273" y="2663587"/>
            <a:ext cx="1384502" cy="105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endCxn id="8" idx="1"/>
          </p:cNvCxnSpPr>
          <p:nvPr/>
        </p:nvCxnSpPr>
        <p:spPr>
          <a:xfrm flipV="1">
            <a:off x="4262473" y="2668072"/>
            <a:ext cx="1384502" cy="233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3499808" y="5340889"/>
            <a:ext cx="161711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2491912" y="4779850"/>
            <a:ext cx="419312" cy="4017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2587755" y="4779850"/>
            <a:ext cx="2670045" cy="4017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74224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501" b="499"/>
          <a:stretch/>
        </p:blipFill>
        <p:spPr>
          <a:xfrm>
            <a:off x="549275" y="609600"/>
            <a:ext cx="4937125" cy="5504319"/>
          </a:xfrm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5486401" y="1168401"/>
            <a:ext cx="3105150" cy="4343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One small observational study (single arm, before-after) demonstrated reduction in CD8+ T cell activation among patients with deficient levels who received vitamin D supplementation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8525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vitamin D supplementation (</a:t>
            </a:r>
            <a:r>
              <a:rPr lang="en-US" dirty="0" err="1"/>
              <a:t>cholecalciferol</a:t>
            </a:r>
            <a:r>
              <a:rPr lang="en-US" dirty="0"/>
              <a:t> 4,000 IU/day) use for 12 weeks, as compared to placebo, associated with reduced CD8+ T-cell activation among </a:t>
            </a:r>
            <a:r>
              <a:rPr lang="en-US" dirty="0" err="1"/>
              <a:t>virologically</a:t>
            </a:r>
            <a:r>
              <a:rPr lang="en-US" dirty="0"/>
              <a:t>-suppressed, HIV-infected patients in Uganda</a:t>
            </a:r>
            <a:r>
              <a:rPr lang="en-US" dirty="0" smtClean="0"/>
              <a:t>?</a:t>
            </a:r>
          </a:p>
          <a:p>
            <a:r>
              <a:rPr lang="en-US" dirty="0" smtClean="0"/>
              <a:t>Double blind, placebo-controlled randomized trial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4235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Ethical issues and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Vitamin D not measured or supplemented as standard of care in Uganda</a:t>
            </a:r>
          </a:p>
          <a:p>
            <a:r>
              <a:rPr lang="en-US" dirty="0" smtClean="0"/>
              <a:t>Our research question addresses </a:t>
            </a:r>
            <a:r>
              <a:rPr lang="en-US" dirty="0" err="1" smtClean="0"/>
              <a:t>immunomodulatory</a:t>
            </a:r>
            <a:r>
              <a:rPr lang="en-US" dirty="0" smtClean="0"/>
              <a:t> effect, not necessarily related to the referent levels for bone health</a:t>
            </a:r>
          </a:p>
          <a:p>
            <a:r>
              <a:rPr lang="en-US" dirty="0" smtClean="0"/>
              <a:t>Is it ethical to randomize patients with deficient levels to placebo?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2147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54</TotalTime>
  <Words>485</Words>
  <Application>Microsoft Macintosh PowerPoint</Application>
  <PresentationFormat>On-screen Show (4:3)</PresentationFormat>
  <Paragraphs>43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Breeze</vt:lpstr>
      <vt:lpstr>Vitamin D supplementation for HIV-infected patients on stable Antiretroviral therapy (ART) in resource-limited settings – VIDHA study</vt:lpstr>
      <vt:lpstr>Background</vt:lpstr>
      <vt:lpstr>PowerPoint Presentation</vt:lpstr>
      <vt:lpstr>Inflammation Predicts Disease in Treated HIV Infection</vt:lpstr>
      <vt:lpstr>Background</vt:lpstr>
      <vt:lpstr>PowerPoint Presentation</vt:lpstr>
      <vt:lpstr>PowerPoint Presentation</vt:lpstr>
      <vt:lpstr>Research question</vt:lpstr>
      <vt:lpstr>Ethical issues and design</vt:lpstr>
      <vt:lpstr>Ethical issues and design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Vitamin D supplementation for HIV-infected patients on stable Antiretroviral therapy (ART) in resource-limited settings – VIDHA study</dc:title>
  <dc:creator>Vivian Avelino-Silva</dc:creator>
  <cp:lastModifiedBy>Vivian Avelino-Silva</cp:lastModifiedBy>
  <cp:revision>7</cp:revision>
  <dcterms:created xsi:type="dcterms:W3CDTF">2015-03-09T06:21:43Z</dcterms:created>
  <dcterms:modified xsi:type="dcterms:W3CDTF">2015-03-09T23:32:15Z</dcterms:modified>
</cp:coreProperties>
</file>