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0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33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39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69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193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256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049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630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96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1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099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C337B-B445-3842-9B43-DECC21CAB214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754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Children’s Hospital Antimicrobial Stewardship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777960" cy="1752600"/>
          </a:xfrm>
        </p:spPr>
        <p:txBody>
          <a:bodyPr/>
          <a:lstStyle/>
          <a:p>
            <a:r>
              <a:rPr lang="en-US" dirty="0" smtClean="0"/>
              <a:t>Rachel </a:t>
            </a:r>
            <a:r>
              <a:rPr lang="en-US" dirty="0" err="1" smtClean="0"/>
              <a:t>Wattier</a:t>
            </a:r>
            <a:endParaRPr lang="en-US" dirty="0" smtClean="0"/>
          </a:p>
          <a:p>
            <a:r>
              <a:rPr lang="en-US" dirty="0" smtClean="0"/>
              <a:t>EPI 245 Final Presentation</a:t>
            </a:r>
          </a:p>
          <a:p>
            <a:r>
              <a:rPr lang="en-US" dirty="0" smtClean="0"/>
              <a:t>Spring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35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Implementation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Potential intervention components</a:t>
            </a:r>
            <a:endParaRPr lang="en-US" dirty="0" smtClean="0"/>
          </a:p>
          <a:p>
            <a:pPr lvl="1"/>
            <a:r>
              <a:rPr lang="en-US" dirty="0" smtClean="0"/>
              <a:t>Educatio</a:t>
            </a:r>
            <a:r>
              <a:rPr lang="en-US" dirty="0" smtClean="0"/>
              <a:t>n</a:t>
            </a:r>
          </a:p>
          <a:p>
            <a:pPr lvl="1"/>
            <a:r>
              <a:rPr lang="en-US" dirty="0" smtClean="0"/>
              <a:t>Feedback </a:t>
            </a:r>
          </a:p>
          <a:p>
            <a:pPr lvl="1"/>
            <a:r>
              <a:rPr lang="en-US" dirty="0" smtClean="0"/>
              <a:t>Persuasion</a:t>
            </a:r>
          </a:p>
          <a:p>
            <a:pPr lvl="1"/>
            <a:r>
              <a:rPr lang="en-US" dirty="0" smtClean="0"/>
              <a:t>Enablement</a:t>
            </a:r>
          </a:p>
          <a:p>
            <a:pPr lvl="1"/>
            <a:r>
              <a:rPr lang="en-US" dirty="0" smtClean="0"/>
              <a:t>Environmental restructuring</a:t>
            </a:r>
          </a:p>
          <a:p>
            <a:pPr lvl="1"/>
            <a:r>
              <a:rPr lang="en-US" dirty="0" smtClean="0"/>
              <a:t>Restriction </a:t>
            </a:r>
          </a:p>
          <a:p>
            <a:pPr lvl="1"/>
            <a:endParaRPr lang="en-US" dirty="0"/>
          </a:p>
          <a:p>
            <a:r>
              <a:rPr lang="en-US" dirty="0" smtClean="0"/>
              <a:t>Select and justify final intervention or intervention components</a:t>
            </a:r>
          </a:p>
          <a:p>
            <a:pPr lvl="1"/>
            <a:r>
              <a:rPr lang="en-US" dirty="0" smtClean="0"/>
              <a:t>Prospective audi</a:t>
            </a:r>
            <a:r>
              <a:rPr lang="en-US" dirty="0" smtClean="0"/>
              <a:t>t and feedback combines education, feedback, persuasion – has demonstrated efficacy in other ASPs and is recommended as a core element of stewardship (IDSA)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80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Defining </a:t>
            </a:r>
            <a:r>
              <a:rPr lang="en-US" dirty="0" smtClean="0"/>
              <a:t>intervention/implementation </a:t>
            </a:r>
            <a:r>
              <a:rPr lang="en-US" dirty="0" smtClean="0"/>
              <a:t>fidelity:</a:t>
            </a:r>
          </a:p>
          <a:p>
            <a:pPr lvl="1"/>
            <a:r>
              <a:rPr lang="en-US" dirty="0" smtClean="0"/>
              <a:t>ASP identifies patients on antibiotics </a:t>
            </a:r>
          </a:p>
          <a:p>
            <a:pPr lvl="1"/>
            <a:r>
              <a:rPr lang="en-US" dirty="0" smtClean="0"/>
              <a:t>Patients identified for de-escalation </a:t>
            </a:r>
          </a:p>
          <a:p>
            <a:pPr lvl="1"/>
            <a:r>
              <a:rPr lang="en-US" dirty="0" smtClean="0"/>
              <a:t>Appropriate provider contacted</a:t>
            </a:r>
          </a:p>
          <a:p>
            <a:pPr lvl="1"/>
            <a:r>
              <a:rPr lang="en-US" dirty="0" smtClean="0"/>
              <a:t>Recommendation communicated, documented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Intermediate outcomes</a:t>
            </a:r>
          </a:p>
          <a:p>
            <a:pPr lvl="1"/>
            <a:r>
              <a:rPr lang="en-US" dirty="0" smtClean="0"/>
              <a:t>Number of audits performed</a:t>
            </a:r>
          </a:p>
          <a:p>
            <a:pPr lvl="1"/>
            <a:r>
              <a:rPr lang="en-US" dirty="0" smtClean="0"/>
              <a:t>Number of recommendations made</a:t>
            </a:r>
          </a:p>
          <a:p>
            <a:pPr lvl="1"/>
            <a:r>
              <a:rPr lang="en-US" dirty="0" smtClean="0"/>
              <a:t>% of recommendations acted upon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22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Unit of </a:t>
            </a:r>
            <a:r>
              <a:rPr lang="en-US" dirty="0" smtClean="0"/>
              <a:t>Allocation: </a:t>
            </a:r>
          </a:p>
          <a:p>
            <a:pPr lvl="1"/>
            <a:r>
              <a:rPr lang="en-US" dirty="0" smtClean="0"/>
              <a:t>Institution (n = 1) (comparison – historical) </a:t>
            </a:r>
            <a:endParaRPr lang="en-US" dirty="0" smtClean="0"/>
          </a:p>
          <a:p>
            <a:r>
              <a:rPr lang="en-US" dirty="0" smtClean="0"/>
              <a:t>Unit of </a:t>
            </a:r>
            <a:r>
              <a:rPr lang="en-US" dirty="0" smtClean="0"/>
              <a:t>Analysis</a:t>
            </a:r>
          </a:p>
          <a:p>
            <a:pPr lvl="1"/>
            <a:r>
              <a:rPr lang="en-US" dirty="0" smtClean="0"/>
              <a:t>Aggregate antibiotic utilization per month (DOT/1000 patient-days)</a:t>
            </a:r>
            <a:endParaRPr lang="en-US" dirty="0" smtClean="0"/>
          </a:p>
          <a:p>
            <a:r>
              <a:rPr lang="en-US" dirty="0" smtClean="0"/>
              <a:t>Study </a:t>
            </a:r>
            <a:r>
              <a:rPr lang="en-US" dirty="0" smtClean="0"/>
              <a:t>Design</a:t>
            </a:r>
          </a:p>
          <a:p>
            <a:pPr lvl="1"/>
            <a:r>
              <a:rPr lang="en-US" dirty="0" smtClean="0"/>
              <a:t>Interrupted time series</a:t>
            </a:r>
            <a:endParaRPr lang="en-US" dirty="0" smtClean="0"/>
          </a:p>
          <a:p>
            <a:r>
              <a:rPr lang="en-US" dirty="0" smtClean="0"/>
              <a:t>Effect Size Detection </a:t>
            </a:r>
            <a:r>
              <a:rPr lang="en-US" dirty="0" smtClean="0"/>
              <a:t>Desired:</a:t>
            </a:r>
          </a:p>
          <a:p>
            <a:pPr lvl="1"/>
            <a:r>
              <a:rPr lang="en-US" dirty="0" smtClean="0"/>
              <a:t>20% decrease from 800 DOT/1000 patient-days = 160 DOT/1000 patient-days</a:t>
            </a:r>
            <a:endParaRPr lang="en-US" dirty="0" smtClean="0"/>
          </a:p>
          <a:p>
            <a:r>
              <a:rPr lang="en-US" dirty="0" smtClean="0"/>
              <a:t>Sample </a:t>
            </a:r>
            <a:r>
              <a:rPr lang="en-US" dirty="0" smtClean="0"/>
              <a:t>Size</a:t>
            </a:r>
          </a:p>
          <a:p>
            <a:pPr lvl="1"/>
            <a:r>
              <a:rPr lang="en-US" dirty="0" smtClean="0"/>
              <a:t>10 observations (months) pre- and post-intervention</a:t>
            </a:r>
            <a:endParaRPr lang="en-US" dirty="0"/>
          </a:p>
          <a:p>
            <a:pPr lvl="1"/>
            <a:r>
              <a:rPr lang="en-US" dirty="0" smtClean="0"/>
              <a:t>Plan to include 12 months post- and 36 months pre-</a:t>
            </a:r>
          </a:p>
        </p:txBody>
      </p:sp>
    </p:spTree>
    <p:extLst>
      <p:ext uri="{BB962C8B-B14F-4D97-AF65-F5344CB8AC3E}">
        <p14:creationId xmlns:p14="http://schemas.microsoft.com/office/powerpoint/2010/main" val="253230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third to one half of all antibiotic use is inappropriate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Consequences of inappropriate antibiotic use:</a:t>
            </a:r>
          </a:p>
          <a:p>
            <a:pPr lvl="1"/>
            <a:r>
              <a:rPr lang="en-US" dirty="0" smtClean="0"/>
              <a:t>Drug resistance</a:t>
            </a:r>
          </a:p>
          <a:p>
            <a:pPr lvl="1"/>
            <a:r>
              <a:rPr lang="en-US" dirty="0" smtClean="0"/>
              <a:t>Superinfections including </a:t>
            </a:r>
            <a:r>
              <a:rPr lang="en-US" i="1" dirty="0" smtClean="0"/>
              <a:t>C. difficile</a:t>
            </a:r>
            <a:endParaRPr lang="en-US" dirty="0" smtClean="0"/>
          </a:p>
          <a:p>
            <a:pPr lvl="1"/>
            <a:r>
              <a:rPr lang="en-US" dirty="0" smtClean="0"/>
              <a:t>Excessive resource utilization</a:t>
            </a:r>
          </a:p>
          <a:p>
            <a:pPr lvl="1"/>
            <a:r>
              <a:rPr lang="en-US" dirty="0" smtClean="0"/>
              <a:t>Impact on individual &amp; population level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024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347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Antimicrobial stewardship programs (ASP) </a:t>
            </a:r>
            <a:endParaRPr lang="en-US" dirty="0" smtClean="0"/>
          </a:p>
          <a:p>
            <a:pPr lvl="1"/>
            <a:r>
              <a:rPr lang="en-US" dirty="0" smtClean="0"/>
              <a:t>Coordinated intervention(s) to improve appropriateness of antibiotic prescribing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Robust evidence supports antibiotic stewardship</a:t>
            </a:r>
          </a:p>
          <a:p>
            <a:pPr lvl="1"/>
            <a:r>
              <a:rPr lang="en-US" dirty="0" smtClean="0"/>
              <a:t>Reduction in antibiotic utilization demonstrated by ASPs in many settings</a:t>
            </a:r>
          </a:p>
          <a:p>
            <a:pPr lvl="1"/>
            <a:r>
              <a:rPr lang="en-US" dirty="0" smtClean="0"/>
              <a:t>Reduction in C. difficile infection and antibiotic resistance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Recommendations &amp; mandates</a:t>
            </a:r>
          </a:p>
          <a:p>
            <a:pPr lvl="1"/>
            <a:r>
              <a:rPr lang="en-US" dirty="0" smtClean="0"/>
              <a:t>California Health &amp; Safety Code</a:t>
            </a:r>
          </a:p>
          <a:p>
            <a:pPr lvl="1"/>
            <a:r>
              <a:rPr lang="en-US" dirty="0" smtClean="0"/>
              <a:t>Executive order</a:t>
            </a:r>
          </a:p>
          <a:p>
            <a:pPr lvl="1"/>
            <a:r>
              <a:rPr lang="en-US" dirty="0" smtClean="0"/>
              <a:t>IDSA, SHEA, PIDS, Joint Commission</a:t>
            </a:r>
          </a:p>
          <a:p>
            <a:pPr lvl="1"/>
            <a:r>
              <a:rPr lang="en-US" dirty="0" smtClean="0"/>
              <a:t>Public reporting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766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case for </a:t>
            </a:r>
            <a:r>
              <a:rPr lang="en-US" dirty="0" smtClean="0"/>
              <a:t>stewardship at BCH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3790"/>
            <a:ext cx="8229600" cy="5105598"/>
          </a:xfrm>
        </p:spPr>
        <p:txBody>
          <a:bodyPr>
            <a:normAutofit fontScale="70000" lnSpcReduction="20000"/>
          </a:bodyPr>
          <a:lstStyle/>
          <a:p>
            <a:pPr marL="400050" lvl="2" indent="0">
              <a:buNone/>
            </a:pPr>
            <a:endParaRPr lang="en-US" dirty="0"/>
          </a:p>
          <a:p>
            <a:r>
              <a:rPr lang="en-US" dirty="0" smtClean="0"/>
              <a:t>Problems from antibiotic overuse in our hospital</a:t>
            </a:r>
            <a:endParaRPr lang="en-US" dirty="0" smtClean="0"/>
          </a:p>
          <a:p>
            <a:pPr lvl="1"/>
            <a:r>
              <a:rPr lang="en-US" dirty="0" smtClean="0">
                <a:latin typeface="Arial"/>
                <a:cs typeface="Arial"/>
              </a:rPr>
              <a:t>High </a:t>
            </a:r>
            <a:r>
              <a:rPr lang="en-US" i="1" dirty="0" smtClean="0">
                <a:latin typeface="Arial"/>
                <a:cs typeface="Arial"/>
              </a:rPr>
              <a:t>C. difficile </a:t>
            </a:r>
            <a:r>
              <a:rPr lang="en-US" dirty="0" smtClean="0">
                <a:latin typeface="Arial"/>
                <a:cs typeface="Arial"/>
              </a:rPr>
              <a:t>infection rates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Multi-drug resistant infections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Antibiotic-related nephrotoxicity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Excessive central line-dependence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Room for improvement</a:t>
            </a:r>
            <a:endParaRPr lang="en-US" dirty="0" smtClean="0"/>
          </a:p>
          <a:p>
            <a:pPr lvl="1"/>
            <a:r>
              <a:rPr lang="en-US" dirty="0" smtClean="0"/>
              <a:t>Current antibiotic utilization exceeds median for comparator hospitals</a:t>
            </a:r>
          </a:p>
          <a:p>
            <a:pPr lvl="1"/>
            <a:r>
              <a:rPr lang="en-US" dirty="0" smtClean="0"/>
              <a:t>50% of audited antibiotic courses are inappropriate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With implementation of a pediatric ASP, we can</a:t>
            </a:r>
            <a:endParaRPr lang="en-US" dirty="0" smtClean="0"/>
          </a:p>
          <a:p>
            <a:pPr lvl="1"/>
            <a:r>
              <a:rPr lang="en-US" dirty="0" smtClean="0"/>
              <a:t>Reduce inappropriate antibiotic utilization</a:t>
            </a:r>
          </a:p>
          <a:p>
            <a:pPr lvl="1"/>
            <a:r>
              <a:rPr lang="en-US" dirty="0" smtClean="0"/>
              <a:t>Reduce </a:t>
            </a:r>
            <a:r>
              <a:rPr lang="en-US" i="1" dirty="0" smtClean="0"/>
              <a:t>C. difficile </a:t>
            </a:r>
            <a:r>
              <a:rPr lang="en-US" dirty="0" smtClean="0"/>
              <a:t>and other hospital-acquired infections</a:t>
            </a:r>
          </a:p>
          <a:p>
            <a:pPr lvl="1"/>
            <a:r>
              <a:rPr lang="en-US" dirty="0" smtClean="0"/>
              <a:t>Potentially reduce LOS, readmission</a:t>
            </a:r>
          </a:p>
          <a:p>
            <a:pPr lvl="1"/>
            <a:r>
              <a:rPr lang="en-US" dirty="0" smtClean="0"/>
              <a:t>Reduce antibiotic-related costs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183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9745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Stakeholders</a:t>
            </a:r>
          </a:p>
          <a:p>
            <a:pPr lvl="1"/>
            <a:r>
              <a:rPr lang="en-US" dirty="0" smtClean="0"/>
              <a:t>Clinicians (attending, fellow, resident, NPs, RNs)</a:t>
            </a:r>
          </a:p>
          <a:p>
            <a:pPr lvl="1"/>
            <a:r>
              <a:rPr lang="en-US" dirty="0" smtClean="0"/>
              <a:t>Pharmacists</a:t>
            </a:r>
            <a:endParaRPr lang="en-US" dirty="0" smtClean="0"/>
          </a:p>
          <a:p>
            <a:pPr lvl="1"/>
            <a:r>
              <a:rPr lang="en-US" dirty="0" smtClean="0"/>
              <a:t>Patients &amp; families</a:t>
            </a:r>
          </a:p>
          <a:p>
            <a:pPr lvl="1"/>
            <a:r>
              <a:rPr lang="en-US" dirty="0" smtClean="0"/>
              <a:t>Administrators</a:t>
            </a:r>
          </a:p>
          <a:p>
            <a:endParaRPr lang="en-US" dirty="0"/>
          </a:p>
          <a:p>
            <a:r>
              <a:rPr lang="en-US" dirty="0" smtClean="0"/>
              <a:t>Common Interests</a:t>
            </a:r>
          </a:p>
          <a:p>
            <a:pPr lvl="1"/>
            <a:r>
              <a:rPr lang="en-US" dirty="0" smtClean="0"/>
              <a:t>Avoidance of harm, effective treatment for infections, reputation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Competing Interests</a:t>
            </a:r>
          </a:p>
          <a:p>
            <a:pPr lvl="1"/>
            <a:r>
              <a:rPr lang="en-US" dirty="0" smtClean="0"/>
              <a:t>Time, cost, autonomy, practice conventions</a:t>
            </a:r>
          </a:p>
          <a:p>
            <a:pPr lvl="1"/>
            <a:endParaRPr lang="en-US" dirty="0"/>
          </a:p>
          <a:p>
            <a:r>
              <a:rPr lang="en-US" dirty="0" smtClean="0"/>
              <a:t>Engagement plan – meetings with stakeholders, formation of advisory group with representatives from main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250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317" y="274638"/>
            <a:ext cx="8714031" cy="1143000"/>
          </a:xfrm>
        </p:spPr>
        <p:txBody>
          <a:bodyPr>
            <a:noAutofit/>
          </a:bodyPr>
          <a:lstStyle/>
          <a:p>
            <a:r>
              <a:rPr lang="en-US" sz="3600" dirty="0"/>
              <a:t>E</a:t>
            </a:r>
            <a:r>
              <a:rPr lang="en-US" sz="3600" dirty="0" smtClean="0"/>
              <a:t>vidence translation: facilitators and barriers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400" dirty="0" smtClean="0"/>
              <a:t>What individual behaviors contribute to the </a:t>
            </a:r>
            <a:r>
              <a:rPr lang="en-US" sz="3400" dirty="0" smtClean="0"/>
              <a:t>process/</a:t>
            </a:r>
            <a:r>
              <a:rPr lang="en-US" sz="3400" dirty="0" smtClean="0"/>
              <a:t>care gap?</a:t>
            </a:r>
          </a:p>
          <a:p>
            <a:pPr lvl="1"/>
            <a:r>
              <a:rPr lang="en-US" dirty="0" smtClean="0"/>
              <a:t>Inappropriate initiation</a:t>
            </a:r>
          </a:p>
          <a:p>
            <a:pPr lvl="1"/>
            <a:r>
              <a:rPr lang="en-US" dirty="0" smtClean="0"/>
              <a:t>Failure to de-escalate or discontinue therapy</a:t>
            </a:r>
          </a:p>
          <a:p>
            <a:pPr lvl="1"/>
            <a:r>
              <a:rPr lang="en-US" dirty="0" smtClean="0"/>
              <a:t>Inappropriate use/interpretation of diagnostic tests</a:t>
            </a:r>
          </a:p>
          <a:p>
            <a:pPr lvl="1"/>
            <a:r>
              <a:rPr lang="en-US" dirty="0" smtClean="0"/>
              <a:t>Inappropriately long duration 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What organizational/environmental factors influence process/care gap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Tertiary, specialized, “rescue care” (“more is better”)</a:t>
            </a:r>
          </a:p>
          <a:p>
            <a:pPr lvl="1"/>
            <a:r>
              <a:rPr lang="en-US" dirty="0" smtClean="0"/>
              <a:t>Focus on quality, especially publically reported metrics</a:t>
            </a:r>
          </a:p>
          <a:p>
            <a:pPr lvl="1"/>
            <a:r>
              <a:rPr lang="en-US" dirty="0" smtClean="0"/>
              <a:t>Cohesion of practice varies amongst clinical services</a:t>
            </a:r>
          </a:p>
          <a:p>
            <a:pPr lvl="1"/>
            <a:r>
              <a:rPr lang="en-US" dirty="0" smtClean="0"/>
              <a:t>Awareness/monitoring of antibiotic utilization limited</a:t>
            </a:r>
            <a:endParaRPr lang="en-US" dirty="0" smtClean="0"/>
          </a:p>
          <a:p>
            <a:pPr marL="457200" lvl="1" indent="0">
              <a:buNone/>
            </a:pPr>
            <a:endParaRPr lang="en-US" sz="600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902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</a:t>
            </a:r>
            <a:r>
              <a:rPr lang="en-US" sz="3600" dirty="0" smtClean="0"/>
              <a:t>ehavioral/environmental targets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44"/>
            <a:ext cx="8229600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5634283"/>
              </p:ext>
            </p:extLst>
          </p:nvPr>
        </p:nvGraphicFramePr>
        <p:xfrm>
          <a:off x="457200" y="1648015"/>
          <a:ext cx="8229602" cy="274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5913"/>
                <a:gridCol w="3300412"/>
                <a:gridCol w="3343277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High impact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Lower impact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De-escalation/discontinuation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Increase</a:t>
                      </a:r>
                      <a:r>
                        <a:rPr lang="en-US" baseline="0" dirty="0" smtClean="0"/>
                        <a:t> awareness of antibiotic utilization (awareness issue)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Inappropriate</a:t>
                      </a:r>
                      <a:r>
                        <a:rPr lang="en-US" baseline="0" dirty="0" smtClean="0"/>
                        <a:t> starts</a:t>
                      </a:r>
                    </a:p>
                    <a:p>
                      <a:r>
                        <a:rPr lang="en-US" baseline="0" dirty="0" smtClean="0"/>
                        <a:t>Inappropriate use of diagnostics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</a:t>
                      </a:r>
                      <a:r>
                        <a:rPr lang="en-US" baseline="0" dirty="0" smtClean="0"/>
                        <a:t> perceptions (“more is better” &gt;&gt; “right drug, right duration”)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Improve practice cohesion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043113" y="2014538"/>
            <a:ext cx="3271837" cy="91440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5800" y="4857750"/>
            <a:ext cx="8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All are potential targets of the pediatric ASP, but initial focus will be de-escalation:</a:t>
            </a:r>
          </a:p>
          <a:p>
            <a:pPr marL="285750" indent="-285750">
              <a:buFontTx/>
              <a:buChar char="-"/>
            </a:pPr>
            <a:r>
              <a:rPr lang="en-US" dirty="0"/>
              <a:t>M</a:t>
            </a:r>
            <a:r>
              <a:rPr lang="en-US" dirty="0" smtClean="0"/>
              <a:t>ajor driver of high utilization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Measurable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Amenable to intervention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994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Determinants of change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866602"/>
              </p:ext>
            </p:extLst>
          </p:nvPr>
        </p:nvGraphicFramePr>
        <p:xfrm>
          <a:off x="214314" y="1243013"/>
          <a:ext cx="8586787" cy="5350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3111"/>
                <a:gridCol w="5481108"/>
                <a:gridCol w="1062568"/>
              </a:tblGrid>
              <a:tr h="739321">
                <a:tc>
                  <a:txBody>
                    <a:bodyPr/>
                    <a:lstStyle/>
                    <a:p>
                      <a:r>
                        <a:rPr lang="en-US" dirty="0" smtClean="0"/>
                        <a:t>COM-B Component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</a:t>
                      </a:r>
                      <a:r>
                        <a:rPr lang="en-US" baseline="0" dirty="0" smtClean="0"/>
                        <a:t> needs to happen?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 Needed?</a:t>
                      </a:r>
                      <a:endParaRPr lang="en-US" dirty="0"/>
                    </a:p>
                  </a:txBody>
                  <a:tcPr/>
                </a:tc>
              </a:tr>
              <a:tr h="739321">
                <a:tc>
                  <a:txBody>
                    <a:bodyPr/>
                    <a:lstStyle/>
                    <a:p>
                      <a:r>
                        <a:rPr lang="en-US" dirty="0" smtClean="0"/>
                        <a:t>Physical capability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physical barrier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  <a:tr h="739321">
                <a:tc>
                  <a:txBody>
                    <a:bodyPr/>
                    <a:lstStyle/>
                    <a:p>
                      <a:r>
                        <a:rPr lang="en-US" dirty="0" smtClean="0"/>
                        <a:t>Psychological capability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Understand what</a:t>
                      </a:r>
                      <a:r>
                        <a:rPr lang="en-US" baseline="0" dirty="0" smtClean="0"/>
                        <a:t> is “appropriate” – antibiotic spectrum, disease treatment, interpreting microbiology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739321">
                <a:tc>
                  <a:txBody>
                    <a:bodyPr/>
                    <a:lstStyle/>
                    <a:p>
                      <a:r>
                        <a:rPr lang="en-US" dirty="0" smtClean="0"/>
                        <a:t>Physical opportunity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to review antibiotic regimen,</a:t>
                      </a:r>
                      <a:r>
                        <a:rPr lang="en-US" baseline="0" dirty="0" smtClean="0"/>
                        <a:t> knowing how long patient has been on antibiotics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739321">
                <a:tc>
                  <a:txBody>
                    <a:bodyPr/>
                    <a:lstStyle/>
                    <a:p>
                      <a:r>
                        <a:rPr lang="en-US" dirty="0" smtClean="0"/>
                        <a:t>Social opportunity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Expectation that appropriate de-escalation is “standard of care”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739321">
                <a:tc>
                  <a:txBody>
                    <a:bodyPr/>
                    <a:lstStyle/>
                    <a:p>
                      <a:r>
                        <a:rPr lang="en-US" dirty="0" smtClean="0"/>
                        <a:t>Reflective</a:t>
                      </a:r>
                      <a:r>
                        <a:rPr lang="en-US" baseline="0" dirty="0" smtClean="0"/>
                        <a:t> motivation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Understand</a:t>
                      </a:r>
                      <a:r>
                        <a:rPr lang="en-US" baseline="0" dirty="0" smtClean="0"/>
                        <a:t> adverse consequences of antibiotic therapy, link consequences to prescribing decisions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739321">
                <a:tc>
                  <a:txBody>
                    <a:bodyPr/>
                    <a:lstStyle/>
                    <a:p>
                      <a:r>
                        <a:rPr lang="en-US" dirty="0" smtClean="0"/>
                        <a:t>Automatic motivation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Elevate concern</a:t>
                      </a:r>
                      <a:r>
                        <a:rPr lang="en-US" baseline="0" dirty="0" smtClean="0"/>
                        <a:t> about adverse consequences of antibiotic therapy</a:t>
                      </a:r>
                    </a:p>
                    <a:p>
                      <a:r>
                        <a:rPr lang="en-US" baseline="0" dirty="0" smtClean="0"/>
                        <a:t>Lower concern about “occult infection”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513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236" y="274638"/>
            <a:ext cx="8643472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Targets of implementation strategy</a:t>
            </a:r>
            <a:endParaRPr lang="en-US" sz="3600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0677037"/>
              </p:ext>
            </p:extLst>
          </p:nvPr>
        </p:nvGraphicFramePr>
        <p:xfrm>
          <a:off x="457200" y="1630492"/>
          <a:ext cx="82296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Psychological</a:t>
                      </a:r>
                      <a:r>
                        <a:rPr lang="en-US" baseline="0" dirty="0" smtClean="0"/>
                        <a:t> capability</a:t>
                      </a:r>
                    </a:p>
                    <a:p>
                      <a:r>
                        <a:rPr lang="en-US" baseline="0" dirty="0" smtClean="0"/>
                        <a:t>Reflective motivation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Physical opportunity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Social opportunity</a:t>
                      </a:r>
                    </a:p>
                    <a:p>
                      <a:r>
                        <a:rPr lang="en-US" dirty="0" smtClean="0"/>
                        <a:t>Automatic motivation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57213" y="3714750"/>
            <a:ext cx="812958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Psychological capability – improve understanding of what is appropriate use</a:t>
            </a:r>
          </a:p>
          <a:p>
            <a:endParaRPr lang="en-US" dirty="0" smtClean="0"/>
          </a:p>
          <a:p>
            <a:r>
              <a:rPr lang="en-US" dirty="0" smtClean="0"/>
              <a:t>Reflective motivation – link bad consequences of antibiotics to prescribing decisions</a:t>
            </a:r>
          </a:p>
          <a:p>
            <a:endParaRPr lang="en-US" dirty="0"/>
          </a:p>
          <a:p>
            <a:r>
              <a:rPr lang="en-US" dirty="0" smtClean="0"/>
              <a:t>Social opportunity - </a:t>
            </a:r>
            <a:r>
              <a:rPr lang="en-US" dirty="0"/>
              <a:t>appropriate de-escalation is “standard of care</a:t>
            </a:r>
            <a:r>
              <a:rPr lang="en-US" dirty="0" smtClean="0"/>
              <a:t>”</a:t>
            </a:r>
          </a:p>
          <a:p>
            <a:endParaRPr lang="en-US" dirty="0"/>
          </a:p>
          <a:p>
            <a:r>
              <a:rPr lang="en-US" dirty="0" smtClean="0"/>
              <a:t>Automatic motivation – change fundamental beliefs about antibiotics &amp; infection</a:t>
            </a:r>
          </a:p>
          <a:p>
            <a:endParaRPr lang="en-US" dirty="0"/>
          </a:p>
          <a:p>
            <a:r>
              <a:rPr lang="en-US" dirty="0" smtClean="0"/>
              <a:t>Physical opportunity – antibiotic information readily available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5494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670</Words>
  <Application>Microsoft Office PowerPoint</Application>
  <PresentationFormat>On-screen Show (4:3)</PresentationFormat>
  <Paragraphs>174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Children’s Hospital Antimicrobial Stewardship Program</vt:lpstr>
      <vt:lpstr>The Problem</vt:lpstr>
      <vt:lpstr>The Evidence</vt:lpstr>
      <vt:lpstr>The case for stewardship at BCH</vt:lpstr>
      <vt:lpstr>Community engagement</vt:lpstr>
      <vt:lpstr>Evidence translation: facilitators and barriers</vt:lpstr>
      <vt:lpstr>Behavioral/environmental targets</vt:lpstr>
      <vt:lpstr>Determinants of change</vt:lpstr>
      <vt:lpstr>Targets of implementation strategy</vt:lpstr>
      <vt:lpstr>Implementation strategy</vt:lpstr>
      <vt:lpstr>Process Evaluation</vt:lpstr>
      <vt:lpstr>Impact Evaluation</vt:lpstr>
    </vt:vector>
  </TitlesOfParts>
  <Company>UCSF/San Francisco General Hospital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Title</dc:title>
  <dc:creator>Adithya Cattamanchi</dc:creator>
  <cp:lastModifiedBy>Rachel Wattier</cp:lastModifiedBy>
  <cp:revision>95</cp:revision>
  <dcterms:created xsi:type="dcterms:W3CDTF">2015-03-17T17:31:16Z</dcterms:created>
  <dcterms:modified xsi:type="dcterms:W3CDTF">2015-05-26T23:24:57Z</dcterms:modified>
</cp:coreProperties>
</file>