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830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C337B-B445-3842-9B43-DECC21CAB21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4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C337B-B445-3842-9B43-DECC21CAB21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9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405855"/>
            <a:ext cx="5562600" cy="713196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3664"/>
            <a:ext cx="8229600" cy="43046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C337B-B445-3842-9B43-DECC21CAB21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38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C337B-B445-3842-9B43-DECC21CAB21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87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C337B-B445-3842-9B43-DECC21CAB21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74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C337B-B445-3842-9B43-DECC21CAB21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29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C337B-B445-3842-9B43-DECC21CAB21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87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C337B-B445-3842-9B43-DECC21CAB21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1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2C337B-B445-3842-9B43-DECC21CAB214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4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001C5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16365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064" y="2130425"/>
            <a:ext cx="8673484" cy="1470025"/>
          </a:xfrm>
        </p:spPr>
        <p:txBody>
          <a:bodyPr>
            <a:normAutofit fontScale="90000"/>
          </a:bodyPr>
          <a:lstStyle/>
          <a:p>
            <a:r>
              <a:rPr lang="en-US" sz="3600" smtClean="0"/>
              <a:t>Dissemination of computer-based modules on mental health protocols for PCPs in Nepal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77960" cy="1752600"/>
          </a:xfrm>
        </p:spPr>
        <p:txBody>
          <a:bodyPr/>
          <a:lstStyle/>
          <a:p>
            <a:r>
              <a:rPr lang="en-US" sz="2400" smtClean="0">
                <a:solidFill>
                  <a:schemeClr val="tx1">
                    <a:lumMod val="65000"/>
                  </a:schemeClr>
                </a:solidFill>
              </a:rPr>
              <a:t>Bibhav Acharya</a:t>
            </a:r>
            <a:endParaRPr lang="en-US" sz="2400" dirty="0" smtClean="0">
              <a:solidFill>
                <a:schemeClr val="tx1">
                  <a:lumMod val="6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EPI 245 Final Presentation</a:t>
            </a:r>
          </a:p>
          <a:p>
            <a:r>
              <a:rPr lang="en-US" sz="2400" dirty="0" smtClean="0">
                <a:solidFill>
                  <a:schemeClr val="tx1">
                    <a:lumMod val="65000"/>
                  </a:schemeClr>
                </a:solidFill>
              </a:rPr>
              <a:t>Spring 2015</a:t>
            </a:r>
            <a:endParaRPr lang="en-US" sz="2400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935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36" y="274638"/>
            <a:ext cx="8643472" cy="1143000"/>
          </a:xfrm>
        </p:spPr>
        <p:txBody>
          <a:bodyPr>
            <a:noAutofit/>
          </a:bodyPr>
          <a:lstStyle/>
          <a:p>
            <a:pPr algn="r"/>
            <a:r>
              <a:rPr lang="en-US"/>
              <a:t>Implementation strategy</a:t>
            </a:r>
            <a:endParaRPr lang="en-US" sz="3600" dirty="0"/>
          </a:p>
        </p:txBody>
      </p:sp>
      <p:grpSp>
        <p:nvGrpSpPr>
          <p:cNvPr id="9" name="Group 8"/>
          <p:cNvGrpSpPr/>
          <p:nvPr/>
        </p:nvGrpSpPr>
        <p:grpSpPr>
          <a:xfrm>
            <a:off x="186438" y="1079377"/>
            <a:ext cx="2743200" cy="1290341"/>
            <a:chOff x="76200" y="1955933"/>
            <a:chExt cx="2743200" cy="1290341"/>
          </a:xfrm>
        </p:grpSpPr>
        <p:sp>
          <p:nvSpPr>
            <p:cNvPr id="10" name="Freeform 9"/>
            <p:cNvSpPr/>
            <p:nvPr/>
          </p:nvSpPr>
          <p:spPr>
            <a:xfrm>
              <a:off x="76200" y="1955933"/>
              <a:ext cx="2743200" cy="1290341"/>
            </a:xfrm>
            <a:custGeom>
              <a:avLst/>
              <a:gdLst>
                <a:gd name="connsiteX0" fmla="*/ 0 w 2407158"/>
                <a:gd name="connsiteY0" fmla="*/ 401201 h 2407158"/>
                <a:gd name="connsiteX1" fmla="*/ 401201 w 2407158"/>
                <a:gd name="connsiteY1" fmla="*/ 0 h 2407158"/>
                <a:gd name="connsiteX2" fmla="*/ 2005957 w 2407158"/>
                <a:gd name="connsiteY2" fmla="*/ 0 h 2407158"/>
                <a:gd name="connsiteX3" fmla="*/ 2407158 w 2407158"/>
                <a:gd name="connsiteY3" fmla="*/ 401201 h 2407158"/>
                <a:gd name="connsiteX4" fmla="*/ 2407158 w 2407158"/>
                <a:gd name="connsiteY4" fmla="*/ 2005957 h 2407158"/>
                <a:gd name="connsiteX5" fmla="*/ 2005957 w 2407158"/>
                <a:gd name="connsiteY5" fmla="*/ 2407158 h 2407158"/>
                <a:gd name="connsiteX6" fmla="*/ 401201 w 2407158"/>
                <a:gd name="connsiteY6" fmla="*/ 2407158 h 2407158"/>
                <a:gd name="connsiteX7" fmla="*/ 0 w 2407158"/>
                <a:gd name="connsiteY7" fmla="*/ 2005957 h 2407158"/>
                <a:gd name="connsiteX8" fmla="*/ 0 w 2407158"/>
                <a:gd name="connsiteY8" fmla="*/ 401201 h 2407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7158" h="2407158">
                  <a:moveTo>
                    <a:pt x="0" y="401201"/>
                  </a:moveTo>
                  <a:cubicBezTo>
                    <a:pt x="0" y="179624"/>
                    <a:pt x="179624" y="0"/>
                    <a:pt x="401201" y="0"/>
                  </a:cubicBezTo>
                  <a:lnTo>
                    <a:pt x="2005957" y="0"/>
                  </a:lnTo>
                  <a:cubicBezTo>
                    <a:pt x="2227534" y="0"/>
                    <a:pt x="2407158" y="179624"/>
                    <a:pt x="2407158" y="401201"/>
                  </a:cubicBezTo>
                  <a:lnTo>
                    <a:pt x="2407158" y="2005957"/>
                  </a:lnTo>
                  <a:cubicBezTo>
                    <a:pt x="2407158" y="2227534"/>
                    <a:pt x="2227534" y="2407158"/>
                    <a:pt x="2005957" y="2407158"/>
                  </a:cubicBezTo>
                  <a:lnTo>
                    <a:pt x="401201" y="2407158"/>
                  </a:lnTo>
                  <a:cubicBezTo>
                    <a:pt x="179624" y="2407158"/>
                    <a:pt x="0" y="2227534"/>
                    <a:pt x="0" y="2005957"/>
                  </a:cubicBezTo>
                  <a:lnTo>
                    <a:pt x="0" y="40120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tx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3121013"/>
                <a:satOff val="-3893"/>
                <a:lumOff val="91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7518" tIns="91440" rIns="197518" bIns="197518" numCol="1" spcCol="1270" anchor="t" anchorCtr="0">
              <a:noAutofit/>
            </a:bodyPr>
            <a:lstStyle/>
            <a:p>
              <a:pPr algn="ctr" defTabSz="104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smtClean="0">
                  <a:solidFill>
                    <a:schemeClr val="tx1"/>
                  </a:solidFill>
                </a:rPr>
                <a:t>Persuasion</a:t>
              </a:r>
              <a:endParaRPr lang="en-US" sz="2300" smtClean="0">
                <a:solidFill>
                  <a:schemeClr val="tx1"/>
                </a:solidFill>
              </a:endParaRPr>
            </a:p>
            <a:p>
              <a:pPr algn="ctr" defTabSz="104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300">
                <a:solidFill>
                  <a:schemeClr val="bg1"/>
                </a:solidFill>
              </a:endParaRPr>
            </a:p>
            <a:p>
              <a:pPr algn="ctr" defTabSz="104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30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6093" y="2184533"/>
              <a:ext cx="2537107" cy="83099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200" smtClean="0"/>
                <a:t>- Medical Director reports monthly data on </a:t>
              </a:r>
              <a:r>
                <a:rPr lang="en-US" sz="1200" smtClean="0"/>
                <a:t>module complete rates.</a:t>
              </a:r>
              <a:endParaRPr lang="en-US" sz="1200" smtClean="0"/>
            </a:p>
            <a:p>
              <a:pPr lvl="0"/>
              <a:r>
                <a:rPr lang="en-US" sz="1200" smtClean="0"/>
                <a:t>- </a:t>
              </a:r>
              <a:r>
                <a:rPr lang="en-US" sz="1200" smtClean="0"/>
                <a:t>QI leaders emphasize importance of MH protocols for pts</a:t>
              </a:r>
              <a:endParaRPr lang="en-US" sz="1200"/>
            </a:p>
          </p:txBody>
        </p:sp>
      </p:grpSp>
      <p:cxnSp>
        <p:nvCxnSpPr>
          <p:cNvPr id="12" name="Straight Arrow Connector 11"/>
          <p:cNvCxnSpPr>
            <a:stCxn id="10" idx="4"/>
            <a:endCxn id="15" idx="1"/>
          </p:cNvCxnSpPr>
          <p:nvPr/>
        </p:nvCxnSpPr>
        <p:spPr>
          <a:xfrm>
            <a:off x="2929638" y="2154657"/>
            <a:ext cx="340101" cy="47306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2710999" y="2627725"/>
            <a:ext cx="3352371" cy="1732183"/>
            <a:chOff x="3200401" y="3018945"/>
            <a:chExt cx="3741392" cy="1732183"/>
          </a:xfrm>
        </p:grpSpPr>
        <p:sp>
          <p:nvSpPr>
            <p:cNvPr id="15" name="Freeform 14"/>
            <p:cNvSpPr/>
            <p:nvPr/>
          </p:nvSpPr>
          <p:spPr>
            <a:xfrm>
              <a:off x="3200401" y="3018945"/>
              <a:ext cx="3741392" cy="1722650"/>
            </a:xfrm>
            <a:custGeom>
              <a:avLst/>
              <a:gdLst>
                <a:gd name="connsiteX0" fmla="*/ 0 w 2407158"/>
                <a:gd name="connsiteY0" fmla="*/ 401201 h 2407158"/>
                <a:gd name="connsiteX1" fmla="*/ 401201 w 2407158"/>
                <a:gd name="connsiteY1" fmla="*/ 0 h 2407158"/>
                <a:gd name="connsiteX2" fmla="*/ 2005957 w 2407158"/>
                <a:gd name="connsiteY2" fmla="*/ 0 h 2407158"/>
                <a:gd name="connsiteX3" fmla="*/ 2407158 w 2407158"/>
                <a:gd name="connsiteY3" fmla="*/ 401201 h 2407158"/>
                <a:gd name="connsiteX4" fmla="*/ 2407158 w 2407158"/>
                <a:gd name="connsiteY4" fmla="*/ 2005957 h 2407158"/>
                <a:gd name="connsiteX5" fmla="*/ 2005957 w 2407158"/>
                <a:gd name="connsiteY5" fmla="*/ 2407158 h 2407158"/>
                <a:gd name="connsiteX6" fmla="*/ 401201 w 2407158"/>
                <a:gd name="connsiteY6" fmla="*/ 2407158 h 2407158"/>
                <a:gd name="connsiteX7" fmla="*/ 0 w 2407158"/>
                <a:gd name="connsiteY7" fmla="*/ 2005957 h 2407158"/>
                <a:gd name="connsiteX8" fmla="*/ 0 w 2407158"/>
                <a:gd name="connsiteY8" fmla="*/ 401201 h 2407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7158" h="2407158">
                  <a:moveTo>
                    <a:pt x="0" y="401201"/>
                  </a:moveTo>
                  <a:cubicBezTo>
                    <a:pt x="0" y="179624"/>
                    <a:pt x="179624" y="0"/>
                    <a:pt x="401201" y="0"/>
                  </a:cubicBezTo>
                  <a:lnTo>
                    <a:pt x="2005957" y="0"/>
                  </a:lnTo>
                  <a:cubicBezTo>
                    <a:pt x="2227534" y="0"/>
                    <a:pt x="2407158" y="179624"/>
                    <a:pt x="2407158" y="401201"/>
                  </a:cubicBezTo>
                  <a:lnTo>
                    <a:pt x="2407158" y="2005957"/>
                  </a:lnTo>
                  <a:cubicBezTo>
                    <a:pt x="2407158" y="2227534"/>
                    <a:pt x="2227534" y="2407158"/>
                    <a:pt x="2005957" y="2407158"/>
                  </a:cubicBezTo>
                  <a:lnTo>
                    <a:pt x="401201" y="2407158"/>
                  </a:lnTo>
                  <a:cubicBezTo>
                    <a:pt x="179624" y="2407158"/>
                    <a:pt x="0" y="2227534"/>
                    <a:pt x="0" y="2005957"/>
                  </a:cubicBezTo>
                  <a:lnTo>
                    <a:pt x="0" y="401201"/>
                  </a:lnTo>
                  <a:close/>
                </a:path>
              </a:pathLst>
            </a:custGeom>
            <a:solidFill>
              <a:srgbClr val="CCCC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97518" tIns="91440" rIns="197518" bIns="197518" numCol="1" spcCol="1270" anchor="t" anchorCtr="0">
              <a:noAutofit/>
            </a:bodyPr>
            <a:lstStyle/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Motivation</a:t>
              </a: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80390" y="3335356"/>
              <a:ext cx="3569021" cy="1415772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Reflective motivation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- Belief that completing the modules will improve + bolster their identity as clinicians. 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- Learning the modules will improve patient outcomes , make clinical work easier/effective. 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Automatic motivation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- </a:t>
              </a: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PCPs enjoy going through the module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878525" y="1079376"/>
            <a:ext cx="2743200" cy="1290341"/>
            <a:chOff x="76200" y="1955933"/>
            <a:chExt cx="2743200" cy="1290341"/>
          </a:xfrm>
        </p:grpSpPr>
        <p:sp>
          <p:nvSpPr>
            <p:cNvPr id="20" name="Freeform 19"/>
            <p:cNvSpPr/>
            <p:nvPr/>
          </p:nvSpPr>
          <p:spPr>
            <a:xfrm>
              <a:off x="76200" y="1955933"/>
              <a:ext cx="2743200" cy="1290341"/>
            </a:xfrm>
            <a:custGeom>
              <a:avLst/>
              <a:gdLst>
                <a:gd name="connsiteX0" fmla="*/ 0 w 2407158"/>
                <a:gd name="connsiteY0" fmla="*/ 401201 h 2407158"/>
                <a:gd name="connsiteX1" fmla="*/ 401201 w 2407158"/>
                <a:gd name="connsiteY1" fmla="*/ 0 h 2407158"/>
                <a:gd name="connsiteX2" fmla="*/ 2005957 w 2407158"/>
                <a:gd name="connsiteY2" fmla="*/ 0 h 2407158"/>
                <a:gd name="connsiteX3" fmla="*/ 2407158 w 2407158"/>
                <a:gd name="connsiteY3" fmla="*/ 401201 h 2407158"/>
                <a:gd name="connsiteX4" fmla="*/ 2407158 w 2407158"/>
                <a:gd name="connsiteY4" fmla="*/ 2005957 h 2407158"/>
                <a:gd name="connsiteX5" fmla="*/ 2005957 w 2407158"/>
                <a:gd name="connsiteY5" fmla="*/ 2407158 h 2407158"/>
                <a:gd name="connsiteX6" fmla="*/ 401201 w 2407158"/>
                <a:gd name="connsiteY6" fmla="*/ 2407158 h 2407158"/>
                <a:gd name="connsiteX7" fmla="*/ 0 w 2407158"/>
                <a:gd name="connsiteY7" fmla="*/ 2005957 h 2407158"/>
                <a:gd name="connsiteX8" fmla="*/ 0 w 2407158"/>
                <a:gd name="connsiteY8" fmla="*/ 401201 h 2407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7158" h="2407158">
                  <a:moveTo>
                    <a:pt x="0" y="401201"/>
                  </a:moveTo>
                  <a:cubicBezTo>
                    <a:pt x="0" y="179624"/>
                    <a:pt x="179624" y="0"/>
                    <a:pt x="401201" y="0"/>
                  </a:cubicBezTo>
                  <a:lnTo>
                    <a:pt x="2005957" y="0"/>
                  </a:lnTo>
                  <a:cubicBezTo>
                    <a:pt x="2227534" y="0"/>
                    <a:pt x="2407158" y="179624"/>
                    <a:pt x="2407158" y="401201"/>
                  </a:cubicBezTo>
                  <a:lnTo>
                    <a:pt x="2407158" y="2005957"/>
                  </a:lnTo>
                  <a:cubicBezTo>
                    <a:pt x="2407158" y="2227534"/>
                    <a:pt x="2227534" y="2407158"/>
                    <a:pt x="2005957" y="2407158"/>
                  </a:cubicBezTo>
                  <a:lnTo>
                    <a:pt x="401201" y="2407158"/>
                  </a:lnTo>
                  <a:cubicBezTo>
                    <a:pt x="179624" y="2407158"/>
                    <a:pt x="0" y="2227534"/>
                    <a:pt x="0" y="2005957"/>
                  </a:cubicBezTo>
                  <a:lnTo>
                    <a:pt x="0" y="40120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tx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3121013"/>
                <a:satOff val="-3893"/>
                <a:lumOff val="91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7518" tIns="91440" rIns="197518" bIns="197518" numCol="1" spcCol="1270" anchor="t" anchorCtr="0">
              <a:noAutofit/>
            </a:bodyPr>
            <a:lstStyle/>
            <a:p>
              <a:pPr algn="ctr" defTabSz="104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smtClean="0">
                  <a:solidFill>
                    <a:schemeClr val="tx1"/>
                  </a:solidFill>
                </a:rPr>
                <a:t>Incentivization</a:t>
              </a:r>
              <a:endParaRPr lang="en-US" sz="2300" smtClean="0">
                <a:solidFill>
                  <a:schemeClr val="tx1"/>
                </a:solidFill>
              </a:endParaRPr>
            </a:p>
            <a:p>
              <a:pPr algn="ctr" defTabSz="104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300">
                <a:solidFill>
                  <a:schemeClr val="bg1"/>
                </a:solidFill>
              </a:endParaRPr>
            </a:p>
            <a:p>
              <a:pPr algn="ctr" defTabSz="104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30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6093" y="2184533"/>
              <a:ext cx="2537107" cy="83099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/>
                <a:t>- </a:t>
              </a:r>
              <a:r>
                <a:rPr lang="en-US" sz="1200"/>
                <a:t>Provide a certificate </a:t>
              </a:r>
              <a:r>
                <a:rPr lang="en-US" sz="1200"/>
                <a:t>of </a:t>
              </a:r>
              <a:r>
                <a:rPr lang="en-US" sz="1200" smtClean="0"/>
                <a:t>completion with “WHO protocols”.</a:t>
              </a:r>
              <a:endParaRPr lang="en-US" sz="1200"/>
            </a:p>
            <a:p>
              <a:pPr lvl="0"/>
              <a:r>
                <a:rPr lang="en-US" sz="1200" smtClean="0"/>
                <a:t>- Senior clinicians display their certificates in their offices</a:t>
              </a:r>
              <a:endParaRPr lang="en-US" sz="1200"/>
            </a:p>
          </p:txBody>
        </p:sp>
      </p:grpSp>
      <p:cxnSp>
        <p:nvCxnSpPr>
          <p:cNvPr id="22" name="Straight Arrow Connector 21"/>
          <p:cNvCxnSpPr>
            <a:stCxn id="20" idx="7"/>
            <a:endCxn id="15" idx="2"/>
          </p:cNvCxnSpPr>
          <p:nvPr/>
        </p:nvCxnSpPr>
        <p:spPr>
          <a:xfrm flipH="1">
            <a:off x="5504630" y="2154656"/>
            <a:ext cx="373895" cy="4730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71636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49481" y="4770653"/>
            <a:ext cx="85599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/>
              <a:t>Affordability, Practicality, Effectiveness/cost-effectiveness, Acceptability, Side-effects/safety, Equity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0964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/>
              <a:t>Proportion of providers who started the modules vs all PCPs in the hospitals</a:t>
            </a:r>
          </a:p>
          <a:p>
            <a:pPr lvl="0"/>
            <a:r>
              <a:rPr lang="en-US" sz="2000" smtClean="0"/>
              <a:t>Proportion </a:t>
            </a:r>
            <a:r>
              <a:rPr lang="en-US" sz="2000"/>
              <a:t>who received a certificate of completion vs all PCPs who completed the modules.  </a:t>
            </a:r>
          </a:p>
          <a:p>
            <a:pPr lvl="0"/>
            <a:r>
              <a:rPr lang="en-US" sz="2000"/>
              <a:t>Proportion of providers who displayed the certificate vs all who received a certificate.</a:t>
            </a:r>
          </a:p>
          <a:p>
            <a:pPr lvl="0"/>
            <a:r>
              <a:rPr lang="en-US" sz="2000" smtClean="0"/>
              <a:t>Providers</a:t>
            </a:r>
            <a:r>
              <a:rPr lang="en-US" sz="2000"/>
              <a:t>’ beliefs about the utility of the modules</a:t>
            </a:r>
            <a:endParaRPr lang="en-US" sz="2400"/>
          </a:p>
          <a:p>
            <a:pPr lvl="0"/>
            <a:r>
              <a:rPr lang="en-US" sz="2000"/>
              <a:t>Providers’ beliefs about the quality and level of engagement provided by the modules</a:t>
            </a:r>
            <a:r>
              <a:rPr lang="en-US" sz="2000"/>
              <a:t>.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035229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Stepped-wedge </a:t>
            </a:r>
            <a:r>
              <a:rPr lang="en-US" smtClean="0"/>
              <a:t>in </a:t>
            </a:r>
            <a:r>
              <a:rPr lang="en-US"/>
              <a:t>the 11 hospitals. </a:t>
            </a:r>
          </a:p>
          <a:p>
            <a:r>
              <a:rPr lang="en-US" smtClean="0"/>
              <a:t>Unit of Allocation and Analysis: PCP</a:t>
            </a:r>
          </a:p>
          <a:p>
            <a:r>
              <a:rPr lang="en-US" smtClean="0"/>
              <a:t>Effect </a:t>
            </a:r>
            <a:r>
              <a:rPr lang="en-US" dirty="0" smtClean="0"/>
              <a:t>Size </a:t>
            </a:r>
            <a:r>
              <a:rPr lang="en-US" smtClean="0"/>
              <a:t>Detection </a:t>
            </a:r>
            <a:r>
              <a:rPr lang="en-US" smtClean="0"/>
              <a:t>Desired: 0.5</a:t>
            </a:r>
            <a:endParaRPr lang="en-US" dirty="0" smtClean="0"/>
          </a:p>
          <a:p>
            <a:r>
              <a:rPr lang="en-US" smtClean="0"/>
              <a:t>Sample </a:t>
            </a:r>
            <a:r>
              <a:rPr lang="en-US" smtClean="0"/>
              <a:t>Size: &gt; 63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2307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mtClean="0"/>
              <a:t>Mental Health in Nepal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20-30% of pts with mental health problems</a:t>
            </a:r>
          </a:p>
          <a:p>
            <a:r>
              <a:rPr lang="en-US"/>
              <a:t>5-6 hours instructions in school</a:t>
            </a:r>
          </a:p>
          <a:p>
            <a:r>
              <a:rPr lang="en-US"/>
              <a:t>Psych rotation 0-10 days</a:t>
            </a:r>
          </a:p>
          <a:p>
            <a:r>
              <a:rPr lang="en-US" smtClean="0"/>
              <a:t>PCPs not prepared to screen, diagnose, refer. </a:t>
            </a:r>
            <a:endParaRPr lang="en-US" dirty="0" smtClean="0"/>
          </a:p>
          <a:p>
            <a:r>
              <a:rPr lang="en-US" smtClean="0"/>
              <a:t>Increased attention after earthquake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02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mtClean="0"/>
              <a:t>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Guideline-based MH practice</a:t>
            </a:r>
          </a:p>
          <a:p>
            <a:pPr lvl="1"/>
            <a:r>
              <a:rPr lang="en-US" smtClean="0"/>
              <a:t>Need to start with training: common language, ability to screen, communicate with specialists</a:t>
            </a:r>
          </a:p>
          <a:p>
            <a:pPr lvl="1"/>
            <a:r>
              <a:rPr lang="en-US" smtClean="0"/>
              <a:t>Computer-based modules have increased knowledge and self-efficacy. </a:t>
            </a:r>
            <a:endParaRPr lang="en-US" dirty="0"/>
          </a:p>
          <a:p>
            <a:pPr lvl="1"/>
            <a:r>
              <a:rPr lang="en-US" smtClean="0"/>
              <a:t>Desired by the hospitals. </a:t>
            </a:r>
          </a:p>
          <a:p>
            <a:pPr lvl="1"/>
            <a:r>
              <a:rPr lang="en-US" smtClean="0"/>
              <a:t>Preparation for supervised treatment/referral.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876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The case for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3790"/>
            <a:ext cx="8229600" cy="4525963"/>
          </a:xfrm>
        </p:spPr>
        <p:txBody>
          <a:bodyPr>
            <a:normAutofit/>
          </a:bodyPr>
          <a:lstStyle/>
          <a:p>
            <a:pPr marL="400050" lvl="2" indent="0">
              <a:buNone/>
            </a:pPr>
            <a:endParaRPr lang="en-US" dirty="0"/>
          </a:p>
          <a:p>
            <a:r>
              <a:rPr lang="en-US" smtClean="0"/>
              <a:t>Quality </a:t>
            </a:r>
            <a:r>
              <a:rPr lang="en-US" dirty="0" smtClean="0"/>
              <a:t>gap</a:t>
            </a:r>
          </a:p>
          <a:p>
            <a:pPr lvl="1"/>
            <a:r>
              <a:rPr lang="en-US" smtClean="0"/>
              <a:t>No routine screening. </a:t>
            </a:r>
          </a:p>
          <a:p>
            <a:pPr lvl="1"/>
            <a:r>
              <a:rPr lang="en-US" smtClean="0"/>
              <a:t>No routine CME.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smtClean="0"/>
              <a:t>Outcome gap</a:t>
            </a:r>
          </a:p>
          <a:p>
            <a:pPr lvl="1"/>
            <a:r>
              <a:rPr lang="en-US" smtClean="0"/>
              <a:t>Functional impairment, suicide. </a:t>
            </a:r>
          </a:p>
          <a:p>
            <a:pPr lvl="1"/>
            <a:r>
              <a:rPr lang="en-US" smtClean="0"/>
              <a:t>Worse co-morbid outcomes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6183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Community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PCPs: </a:t>
            </a:r>
            <a:r>
              <a:rPr lang="en-US" sz="2400" smtClean="0"/>
              <a:t>focus groups, CAB</a:t>
            </a:r>
            <a:endParaRPr lang="en-US" smtClean="0"/>
          </a:p>
          <a:p>
            <a:r>
              <a:rPr lang="en-US" smtClean="0"/>
              <a:t>NSI: </a:t>
            </a:r>
            <a:r>
              <a:rPr lang="en-US" sz="2400" smtClean="0"/>
              <a:t>PCPs selection</a:t>
            </a:r>
            <a:endParaRPr lang="en-US" smtClean="0"/>
          </a:p>
          <a:p>
            <a:r>
              <a:rPr lang="en-US" smtClean="0"/>
              <a:t>Nepali Government: </a:t>
            </a:r>
            <a:r>
              <a:rPr lang="en-US" sz="2400" smtClean="0"/>
              <a:t>national priorities, policy memos</a:t>
            </a:r>
            <a:endParaRPr lang="en-US" smtClean="0"/>
          </a:p>
          <a:p>
            <a:r>
              <a:rPr lang="en-US" smtClean="0"/>
              <a:t>User groups: </a:t>
            </a:r>
            <a:r>
              <a:rPr lang="en-US" sz="2400" smtClean="0"/>
              <a:t>input in training materials</a:t>
            </a:r>
            <a:endParaRPr lang="en-US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250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317" y="274638"/>
            <a:ext cx="8714031" cy="1143000"/>
          </a:xfrm>
        </p:spPr>
        <p:txBody>
          <a:bodyPr>
            <a:noAutofit/>
          </a:bodyPr>
          <a:lstStyle/>
          <a:p>
            <a:pPr algn="r"/>
            <a:r>
              <a:rPr lang="en-US" sz="3600" smtClean="0"/>
              <a:t>Facilitators and </a:t>
            </a:r>
            <a:r>
              <a:rPr lang="en-US" sz="3600" dirty="0" smtClean="0"/>
              <a:t>barriers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Desired behavior:</a:t>
            </a:r>
          </a:p>
          <a:p>
            <a:pPr lvl="1"/>
            <a:r>
              <a:rPr lang="en-US"/>
              <a:t>All PCPs at the 11 hospitals will be engaged in </a:t>
            </a:r>
            <a:r>
              <a:rPr lang="en-US"/>
              <a:t>learning </a:t>
            </a:r>
            <a:r>
              <a:rPr lang="en-US" smtClean="0"/>
              <a:t>WHO </a:t>
            </a:r>
            <a:r>
              <a:rPr lang="en-US"/>
              <a:t>protocols for screening, diagnosis and basic treatment of mental illness</a:t>
            </a:r>
            <a:r>
              <a:rPr lang="en-US"/>
              <a:t>. </a:t>
            </a:r>
            <a:endParaRPr lang="en-US" smtClean="0"/>
          </a:p>
          <a:p>
            <a:pPr marL="457200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smtClean="0"/>
              <a:t>Organizational factors</a:t>
            </a:r>
          </a:p>
          <a:p>
            <a:pPr lvl="1"/>
            <a:r>
              <a:rPr lang="en-US" smtClean="0"/>
              <a:t>NSI’s QI culture + protocol-based practice</a:t>
            </a:r>
          </a:p>
          <a:p>
            <a:pPr lvl="1"/>
            <a:endParaRPr lang="en-US" sz="600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90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503" y="405855"/>
            <a:ext cx="6183297" cy="71319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B</a:t>
            </a:r>
            <a:r>
              <a:rPr lang="en-US" sz="3600" dirty="0" smtClean="0"/>
              <a:t>ehavioral/environmental targets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44"/>
            <a:ext cx="8229600" cy="4525963"/>
          </a:xfrm>
        </p:spPr>
        <p:txBody>
          <a:bodyPr>
            <a:normAutofit/>
          </a:bodyPr>
          <a:lstStyle/>
          <a:p>
            <a:pPr lvl="1"/>
            <a:endParaRPr lang="en-US" sz="600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663488"/>
              </p:ext>
            </p:extLst>
          </p:nvPr>
        </p:nvGraphicFramePr>
        <p:xfrm>
          <a:off x="377301" y="2063250"/>
          <a:ext cx="8544756" cy="3284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8252"/>
                <a:gridCol w="2848252"/>
                <a:gridCol w="2848252"/>
              </a:tblGrid>
              <a:tr h="499281">
                <a:tc>
                  <a:txBody>
                    <a:bodyPr/>
                    <a:lstStyle/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High impact</a:t>
                      </a:r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Lower impact</a:t>
                      </a:r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12311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More</a:t>
                      </a:r>
                    </a:p>
                    <a:p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Changeable</a:t>
                      </a:r>
                      <a:endParaRPr lang="en-US" sz="20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2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Motivation</a:t>
                      </a:r>
                    </a:p>
                    <a:p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Env: Availability</a:t>
                      </a:r>
                      <a:r>
                        <a:rPr lang="en-US" sz="240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of protocols and connections to specialists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12311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Less</a:t>
                      </a:r>
                    </a:p>
                    <a:p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Changeable</a:t>
                      </a:r>
                      <a:endParaRPr lang="en-US" sz="20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Mandated MH</a:t>
                      </a:r>
                      <a:r>
                        <a:rPr lang="en-US" sz="240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CME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99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3078" y="210539"/>
            <a:ext cx="5562600" cy="713196"/>
          </a:xfrm>
        </p:spPr>
        <p:txBody>
          <a:bodyPr/>
          <a:lstStyle/>
          <a:p>
            <a:r>
              <a:rPr lang="en-US" dirty="0" smtClean="0"/>
              <a:t>Determinants of change</a:t>
            </a:r>
            <a:endParaRPr lang="en-US" dirty="0"/>
          </a:p>
        </p:txBody>
      </p:sp>
      <p:sp>
        <p:nvSpPr>
          <p:cNvPr id="37" name="Freeform 36"/>
          <p:cNvSpPr/>
          <p:nvPr/>
        </p:nvSpPr>
        <p:spPr>
          <a:xfrm>
            <a:off x="6708439" y="2680577"/>
            <a:ext cx="2386749" cy="1534794"/>
          </a:xfrm>
          <a:custGeom>
            <a:avLst/>
            <a:gdLst>
              <a:gd name="connsiteX0" fmla="*/ 0 w 2407158"/>
              <a:gd name="connsiteY0" fmla="*/ 401201 h 2407158"/>
              <a:gd name="connsiteX1" fmla="*/ 401201 w 2407158"/>
              <a:gd name="connsiteY1" fmla="*/ 0 h 2407158"/>
              <a:gd name="connsiteX2" fmla="*/ 2005957 w 2407158"/>
              <a:gd name="connsiteY2" fmla="*/ 0 h 2407158"/>
              <a:gd name="connsiteX3" fmla="*/ 2407158 w 2407158"/>
              <a:gd name="connsiteY3" fmla="*/ 401201 h 2407158"/>
              <a:gd name="connsiteX4" fmla="*/ 2407158 w 2407158"/>
              <a:gd name="connsiteY4" fmla="*/ 2005957 h 2407158"/>
              <a:gd name="connsiteX5" fmla="*/ 2005957 w 2407158"/>
              <a:gd name="connsiteY5" fmla="*/ 2407158 h 2407158"/>
              <a:gd name="connsiteX6" fmla="*/ 401201 w 2407158"/>
              <a:gd name="connsiteY6" fmla="*/ 2407158 h 2407158"/>
              <a:gd name="connsiteX7" fmla="*/ 0 w 2407158"/>
              <a:gd name="connsiteY7" fmla="*/ 2005957 h 2407158"/>
              <a:gd name="connsiteX8" fmla="*/ 0 w 2407158"/>
              <a:gd name="connsiteY8" fmla="*/ 401201 h 2407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07158" h="2407158">
                <a:moveTo>
                  <a:pt x="0" y="401201"/>
                </a:moveTo>
                <a:cubicBezTo>
                  <a:pt x="0" y="179624"/>
                  <a:pt x="179624" y="0"/>
                  <a:pt x="401201" y="0"/>
                </a:cubicBezTo>
                <a:lnTo>
                  <a:pt x="2005957" y="0"/>
                </a:lnTo>
                <a:cubicBezTo>
                  <a:pt x="2227534" y="0"/>
                  <a:pt x="2407158" y="179624"/>
                  <a:pt x="2407158" y="401201"/>
                </a:cubicBezTo>
                <a:lnTo>
                  <a:pt x="2407158" y="2005957"/>
                </a:lnTo>
                <a:cubicBezTo>
                  <a:pt x="2407158" y="2227534"/>
                  <a:pt x="2227534" y="2407158"/>
                  <a:pt x="2005957" y="2407158"/>
                </a:cubicBezTo>
                <a:lnTo>
                  <a:pt x="401201" y="2407158"/>
                </a:lnTo>
                <a:cubicBezTo>
                  <a:pt x="179624" y="2407158"/>
                  <a:pt x="0" y="2227534"/>
                  <a:pt x="0" y="2005957"/>
                </a:cubicBezTo>
                <a:lnTo>
                  <a:pt x="0" y="401201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197518" tIns="197518" rIns="197518" bIns="197518" numCol="1" spcCol="1270" anchor="ctr" anchorCtr="0">
            <a:noAutofit/>
          </a:bodyPr>
          <a:lstStyle/>
          <a:p>
            <a:pPr marL="0" marR="0" lvl="0" indent="0" algn="ctr" defTabSz="104005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Behavior </a:t>
            </a:r>
          </a:p>
          <a:p>
            <a:pPr marL="0" marR="0" lvl="0" indent="0" defTabSz="104005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PCPs learn WHO protocols for screening, diagnosis and basic treatment of mental illness. 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2710999" y="914400"/>
            <a:ext cx="3349789" cy="1474216"/>
            <a:chOff x="228598" y="381001"/>
            <a:chExt cx="5257800" cy="2209800"/>
          </a:xfrm>
        </p:grpSpPr>
        <p:sp>
          <p:nvSpPr>
            <p:cNvPr id="39" name="Freeform 38"/>
            <p:cNvSpPr/>
            <p:nvPr/>
          </p:nvSpPr>
          <p:spPr>
            <a:xfrm>
              <a:off x="228598" y="381001"/>
              <a:ext cx="5257800" cy="2209800"/>
            </a:xfrm>
            <a:custGeom>
              <a:avLst/>
              <a:gdLst>
                <a:gd name="connsiteX0" fmla="*/ 0 w 2407158"/>
                <a:gd name="connsiteY0" fmla="*/ 401201 h 2407158"/>
                <a:gd name="connsiteX1" fmla="*/ 401201 w 2407158"/>
                <a:gd name="connsiteY1" fmla="*/ 0 h 2407158"/>
                <a:gd name="connsiteX2" fmla="*/ 2005957 w 2407158"/>
                <a:gd name="connsiteY2" fmla="*/ 0 h 2407158"/>
                <a:gd name="connsiteX3" fmla="*/ 2407158 w 2407158"/>
                <a:gd name="connsiteY3" fmla="*/ 401201 h 2407158"/>
                <a:gd name="connsiteX4" fmla="*/ 2407158 w 2407158"/>
                <a:gd name="connsiteY4" fmla="*/ 2005957 h 2407158"/>
                <a:gd name="connsiteX5" fmla="*/ 2005957 w 2407158"/>
                <a:gd name="connsiteY5" fmla="*/ 2407158 h 2407158"/>
                <a:gd name="connsiteX6" fmla="*/ 401201 w 2407158"/>
                <a:gd name="connsiteY6" fmla="*/ 2407158 h 2407158"/>
                <a:gd name="connsiteX7" fmla="*/ 0 w 2407158"/>
                <a:gd name="connsiteY7" fmla="*/ 2005957 h 2407158"/>
                <a:gd name="connsiteX8" fmla="*/ 0 w 2407158"/>
                <a:gd name="connsiteY8" fmla="*/ 401201 h 2407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7158" h="2407158">
                  <a:moveTo>
                    <a:pt x="0" y="401201"/>
                  </a:moveTo>
                  <a:cubicBezTo>
                    <a:pt x="0" y="179624"/>
                    <a:pt x="179624" y="0"/>
                    <a:pt x="401201" y="0"/>
                  </a:cubicBezTo>
                  <a:lnTo>
                    <a:pt x="2005957" y="0"/>
                  </a:lnTo>
                  <a:cubicBezTo>
                    <a:pt x="2227534" y="0"/>
                    <a:pt x="2407158" y="179624"/>
                    <a:pt x="2407158" y="401201"/>
                  </a:cubicBezTo>
                  <a:lnTo>
                    <a:pt x="2407158" y="2005957"/>
                  </a:lnTo>
                  <a:cubicBezTo>
                    <a:pt x="2407158" y="2227534"/>
                    <a:pt x="2227534" y="2407158"/>
                    <a:pt x="2005957" y="2407158"/>
                  </a:cubicBezTo>
                  <a:lnTo>
                    <a:pt x="401201" y="2407158"/>
                  </a:lnTo>
                  <a:cubicBezTo>
                    <a:pt x="179624" y="2407158"/>
                    <a:pt x="0" y="2227534"/>
                    <a:pt x="0" y="2005957"/>
                  </a:cubicBezTo>
                  <a:lnTo>
                    <a:pt x="0" y="401201"/>
                  </a:lnTo>
                  <a:close/>
                </a:path>
              </a:pathLst>
            </a:custGeom>
            <a:gradFill rotWithShape="1">
              <a:gsLst>
                <a:gs pos="0">
                  <a:srgbClr val="C0504D">
                    <a:hueOff val="0"/>
                    <a:satOff val="0"/>
                    <a:lumOff val="0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0"/>
                    <a:satOff val="0"/>
                    <a:lumOff val="0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0"/>
                    <a:satOff val="0"/>
                    <a:lumOff val="0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208948" tIns="91440" rIns="208948" bIns="208948" numCol="1" spcCol="1270" anchor="t" anchorCtr="0">
              <a:noAutofit/>
            </a:bodyPr>
            <a:lstStyle/>
            <a:p>
              <a:pPr marL="0" marR="0" lvl="0" indent="0" algn="ctr" defTabSz="1188629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Capability</a:t>
              </a:r>
              <a:endPara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81001" y="813396"/>
              <a:ext cx="5105397" cy="15224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Psychological</a:t>
              </a:r>
              <a:br>
                <a:rPr kumimoji="0" lang="en-US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</a:b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- Know that the WHO protocols exist. 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- Know the impact of untreated mental illness on functioning and also on outcomes for co-morbid conditions.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710999" y="2627725"/>
            <a:ext cx="3352371" cy="1732183"/>
            <a:chOff x="3200401" y="3018945"/>
            <a:chExt cx="3741392" cy="1732183"/>
          </a:xfrm>
        </p:grpSpPr>
        <p:sp>
          <p:nvSpPr>
            <p:cNvPr id="42" name="Freeform 41"/>
            <p:cNvSpPr/>
            <p:nvPr/>
          </p:nvSpPr>
          <p:spPr>
            <a:xfrm>
              <a:off x="3200401" y="3018945"/>
              <a:ext cx="3741392" cy="1722650"/>
            </a:xfrm>
            <a:custGeom>
              <a:avLst/>
              <a:gdLst>
                <a:gd name="connsiteX0" fmla="*/ 0 w 2407158"/>
                <a:gd name="connsiteY0" fmla="*/ 401201 h 2407158"/>
                <a:gd name="connsiteX1" fmla="*/ 401201 w 2407158"/>
                <a:gd name="connsiteY1" fmla="*/ 0 h 2407158"/>
                <a:gd name="connsiteX2" fmla="*/ 2005957 w 2407158"/>
                <a:gd name="connsiteY2" fmla="*/ 0 h 2407158"/>
                <a:gd name="connsiteX3" fmla="*/ 2407158 w 2407158"/>
                <a:gd name="connsiteY3" fmla="*/ 401201 h 2407158"/>
                <a:gd name="connsiteX4" fmla="*/ 2407158 w 2407158"/>
                <a:gd name="connsiteY4" fmla="*/ 2005957 h 2407158"/>
                <a:gd name="connsiteX5" fmla="*/ 2005957 w 2407158"/>
                <a:gd name="connsiteY5" fmla="*/ 2407158 h 2407158"/>
                <a:gd name="connsiteX6" fmla="*/ 401201 w 2407158"/>
                <a:gd name="connsiteY6" fmla="*/ 2407158 h 2407158"/>
                <a:gd name="connsiteX7" fmla="*/ 0 w 2407158"/>
                <a:gd name="connsiteY7" fmla="*/ 2005957 h 2407158"/>
                <a:gd name="connsiteX8" fmla="*/ 0 w 2407158"/>
                <a:gd name="connsiteY8" fmla="*/ 401201 h 2407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7158" h="2407158">
                  <a:moveTo>
                    <a:pt x="0" y="401201"/>
                  </a:moveTo>
                  <a:cubicBezTo>
                    <a:pt x="0" y="179624"/>
                    <a:pt x="179624" y="0"/>
                    <a:pt x="401201" y="0"/>
                  </a:cubicBezTo>
                  <a:lnTo>
                    <a:pt x="2005957" y="0"/>
                  </a:lnTo>
                  <a:cubicBezTo>
                    <a:pt x="2227534" y="0"/>
                    <a:pt x="2407158" y="179624"/>
                    <a:pt x="2407158" y="401201"/>
                  </a:cubicBezTo>
                  <a:lnTo>
                    <a:pt x="2407158" y="2005957"/>
                  </a:lnTo>
                  <a:cubicBezTo>
                    <a:pt x="2407158" y="2227534"/>
                    <a:pt x="2227534" y="2407158"/>
                    <a:pt x="2005957" y="2407158"/>
                  </a:cubicBezTo>
                  <a:lnTo>
                    <a:pt x="401201" y="2407158"/>
                  </a:lnTo>
                  <a:cubicBezTo>
                    <a:pt x="179624" y="2407158"/>
                    <a:pt x="0" y="2227534"/>
                    <a:pt x="0" y="2005957"/>
                  </a:cubicBezTo>
                  <a:lnTo>
                    <a:pt x="0" y="401201"/>
                  </a:lnTo>
                  <a:close/>
                </a:path>
              </a:pathLst>
            </a:custGeom>
            <a:solidFill>
              <a:srgbClr val="CCCC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97518" tIns="91440" rIns="197518" bIns="197518" numCol="1" spcCol="1270" anchor="t" anchorCtr="0">
              <a:noAutofit/>
            </a:bodyPr>
            <a:lstStyle/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Motivation</a:t>
              </a: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280390" y="3335356"/>
              <a:ext cx="3569021" cy="1415772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Reflective motivation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- Belief that completing the modules will improve + bolster their identity as clinicians. 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- Learning the modules will improve patient outcomes , make clinical work easier/effective. 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Automatic motivation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- </a:t>
              </a: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PCPs enjoy going through the module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710999" y="4561780"/>
            <a:ext cx="3356242" cy="1981200"/>
            <a:chOff x="3200400" y="4953000"/>
            <a:chExt cx="3745263" cy="1981200"/>
          </a:xfrm>
        </p:grpSpPr>
        <p:sp>
          <p:nvSpPr>
            <p:cNvPr id="45" name="Freeform 44"/>
            <p:cNvSpPr/>
            <p:nvPr/>
          </p:nvSpPr>
          <p:spPr>
            <a:xfrm>
              <a:off x="3200400" y="4953000"/>
              <a:ext cx="3745263" cy="1981200"/>
            </a:xfrm>
            <a:custGeom>
              <a:avLst/>
              <a:gdLst>
                <a:gd name="connsiteX0" fmla="*/ 0 w 2407158"/>
                <a:gd name="connsiteY0" fmla="*/ 401201 h 2407158"/>
                <a:gd name="connsiteX1" fmla="*/ 401201 w 2407158"/>
                <a:gd name="connsiteY1" fmla="*/ 0 h 2407158"/>
                <a:gd name="connsiteX2" fmla="*/ 2005957 w 2407158"/>
                <a:gd name="connsiteY2" fmla="*/ 0 h 2407158"/>
                <a:gd name="connsiteX3" fmla="*/ 2407158 w 2407158"/>
                <a:gd name="connsiteY3" fmla="*/ 401201 h 2407158"/>
                <a:gd name="connsiteX4" fmla="*/ 2407158 w 2407158"/>
                <a:gd name="connsiteY4" fmla="*/ 2005957 h 2407158"/>
                <a:gd name="connsiteX5" fmla="*/ 2005957 w 2407158"/>
                <a:gd name="connsiteY5" fmla="*/ 2407158 h 2407158"/>
                <a:gd name="connsiteX6" fmla="*/ 401201 w 2407158"/>
                <a:gd name="connsiteY6" fmla="*/ 2407158 h 2407158"/>
                <a:gd name="connsiteX7" fmla="*/ 0 w 2407158"/>
                <a:gd name="connsiteY7" fmla="*/ 2005957 h 2407158"/>
                <a:gd name="connsiteX8" fmla="*/ 0 w 2407158"/>
                <a:gd name="connsiteY8" fmla="*/ 401201 h 2407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7158" h="2407158">
                  <a:moveTo>
                    <a:pt x="0" y="401201"/>
                  </a:moveTo>
                  <a:cubicBezTo>
                    <a:pt x="0" y="179624"/>
                    <a:pt x="179624" y="0"/>
                    <a:pt x="401201" y="0"/>
                  </a:cubicBezTo>
                  <a:lnTo>
                    <a:pt x="2005957" y="0"/>
                  </a:lnTo>
                  <a:cubicBezTo>
                    <a:pt x="2227534" y="0"/>
                    <a:pt x="2407158" y="179624"/>
                    <a:pt x="2407158" y="401201"/>
                  </a:cubicBezTo>
                  <a:lnTo>
                    <a:pt x="2407158" y="2005957"/>
                  </a:lnTo>
                  <a:cubicBezTo>
                    <a:pt x="2407158" y="2227534"/>
                    <a:pt x="2227534" y="2407158"/>
                    <a:pt x="2005957" y="2407158"/>
                  </a:cubicBezTo>
                  <a:lnTo>
                    <a:pt x="401201" y="2407158"/>
                  </a:lnTo>
                  <a:cubicBezTo>
                    <a:pt x="179624" y="2407158"/>
                    <a:pt x="0" y="2227534"/>
                    <a:pt x="0" y="2005957"/>
                  </a:cubicBezTo>
                  <a:lnTo>
                    <a:pt x="0" y="401201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97518" tIns="91440" rIns="197518" bIns="197518" numCol="1" spcCol="1270" anchor="t" anchorCtr="0">
              <a:noAutofit/>
            </a:bodyPr>
            <a:lstStyle/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Opportunity</a:t>
              </a: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308773" y="5252720"/>
              <a:ext cx="3540638" cy="1600438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Physical opportunity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- Have access to a reliable computer or other device able to run the modules. Access to protocols. </a:t>
              </a:r>
              <a:endParaRPr kumimoji="0" lang="en-GB" sz="1200" b="1" i="0" u="sng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00" b="1" i="0" u="sng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Social opportunity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- Medical Director and other senior clinicians are using the modules and are encouraging others to do the same. </a:t>
              </a:r>
            </a:p>
          </p:txBody>
        </p:sp>
      </p:grpSp>
      <p:sp>
        <p:nvSpPr>
          <p:cNvPr id="47" name="Right Arrow 46"/>
          <p:cNvSpPr/>
          <p:nvPr/>
        </p:nvSpPr>
        <p:spPr>
          <a:xfrm rot="16200000">
            <a:off x="4332155" y="4362157"/>
            <a:ext cx="211404" cy="187841"/>
          </a:xfrm>
          <a:prstGeom prst="rightArrow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ight Arrow 47"/>
          <p:cNvSpPr/>
          <p:nvPr/>
        </p:nvSpPr>
        <p:spPr>
          <a:xfrm rot="5400000">
            <a:off x="4255955" y="2421054"/>
            <a:ext cx="211404" cy="187841"/>
          </a:xfrm>
          <a:prstGeom prst="rightArrow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Left-Right Arrow 48"/>
          <p:cNvSpPr/>
          <p:nvPr/>
        </p:nvSpPr>
        <p:spPr>
          <a:xfrm>
            <a:off x="6067242" y="3303516"/>
            <a:ext cx="641196" cy="183214"/>
          </a:xfrm>
          <a:prstGeom prst="leftRightArrow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Left-Right Arrow 49"/>
          <p:cNvSpPr/>
          <p:nvPr/>
        </p:nvSpPr>
        <p:spPr>
          <a:xfrm rot="2156968">
            <a:off x="5927598" y="1948616"/>
            <a:ext cx="1977585" cy="183214"/>
          </a:xfrm>
          <a:prstGeom prst="leftRightArrow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Left-Right Arrow 50"/>
          <p:cNvSpPr/>
          <p:nvPr/>
        </p:nvSpPr>
        <p:spPr>
          <a:xfrm rot="19814324">
            <a:off x="5927598" y="4632690"/>
            <a:ext cx="1977585" cy="183214"/>
          </a:xfrm>
          <a:prstGeom prst="leftRightArrow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101882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513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36" y="274638"/>
            <a:ext cx="8643472" cy="1143000"/>
          </a:xfrm>
        </p:spPr>
        <p:txBody>
          <a:bodyPr>
            <a:noAutofit/>
          </a:bodyPr>
          <a:lstStyle/>
          <a:p>
            <a:pPr algn="r"/>
            <a:r>
              <a:rPr lang="en-US" sz="3600" smtClean="0"/>
              <a:t>Targets of implementation strategy</a:t>
            </a:r>
            <a:endParaRPr lang="en-US" sz="36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2710999" y="2627725"/>
            <a:ext cx="3352371" cy="1732183"/>
            <a:chOff x="3200401" y="3018945"/>
            <a:chExt cx="3741392" cy="1732183"/>
          </a:xfrm>
        </p:grpSpPr>
        <p:sp>
          <p:nvSpPr>
            <p:cNvPr id="15" name="Freeform 14"/>
            <p:cNvSpPr/>
            <p:nvPr/>
          </p:nvSpPr>
          <p:spPr>
            <a:xfrm>
              <a:off x="3200401" y="3018945"/>
              <a:ext cx="3741392" cy="1722650"/>
            </a:xfrm>
            <a:custGeom>
              <a:avLst/>
              <a:gdLst>
                <a:gd name="connsiteX0" fmla="*/ 0 w 2407158"/>
                <a:gd name="connsiteY0" fmla="*/ 401201 h 2407158"/>
                <a:gd name="connsiteX1" fmla="*/ 401201 w 2407158"/>
                <a:gd name="connsiteY1" fmla="*/ 0 h 2407158"/>
                <a:gd name="connsiteX2" fmla="*/ 2005957 w 2407158"/>
                <a:gd name="connsiteY2" fmla="*/ 0 h 2407158"/>
                <a:gd name="connsiteX3" fmla="*/ 2407158 w 2407158"/>
                <a:gd name="connsiteY3" fmla="*/ 401201 h 2407158"/>
                <a:gd name="connsiteX4" fmla="*/ 2407158 w 2407158"/>
                <a:gd name="connsiteY4" fmla="*/ 2005957 h 2407158"/>
                <a:gd name="connsiteX5" fmla="*/ 2005957 w 2407158"/>
                <a:gd name="connsiteY5" fmla="*/ 2407158 h 2407158"/>
                <a:gd name="connsiteX6" fmla="*/ 401201 w 2407158"/>
                <a:gd name="connsiteY6" fmla="*/ 2407158 h 2407158"/>
                <a:gd name="connsiteX7" fmla="*/ 0 w 2407158"/>
                <a:gd name="connsiteY7" fmla="*/ 2005957 h 2407158"/>
                <a:gd name="connsiteX8" fmla="*/ 0 w 2407158"/>
                <a:gd name="connsiteY8" fmla="*/ 401201 h 2407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7158" h="2407158">
                  <a:moveTo>
                    <a:pt x="0" y="401201"/>
                  </a:moveTo>
                  <a:cubicBezTo>
                    <a:pt x="0" y="179624"/>
                    <a:pt x="179624" y="0"/>
                    <a:pt x="401201" y="0"/>
                  </a:cubicBezTo>
                  <a:lnTo>
                    <a:pt x="2005957" y="0"/>
                  </a:lnTo>
                  <a:cubicBezTo>
                    <a:pt x="2227534" y="0"/>
                    <a:pt x="2407158" y="179624"/>
                    <a:pt x="2407158" y="401201"/>
                  </a:cubicBezTo>
                  <a:lnTo>
                    <a:pt x="2407158" y="2005957"/>
                  </a:lnTo>
                  <a:cubicBezTo>
                    <a:pt x="2407158" y="2227534"/>
                    <a:pt x="2227534" y="2407158"/>
                    <a:pt x="2005957" y="2407158"/>
                  </a:cubicBezTo>
                  <a:lnTo>
                    <a:pt x="401201" y="2407158"/>
                  </a:lnTo>
                  <a:cubicBezTo>
                    <a:pt x="179624" y="2407158"/>
                    <a:pt x="0" y="2227534"/>
                    <a:pt x="0" y="2005957"/>
                  </a:cubicBezTo>
                  <a:lnTo>
                    <a:pt x="0" y="401201"/>
                  </a:lnTo>
                  <a:close/>
                </a:path>
              </a:pathLst>
            </a:custGeom>
            <a:solidFill>
              <a:srgbClr val="CCCC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97518" tIns="91440" rIns="197518" bIns="197518" numCol="1" spcCol="1270" anchor="t" anchorCtr="0">
              <a:noAutofit/>
            </a:bodyPr>
            <a:lstStyle/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Motivation</a:t>
              </a: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104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80390" y="3335356"/>
              <a:ext cx="3569021" cy="1415772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Reflective motivation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- Belief that completing the modules will improve + bolster their identity as clinicians. 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- Learning the modules will improve patient outcomes , make clinical work easier/effective. 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sng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Automatic motivation</a:t>
              </a:r>
            </a:p>
            <a:p>
              <a:pPr marL="0" marR="0" lvl="0" indent="0" defTabSz="101882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- </a:t>
              </a: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PCPs enjoy going through the module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71636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45595"/>
      </p:ext>
    </p:extLst>
  </p:cSld>
  <p:clrMapOvr>
    <a:masterClrMapping/>
  </p:clrMapOvr>
</p:sld>
</file>

<file path=ppt/theme/theme1.xml><?xml version="1.0" encoding="utf-8"?>
<a:theme xmlns:a="http://schemas.openxmlformats.org/drawingml/2006/main" name="Blue.Black.Them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Blue.Black.Theme</Template>
  <TotalTime>618</TotalTime>
  <Words>549</Words>
  <Application>Microsoft Office PowerPoint</Application>
  <PresentationFormat>On-screen Show (4:3)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Blue.Black.Theme</vt:lpstr>
      <vt:lpstr>Dissemination of computer-based modules on mental health protocols for PCPs in Nepal</vt:lpstr>
      <vt:lpstr>Mental Health in Nepal</vt:lpstr>
      <vt:lpstr>Evidence</vt:lpstr>
      <vt:lpstr>The case for translation</vt:lpstr>
      <vt:lpstr>Community engagement</vt:lpstr>
      <vt:lpstr>Facilitators and barriers</vt:lpstr>
      <vt:lpstr>Behavioral/environmental targets</vt:lpstr>
      <vt:lpstr>Determinants of change</vt:lpstr>
      <vt:lpstr>Targets of implementation strategy</vt:lpstr>
      <vt:lpstr>Implementation strategy</vt:lpstr>
      <vt:lpstr>Process Evaluation</vt:lpstr>
      <vt:lpstr>Impact Evaluation</vt:lpstr>
    </vt:vector>
  </TitlesOfParts>
  <Company>UCSF/San Francisco General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Title</dc:title>
  <dc:creator>Adithya Cattamanchi</dc:creator>
  <cp:lastModifiedBy>BA</cp:lastModifiedBy>
  <cp:revision>39</cp:revision>
  <dcterms:created xsi:type="dcterms:W3CDTF">2015-03-17T17:31:16Z</dcterms:created>
  <dcterms:modified xsi:type="dcterms:W3CDTF">2015-05-27T21:31:19Z</dcterms:modified>
</cp:coreProperties>
</file>