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22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38F8A-9DC9-9C4A-B06C-D2C3902AA50A}" type="datetimeFigureOut">
              <a:rPr lang="en-US" smtClean="0"/>
              <a:t>5/27/15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5D3BB-3DDB-974C-8D68-7FF03777E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1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Which of the behavioral/environmental factors will you target to facilitate evidence translation? Limit to one or a few. </a:t>
            </a:r>
          </a:p>
          <a:p>
            <a:pPr lvl="1"/>
            <a:r>
              <a:rPr lang="en-US" sz="2000" dirty="0" smtClean="0"/>
              <a:t>Likely impact if changed</a:t>
            </a:r>
          </a:p>
          <a:p>
            <a:pPr lvl="1"/>
            <a:r>
              <a:rPr lang="en-US" sz="2000" dirty="0" smtClean="0"/>
              <a:t>How easy is it likely to change </a:t>
            </a:r>
          </a:p>
          <a:p>
            <a:pPr lvl="1"/>
            <a:r>
              <a:rPr lang="en-US" sz="2000" dirty="0" smtClean="0"/>
              <a:t>Centrality (likelihood of positive spillover effects on other factors)</a:t>
            </a:r>
          </a:p>
          <a:p>
            <a:pPr lvl="1"/>
            <a:r>
              <a:rPr lang="en-US" sz="2000" dirty="0" smtClean="0"/>
              <a:t>Ease of measurement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5D3BB-3DDB-974C-8D68-7FF03777EC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54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Capacity: tooth</a:t>
            </a:r>
            <a:r>
              <a:rPr lang="en-US" baseline="0" dirty="0" smtClean="0"/>
              <a:t> brushing skills, ability to use dental products, knowledge: do they know why OH is important and </a:t>
            </a:r>
            <a:r>
              <a:rPr lang="en-US" baseline="0" dirty="0" err="1" smtClean="0"/>
              <a:t>sideeffects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Motivation: Reward for </a:t>
            </a:r>
            <a:r>
              <a:rPr lang="en-US" baseline="0" dirty="0" err="1" smtClean="0"/>
              <a:t>brushing,ce</a:t>
            </a:r>
            <a:r>
              <a:rPr lang="en-US" baseline="0" dirty="0" smtClean="0"/>
              <a:t>/teaching credits, leadership role</a:t>
            </a:r>
          </a:p>
          <a:p>
            <a:r>
              <a:rPr lang="en-US" baseline="0" dirty="0" smtClean="0"/>
              <a:t>Opportunity: make changes and to take control of the situation, staff support, provide necessary materials </a:t>
            </a:r>
          </a:p>
          <a:p>
            <a:r>
              <a:rPr lang="en-US" baseline="0" dirty="0" smtClean="0"/>
              <a:t>Behavior: provide daily oral care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5D3BB-3DDB-974C-8D68-7FF03777EC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65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Which determinants of the selected behavioral/environmental factor(s) will you target?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5D3BB-3DDB-974C-8D68-7FF03777EC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57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BE39AF7-A796-4C49-BF83-CF0B232403B6}" type="datetimeFigureOut">
              <a:rPr lang="en-US" smtClean="0"/>
              <a:t>5/27/15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E0FD6BC-968F-674C-BC4C-43561D5D656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200" y="1216025"/>
            <a:ext cx="8559800" cy="1470025"/>
          </a:xfrm>
        </p:spPr>
        <p:txBody>
          <a:bodyPr>
            <a:normAutofit/>
          </a:bodyPr>
          <a:lstStyle/>
          <a:p>
            <a:r>
              <a:rPr lang="en-US" sz="4200" dirty="0" smtClean="0">
                <a:latin typeface="Times New Roman"/>
                <a:cs typeface="Times New Roman"/>
              </a:rPr>
              <a:t>Oral Care for dependent geriatric population</a:t>
            </a:r>
            <a:endParaRPr lang="en-US" sz="4200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86050"/>
            <a:ext cx="6400800" cy="295275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Final Presentation: EPI 245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Amruta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Hendre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Spring 2015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0042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Targets of implementation strategy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107851"/>
              </p:ext>
            </p:extLst>
          </p:nvPr>
        </p:nvGraphicFramePr>
        <p:xfrm>
          <a:off x="457200" y="1600200"/>
          <a:ext cx="7467597" cy="3835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99"/>
                <a:gridCol w="2489199"/>
                <a:gridCol w="2489199"/>
              </a:tblGrid>
              <a:tr h="12784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</a:tr>
              <a:tr h="12784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</a:tr>
              <a:tr h="12784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2974" marR="82974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590558"/>
              </p:ext>
            </p:extLst>
          </p:nvPr>
        </p:nvGraphicFramePr>
        <p:xfrm>
          <a:off x="533400" y="1600200"/>
          <a:ext cx="8229600" cy="3983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3073400"/>
                <a:gridCol w="2717800"/>
              </a:tblGrid>
              <a:tr h="1295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78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Ability</a:t>
                      </a:r>
                      <a:r>
                        <a:rPr lang="en-US" baseline="0" dirty="0" smtClean="0"/>
                        <a:t> to brush teeth and use dental products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Reward for brushing patient’s teeth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7005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Providing</a:t>
                      </a:r>
                      <a:r>
                        <a:rPr lang="en-US" baseline="0" dirty="0" smtClean="0"/>
                        <a:t> electrical/ battery operated brushes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174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Implementation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Potential intervention:</a:t>
            </a:r>
          </a:p>
          <a:p>
            <a:pPr marL="0" indent="0">
              <a:buNone/>
            </a:pPr>
            <a:r>
              <a:rPr lang="en-US" dirty="0" smtClean="0"/>
              <a:t>      Training, education, incentives, modeling</a:t>
            </a:r>
          </a:p>
          <a:p>
            <a:r>
              <a:rPr lang="en-US" dirty="0" smtClean="0"/>
              <a:t>Justification for Intervention:</a:t>
            </a:r>
          </a:p>
          <a:p>
            <a:pPr marL="0" indent="0">
              <a:buNone/>
            </a:pPr>
            <a:r>
              <a:rPr lang="en-US" dirty="0" smtClean="0"/>
              <a:t>       Reduce no of deaths related to aspiration pneumonia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Management of chronic diseases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Reduce dental emergencies, infections, tooth loss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Improved diet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Hospital cost savings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0250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Intervention Fidelity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Training modules along with strategies and techniques discovered can be reproduced and adapted to individual circumstances.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Intermediate Outcome measures</a:t>
            </a:r>
          </a:p>
          <a:p>
            <a:pPr marL="0" indent="0">
              <a:buNone/>
            </a:pPr>
            <a:r>
              <a:rPr lang="en-US" dirty="0" smtClean="0"/>
              <a:t> Number of: training sessions, CNA’s who attended, times oral care provided/week/</a:t>
            </a:r>
            <a:r>
              <a:rPr lang="en-US" dirty="0" err="1" smtClean="0"/>
              <a:t>pt</a:t>
            </a:r>
            <a:r>
              <a:rPr lang="en-US" dirty="0" smtClean="0"/>
              <a:t>, problem solving done by peers or dental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985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of Allocation : Dependent geriatric population</a:t>
            </a:r>
          </a:p>
          <a:p>
            <a:r>
              <a:rPr lang="en-US" dirty="0" smtClean="0"/>
              <a:t>Unit of Analysis: Improved oral and general health</a:t>
            </a:r>
          </a:p>
          <a:p>
            <a:r>
              <a:rPr lang="en-US" dirty="0" smtClean="0"/>
              <a:t>Study Design: Stepped wedge</a:t>
            </a:r>
          </a:p>
          <a:p>
            <a:r>
              <a:rPr lang="en-US" dirty="0" smtClean="0"/>
              <a:t>Effect Size Detection Desired: 20%</a:t>
            </a:r>
          </a:p>
          <a:p>
            <a:r>
              <a:rPr lang="en-US" dirty="0" smtClean="0"/>
              <a:t>Sample Size: 200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9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22362"/>
          </a:xfrm>
        </p:spPr>
        <p:txBody>
          <a:bodyPr anchor="t">
            <a:noAutofit/>
          </a:bodyPr>
          <a:lstStyle/>
          <a:p>
            <a:pPr algn="l"/>
            <a:r>
              <a:rPr lang="en-US" sz="4400" dirty="0" smtClean="0">
                <a:latin typeface="Times New Roman"/>
                <a:cs typeface="Times New Roman"/>
              </a:rPr>
              <a:t>Outcomes</a:t>
            </a:r>
            <a:br>
              <a:rPr lang="en-US" sz="4400" dirty="0" smtClean="0">
                <a:latin typeface="Times New Roman"/>
                <a:cs typeface="Times New Roman"/>
              </a:rPr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571500" indent="-571500"/>
            <a:r>
              <a:rPr lang="en-US" sz="3600" dirty="0" smtClean="0">
                <a:cs typeface="Times New Roman"/>
              </a:rPr>
              <a:t>Improved </a:t>
            </a:r>
            <a:r>
              <a:rPr lang="en-US" sz="3600" dirty="0">
                <a:cs typeface="Times New Roman"/>
              </a:rPr>
              <a:t>Oral and General Health</a:t>
            </a:r>
            <a:br>
              <a:rPr lang="en-US" sz="3600" dirty="0">
                <a:cs typeface="Times New Roman"/>
              </a:rPr>
            </a:br>
            <a:r>
              <a:rPr lang="en-US" sz="3600" dirty="0" smtClean="0">
                <a:cs typeface="Times New Roman"/>
              </a:rPr>
              <a:t>Improved </a:t>
            </a:r>
            <a:r>
              <a:rPr lang="en-US" sz="3600" dirty="0">
                <a:cs typeface="Times New Roman"/>
              </a:rPr>
              <a:t>Quality of </a:t>
            </a:r>
            <a:r>
              <a:rPr lang="en-US" sz="3600" dirty="0" smtClean="0">
                <a:cs typeface="Times New Roman"/>
              </a:rPr>
              <a:t>Life</a:t>
            </a:r>
          </a:p>
          <a:p>
            <a:pPr marL="571500" indent="-571500"/>
            <a:r>
              <a:rPr lang="en-US" sz="3600" dirty="0" smtClean="0">
                <a:cs typeface="Times New Roman"/>
              </a:rPr>
              <a:t>Justification</a:t>
            </a:r>
          </a:p>
          <a:p>
            <a:pPr marL="0" indent="0">
              <a:buNone/>
            </a:pPr>
            <a:r>
              <a:rPr lang="en-US" dirty="0" smtClean="0">
                <a:cs typeface="Times New Roman"/>
              </a:rPr>
              <a:t>      Poor oral hygiene leads to </a:t>
            </a:r>
          </a:p>
          <a:p>
            <a:pPr marL="0" indent="0">
              <a:buNone/>
            </a:pPr>
            <a:r>
              <a:rPr lang="en-US" dirty="0" smtClean="0">
                <a:cs typeface="Times New Roman"/>
              </a:rPr>
              <a:t>      Poor Health Outcomes</a:t>
            </a:r>
          </a:p>
          <a:p>
            <a:pPr marL="0" indent="0">
              <a:buNone/>
            </a:pPr>
            <a:r>
              <a:rPr lang="en-US" dirty="0"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     Pain and Suffering</a:t>
            </a:r>
          </a:p>
          <a:p>
            <a:pPr marL="0" indent="0">
              <a:buNone/>
            </a:pPr>
            <a:r>
              <a:rPr lang="en-US" dirty="0"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     Loss of Teeth</a:t>
            </a:r>
          </a:p>
          <a:p>
            <a:pPr marL="0" indent="0">
              <a:buNone/>
            </a:pPr>
            <a:r>
              <a:rPr lang="en-US" dirty="0"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     Malnourishment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18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Nurses and auxiliary staff to perform daily oral care improve health outcomes in dependent geriatric population. </a:t>
            </a:r>
          </a:p>
          <a:p>
            <a:r>
              <a:rPr lang="en-US" dirty="0" smtClean="0"/>
              <a:t>Training modules requires adaptation to patient population.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79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7562"/>
          </a:xfrm>
        </p:spPr>
        <p:txBody>
          <a:bodyPr anchor="t">
            <a:normAutofit/>
          </a:bodyPr>
          <a:lstStyle/>
          <a:p>
            <a:r>
              <a:rPr lang="en-US" sz="4000" dirty="0"/>
              <a:t>The case for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en-US" sz="3500" dirty="0"/>
              <a:t>Quality Of Care Issue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200" dirty="0"/>
              <a:t>Safety: </a:t>
            </a:r>
            <a:br>
              <a:rPr lang="en-US" sz="3200" dirty="0"/>
            </a:br>
            <a:r>
              <a:rPr lang="en-US" sz="3200" dirty="0"/>
              <a:t>Deaths related to aspiration   pneumonia, </a:t>
            </a:r>
            <a:br>
              <a:rPr lang="en-US" sz="3200" dirty="0"/>
            </a:br>
            <a:r>
              <a:rPr lang="en-US" sz="3200" dirty="0"/>
              <a:t>Malnourishment, Poor management of chronic diseases</a:t>
            </a:r>
            <a:endParaRPr lang="en-US" sz="3500" dirty="0" smtClean="0">
              <a:latin typeface="+mj-lt"/>
            </a:endParaRPr>
          </a:p>
          <a:p>
            <a:pPr marL="457200" indent="-457200"/>
            <a:r>
              <a:rPr lang="en-US" sz="3500" dirty="0" smtClean="0"/>
              <a:t>Quality Gap: </a:t>
            </a:r>
            <a:r>
              <a:rPr lang="en-US" sz="3200" dirty="0" smtClean="0"/>
              <a:t>No oral care routine </a:t>
            </a:r>
          </a:p>
          <a:p>
            <a:pPr marL="0" indent="0">
              <a:buNone/>
            </a:pPr>
            <a:r>
              <a:rPr lang="en-US" sz="3200" i="1" dirty="0" smtClean="0"/>
              <a:t>    Knowledge, work overload</a:t>
            </a:r>
          </a:p>
          <a:p>
            <a:pPr marL="457200" indent="-457200"/>
            <a:r>
              <a:rPr lang="en-US" sz="3500" dirty="0" smtClean="0"/>
              <a:t>Reducing quality gap will result in:</a:t>
            </a:r>
          </a:p>
          <a:p>
            <a:pPr marL="0" indent="0">
              <a:buNone/>
            </a:pPr>
            <a:r>
              <a:rPr lang="en-US" sz="3200" dirty="0" smtClean="0"/>
              <a:t>    Improved oral/general health</a:t>
            </a:r>
          </a:p>
          <a:p>
            <a:pPr marL="0" indent="0">
              <a:buNone/>
            </a:pPr>
            <a:r>
              <a:rPr lang="en-US" sz="3200" dirty="0" smtClean="0"/>
              <a:t>    Cost reduction per patient/increase </a:t>
            </a:r>
            <a:r>
              <a:rPr lang="en-US" sz="3200" dirty="0" err="1" smtClean="0"/>
              <a:t>pt</a:t>
            </a:r>
            <a:r>
              <a:rPr lang="en-US" sz="3200" dirty="0" smtClean="0"/>
              <a:t>  turnover</a:t>
            </a:r>
          </a:p>
          <a:p>
            <a:pPr marL="0" indent="0">
              <a:buNone/>
            </a:pPr>
            <a:r>
              <a:rPr lang="en-US" sz="3200" dirty="0" smtClean="0"/>
              <a:t>    Improved QOL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243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Community Engagement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Stake Holders:</a:t>
            </a:r>
          </a:p>
          <a:p>
            <a:pPr marL="0" indent="0">
              <a:buNone/>
            </a:pPr>
            <a:r>
              <a:rPr lang="en-US" dirty="0" smtClean="0"/>
              <a:t>Hospital, Dental unit, Nurses, CNA’s, Patients</a:t>
            </a:r>
          </a:p>
          <a:p>
            <a:r>
              <a:rPr lang="en-US" dirty="0" smtClean="0"/>
              <a:t>Vested Interest:</a:t>
            </a:r>
          </a:p>
          <a:p>
            <a:pPr marL="0" indent="0">
              <a:buNone/>
            </a:pPr>
            <a:r>
              <a:rPr lang="en-US" dirty="0" smtClean="0"/>
              <a:t>Hospital: cost, turnover, reputation</a:t>
            </a:r>
          </a:p>
          <a:p>
            <a:pPr marL="0" indent="0">
              <a:buNone/>
            </a:pPr>
            <a:r>
              <a:rPr lang="en-US" dirty="0" smtClean="0"/>
              <a:t>Dental: turnover</a:t>
            </a:r>
          </a:p>
          <a:p>
            <a:pPr marL="0" indent="0">
              <a:buNone/>
            </a:pPr>
            <a:r>
              <a:rPr lang="en-US" dirty="0" smtClean="0"/>
              <a:t>CNA’s : certificate</a:t>
            </a:r>
          </a:p>
          <a:p>
            <a:pPr marL="0" indent="0">
              <a:buNone/>
            </a:pPr>
            <a:r>
              <a:rPr lang="en-US" dirty="0" smtClean="0"/>
              <a:t>Patient: Feeling of wellbeing, diet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66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Plan to Engage Communities: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Focus </a:t>
            </a:r>
            <a:r>
              <a:rPr lang="en-US" dirty="0"/>
              <a:t>groups</a:t>
            </a:r>
          </a:p>
          <a:p>
            <a:pPr lvl="0"/>
            <a:r>
              <a:rPr lang="en-US" dirty="0" smtClean="0"/>
              <a:t>Offering </a:t>
            </a:r>
            <a:r>
              <a:rPr lang="en-US" dirty="0"/>
              <a:t>to be on the CAB</a:t>
            </a:r>
          </a:p>
          <a:p>
            <a:pPr lvl="0"/>
            <a:r>
              <a:rPr lang="en-US" dirty="0"/>
              <a:t>F</a:t>
            </a:r>
            <a:r>
              <a:rPr lang="en-US" dirty="0" smtClean="0"/>
              <a:t>ood </a:t>
            </a:r>
            <a:r>
              <a:rPr lang="en-US" dirty="0"/>
              <a:t>and gift cards for their time </a:t>
            </a:r>
          </a:p>
          <a:p>
            <a:pPr lvl="0"/>
            <a:r>
              <a:rPr lang="en-US" dirty="0"/>
              <a:t>Certificate for </a:t>
            </a:r>
            <a:r>
              <a:rPr lang="en-US" dirty="0" smtClean="0"/>
              <a:t>training, C.E/Teaching </a:t>
            </a:r>
            <a:r>
              <a:rPr lang="en-US" dirty="0"/>
              <a:t>credits</a:t>
            </a:r>
          </a:p>
          <a:p>
            <a:pPr lvl="0"/>
            <a:r>
              <a:rPr lang="en-US" dirty="0"/>
              <a:t>Creating in unit posts such as ‘oral care advisor’ and having them rotate through it</a:t>
            </a:r>
          </a:p>
          <a:p>
            <a:pPr lvl="0"/>
            <a:r>
              <a:rPr lang="en-US" dirty="0"/>
              <a:t>Encouraging peer </a:t>
            </a:r>
            <a:r>
              <a:rPr lang="en-US" dirty="0" smtClean="0"/>
              <a:t>support, Partnering </a:t>
            </a:r>
            <a:r>
              <a:rPr lang="en-US" dirty="0"/>
              <a:t>CNA’s</a:t>
            </a:r>
          </a:p>
          <a:p>
            <a:pPr lvl="0"/>
            <a:r>
              <a:rPr lang="en-US" dirty="0"/>
              <a:t>Acknowledgement/ stake in publications</a:t>
            </a:r>
          </a:p>
          <a:p>
            <a:r>
              <a:rPr lang="en-US" dirty="0"/>
              <a:t>Participation in public talks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24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37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Evidence translation: Facilitators and Barriers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572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Individual behaviors contributing to care gap: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Attiude</a:t>
            </a:r>
            <a:r>
              <a:rPr lang="en-US" dirty="0" smtClean="0"/>
              <a:t>, knowledge &amp; skills of CNA’s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Organizational/environmental factors influencing are gap: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lack of - oral standard of care  guidelines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-  support staff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-  </a:t>
            </a:r>
            <a:r>
              <a:rPr lang="en-US" dirty="0" err="1" smtClean="0"/>
              <a:t>insentives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0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76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Behavioral/environmental targets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43901"/>
              </p:ext>
            </p:extLst>
          </p:nvPr>
        </p:nvGraphicFramePr>
        <p:xfrm>
          <a:off x="508000" y="2275840"/>
          <a:ext cx="7620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48"/>
                <a:gridCol w="2456084"/>
                <a:gridCol w="2456084"/>
                <a:gridCol w="2456084"/>
              </a:tblGrid>
              <a:tr h="1036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Lower impact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1036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Skills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Support, incentives</a:t>
                      </a:r>
                      <a:endParaRPr lang="en-US" dirty="0"/>
                    </a:p>
                  </a:txBody>
                  <a:tcPr/>
                </a:tc>
              </a:tr>
              <a:tr h="1036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Attitudes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434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3200" y="177800"/>
            <a:ext cx="866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/>
                <a:cs typeface="Times New Roman"/>
              </a:rPr>
              <a:t>Determinants of change</a:t>
            </a:r>
            <a:endParaRPr lang="en-US" sz="4000" dirty="0">
              <a:latin typeface="Times New Roman"/>
              <a:cs typeface="Times New Roman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9144000" cy="502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193228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1468</TotalTime>
  <Words>514</Words>
  <Application>Microsoft Macintosh PowerPoint</Application>
  <PresentationFormat>On-screen Show (4:3)</PresentationFormat>
  <Paragraphs>112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Oral Care for dependent geriatric population</vt:lpstr>
      <vt:lpstr>Outcomes </vt:lpstr>
      <vt:lpstr>Evidence</vt:lpstr>
      <vt:lpstr>The case for translation</vt:lpstr>
      <vt:lpstr>Community Engagement</vt:lpstr>
      <vt:lpstr>Plan to Engage Communities:</vt:lpstr>
      <vt:lpstr>Evidence translation: Facilitators and Barriers</vt:lpstr>
      <vt:lpstr>Behavioral/environmental targets</vt:lpstr>
      <vt:lpstr>PowerPoint Presentation</vt:lpstr>
      <vt:lpstr>Targets of implementation strategy</vt:lpstr>
      <vt:lpstr>Implementation strategy</vt:lpstr>
      <vt:lpstr>Process Evaluation</vt:lpstr>
      <vt:lpstr>Impact Evaluation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CNA’s In Geriatric Oral Care</dc:title>
  <dc:creator>A A</dc:creator>
  <cp:lastModifiedBy>A A</cp:lastModifiedBy>
  <cp:revision>33</cp:revision>
  <dcterms:created xsi:type="dcterms:W3CDTF">2015-05-27T13:07:46Z</dcterms:created>
  <dcterms:modified xsi:type="dcterms:W3CDTF">2015-05-28T13:36:33Z</dcterms:modified>
</cp:coreProperties>
</file>