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9" r:id="rId12"/>
    <p:sldId id="267" r:id="rId13"/>
    <p:sldId id="268" r:id="rId14"/>
    <p:sldId id="27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255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7D5AC3-0514-2049-AA48-8F4C110F5267}" type="datetimeFigureOut">
              <a:rPr lang="en-US" smtClean="0"/>
              <a:t>5/27/15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36FFAA-F395-8F44-82E4-7F2BFA8E9E64}" type="slidenum">
              <a:rPr lang="en-US" smtClean="0"/>
              <a:t>‹#›</a:t>
            </a:fld>
            <a:endParaRPr lang="en-US"/>
          </a:p>
        </p:txBody>
      </p:sp>
    </p:spTree>
    <p:extLst>
      <p:ext uri="{BB962C8B-B14F-4D97-AF65-F5344CB8AC3E}">
        <p14:creationId xmlns:p14="http://schemas.microsoft.com/office/powerpoint/2010/main" val="420255781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I will collect data before and after the intervention, including different time points after the intervention like immediately after, then 6 months, then 1 year after.  I can perform a logistic regression analysis to determine effects of our intervention at these different time points, focusing on the primary outcome of the proportion of pediatric oncology patients who are inappropriately discontinued off steroids without a proper wean and without proper lab testing. </a:t>
            </a:r>
            <a:endParaRPr lang="en-US" dirty="0"/>
          </a:p>
        </p:txBody>
      </p:sp>
      <p:sp>
        <p:nvSpPr>
          <p:cNvPr id="4" name="Slide Number Placeholder 3"/>
          <p:cNvSpPr>
            <a:spLocks noGrp="1"/>
          </p:cNvSpPr>
          <p:nvPr>
            <p:ph type="sldNum" sz="quarter" idx="10"/>
          </p:nvPr>
        </p:nvSpPr>
        <p:spPr/>
        <p:txBody>
          <a:bodyPr/>
          <a:lstStyle/>
          <a:p>
            <a:fld id="{4C36FFAA-F395-8F44-82E4-7F2BFA8E9E64}" type="slidenum">
              <a:rPr lang="en-US" smtClean="0"/>
              <a:t>13</a:t>
            </a:fld>
            <a:endParaRPr lang="en-US"/>
          </a:p>
        </p:txBody>
      </p:sp>
    </p:spTree>
    <p:extLst>
      <p:ext uri="{BB962C8B-B14F-4D97-AF65-F5344CB8AC3E}">
        <p14:creationId xmlns:p14="http://schemas.microsoft.com/office/powerpoint/2010/main" val="3984033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92C337B-B445-3842-9B43-DECC21CAB214}" type="datetimeFigureOut">
              <a:rPr lang="en-US" smtClean="0"/>
              <a:t>5/27/15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062B0-D145-094F-A25B-5336BD9243B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2C337B-B445-3842-9B43-DECC21CAB214}" type="datetimeFigureOut">
              <a:rPr lang="en-US" smtClean="0"/>
              <a:t>5/27/15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062B0-D145-094F-A25B-5336BD9243BE}"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92C337B-B445-3842-9B43-DECC21CAB214}" type="datetimeFigureOut">
              <a:rPr lang="en-US" smtClean="0"/>
              <a:t>5/27/15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062B0-D145-094F-A25B-5336BD9243BE}"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92C337B-B445-3842-9B43-DECC21CAB214}" type="datetimeFigureOut">
              <a:rPr lang="en-US" smtClean="0"/>
              <a:t>5/27/15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062B0-D145-094F-A25B-5336BD9243B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92C337B-B445-3842-9B43-DECC21CAB214}" type="datetimeFigureOut">
              <a:rPr lang="en-US" smtClean="0"/>
              <a:t>5/27/15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062B0-D145-094F-A25B-5336BD9243B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92C337B-B445-3842-9B43-DECC21CAB214}" type="datetimeFigureOut">
              <a:rPr lang="en-US" smtClean="0"/>
              <a:t>5/27/15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062B0-D145-094F-A25B-5336BD9243BE}"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2C337B-B445-3842-9B43-DECC21CAB214}" type="datetimeFigureOut">
              <a:rPr lang="en-US" smtClean="0"/>
              <a:t>5/27/15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062B0-D145-094F-A25B-5336BD9243B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792C337B-B445-3842-9B43-DECC21CAB214}" type="datetimeFigureOut">
              <a:rPr lang="en-US" smtClean="0"/>
              <a:t>5/27/15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062B0-D145-094F-A25B-5336BD9243B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792C337B-B445-3842-9B43-DECC21CAB214}" type="datetimeFigureOut">
              <a:rPr lang="en-US" smtClean="0"/>
              <a:t>5/27/15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5062B0-D145-094F-A25B-5336BD9243B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92C337B-B445-3842-9B43-DECC21CAB214}" type="datetimeFigureOut">
              <a:rPr lang="en-US" smtClean="0"/>
              <a:t>5/27/15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5062B0-D145-094F-A25B-5336BD9243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2C337B-B445-3842-9B43-DECC21CAB214}" type="datetimeFigureOut">
              <a:rPr lang="en-US" smtClean="0"/>
              <a:t>5/27/15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5062B0-D145-094F-A25B-5336BD9243B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2C337B-B445-3842-9B43-DECC21CAB214}" type="datetimeFigureOut">
              <a:rPr lang="en-US" smtClean="0"/>
              <a:t>5/27/15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062B0-D145-094F-A25B-5336BD9243B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792C337B-B445-3842-9B43-DECC21CAB214}" type="datetimeFigureOut">
              <a:rPr lang="en-US" smtClean="0"/>
              <a:t>5/27/15</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3C5062B0-D145-094F-A25B-5336BD9243B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Protocol Presentation: Weaning glucocorticoid therapy in pediatric oncology patients.</a:t>
            </a:r>
            <a:endParaRPr lang="en-US" dirty="0"/>
          </a:p>
        </p:txBody>
      </p:sp>
      <p:sp>
        <p:nvSpPr>
          <p:cNvPr id="3" name="Subtitle 2"/>
          <p:cNvSpPr>
            <a:spLocks noGrp="1"/>
          </p:cNvSpPr>
          <p:nvPr>
            <p:ph type="subTitle" idx="1"/>
          </p:nvPr>
        </p:nvSpPr>
        <p:spPr>
          <a:xfrm>
            <a:off x="1371600" y="3886200"/>
            <a:ext cx="6777960" cy="1752600"/>
          </a:xfrm>
        </p:spPr>
        <p:txBody>
          <a:bodyPr/>
          <a:lstStyle/>
          <a:p>
            <a:r>
              <a:rPr lang="en-US" dirty="0" smtClean="0">
                <a:solidFill>
                  <a:srgbClr val="000000"/>
                </a:solidFill>
              </a:rPr>
              <a:t>Sara Moassesfar</a:t>
            </a:r>
          </a:p>
          <a:p>
            <a:r>
              <a:rPr lang="en-US" dirty="0" smtClean="0">
                <a:solidFill>
                  <a:srgbClr val="000000"/>
                </a:solidFill>
              </a:rPr>
              <a:t>EPI 245 Final Presentation</a:t>
            </a:r>
          </a:p>
          <a:p>
            <a:r>
              <a:rPr lang="en-US" dirty="0" smtClean="0">
                <a:solidFill>
                  <a:srgbClr val="000000"/>
                </a:solidFill>
              </a:rPr>
              <a:t>Spring 2015</a:t>
            </a:r>
            <a:endParaRPr lang="en-US" dirty="0">
              <a:solidFill>
                <a:srgbClr val="000000"/>
              </a:solidFill>
            </a:endParaRPr>
          </a:p>
        </p:txBody>
      </p:sp>
    </p:spTree>
    <p:extLst>
      <p:ext uri="{BB962C8B-B14F-4D97-AF65-F5344CB8AC3E}">
        <p14:creationId xmlns:p14="http://schemas.microsoft.com/office/powerpoint/2010/main" val="89593531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Implementation strategy</a:t>
            </a:r>
            <a:endParaRPr lang="en-US" dirty="0"/>
          </a:p>
        </p:txBody>
      </p:sp>
      <p:sp>
        <p:nvSpPr>
          <p:cNvPr id="3" name="Content Placeholder 2"/>
          <p:cNvSpPr>
            <a:spLocks noGrp="1"/>
          </p:cNvSpPr>
          <p:nvPr>
            <p:ph idx="1"/>
          </p:nvPr>
        </p:nvSpPr>
        <p:spPr/>
        <p:txBody>
          <a:bodyPr>
            <a:noAutofit/>
          </a:bodyPr>
          <a:lstStyle/>
          <a:p>
            <a:r>
              <a:rPr lang="en-US" sz="1800" dirty="0" smtClean="0"/>
              <a:t>List potential interventions or intervention components that target the key determinants of change</a:t>
            </a:r>
          </a:p>
          <a:p>
            <a:pPr lvl="1"/>
            <a:r>
              <a:rPr lang="en-US" sz="1800" dirty="0" smtClean="0">
                <a:solidFill>
                  <a:srgbClr val="FF0000"/>
                </a:solidFill>
              </a:rPr>
              <a:t>I will provide seminars to members of the pediatric oncology team to educate them on the effects of prolonged glucocorticoid use on the adrenal axis (i.e. adrenal suppression), the dangerous of abrupt discontinuation of the steroids without gradual weaning, the signs and symptoms of adrenal insufficiency including those that can be deadly, and how to provide an appropriate medication wean and lab evaluations along the way.</a:t>
            </a:r>
          </a:p>
          <a:p>
            <a:pPr lvl="1"/>
            <a:r>
              <a:rPr lang="en-US" sz="1800" dirty="0" smtClean="0">
                <a:solidFill>
                  <a:srgbClr val="FF0000"/>
                </a:solidFill>
              </a:rPr>
              <a:t>Provide incentives for a certain increase in percentage of providers who follow the protocol, perhaps through a quality improvement project. This could be gift cards, etc.</a:t>
            </a:r>
          </a:p>
          <a:p>
            <a:pPr lvl="1"/>
            <a:r>
              <a:rPr lang="en-US" sz="1800" dirty="0" smtClean="0">
                <a:solidFill>
                  <a:srgbClr val="FF0000"/>
                </a:solidFill>
              </a:rPr>
              <a:t>I will also provide </a:t>
            </a:r>
            <a:r>
              <a:rPr lang="en-US" sz="1800" dirty="0">
                <a:solidFill>
                  <a:srgbClr val="FF0000"/>
                </a:solidFill>
              </a:rPr>
              <a:t>education to families about this topic so they know to ask their care providers about it. This education can be given through their clinic website and pamphlets left in their clinic. </a:t>
            </a:r>
            <a:endParaRPr lang="en-US" sz="1800" dirty="0" smtClean="0">
              <a:solidFill>
                <a:srgbClr val="FF0000"/>
              </a:solidFill>
            </a:endParaRPr>
          </a:p>
          <a:p>
            <a:pPr lvl="1"/>
            <a:endParaRPr lang="en-US" sz="1800" dirty="0" smtClean="0"/>
          </a:p>
        </p:txBody>
      </p:sp>
    </p:spTree>
    <p:extLst>
      <p:ext uri="{BB962C8B-B14F-4D97-AF65-F5344CB8AC3E}">
        <p14:creationId xmlns:p14="http://schemas.microsoft.com/office/powerpoint/2010/main" val="4208805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0416" y="695046"/>
            <a:ext cx="8229600" cy="4525963"/>
          </a:xfrm>
        </p:spPr>
        <p:txBody>
          <a:bodyPr/>
          <a:lstStyle/>
          <a:p>
            <a:pPr marL="0" indent="0">
              <a:buNone/>
            </a:pPr>
            <a:r>
              <a:rPr lang="en-US" dirty="0" smtClean="0"/>
              <a:t>Select </a:t>
            </a:r>
            <a:r>
              <a:rPr lang="en-US" dirty="0"/>
              <a:t>and justify final </a:t>
            </a:r>
            <a:r>
              <a:rPr lang="en-US" dirty="0" smtClean="0"/>
              <a:t>intervention components:</a:t>
            </a:r>
            <a:endParaRPr lang="en-US" dirty="0"/>
          </a:p>
          <a:p>
            <a:pPr marL="457200" lvl="1" indent="0">
              <a:buNone/>
            </a:pPr>
            <a:endParaRPr lang="en-US" sz="2600" dirty="0" smtClean="0">
              <a:solidFill>
                <a:srgbClr val="FF0000"/>
              </a:solidFill>
            </a:endParaRP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900256428"/>
              </p:ext>
            </p:extLst>
          </p:nvPr>
        </p:nvGraphicFramePr>
        <p:xfrm>
          <a:off x="282024" y="1455396"/>
          <a:ext cx="8665602" cy="4981517"/>
        </p:xfrm>
        <a:graphic>
          <a:graphicData uri="http://schemas.openxmlformats.org/drawingml/2006/table">
            <a:tbl>
              <a:tblPr firstRow="1" bandRow="1">
                <a:tableStyleId>{5C22544A-7EE6-4342-B048-85BDC9FD1C3A}</a:tableStyleId>
              </a:tblPr>
              <a:tblGrid>
                <a:gridCol w="4256921"/>
                <a:gridCol w="4408681"/>
              </a:tblGrid>
              <a:tr h="323396">
                <a:tc>
                  <a:txBody>
                    <a:bodyPr/>
                    <a:lstStyle/>
                    <a:p>
                      <a:pPr marL="0" marR="0">
                        <a:spcBef>
                          <a:spcPts val="0"/>
                        </a:spcBef>
                        <a:spcAft>
                          <a:spcPts val="0"/>
                        </a:spcAft>
                      </a:pPr>
                      <a:r>
                        <a:rPr lang="en-US" sz="1400" dirty="0">
                          <a:solidFill>
                            <a:srgbClr val="262626"/>
                          </a:solidFill>
                          <a:effectLst/>
                          <a:latin typeface="Times"/>
                          <a:ea typeface="ＭＳ 明朝"/>
                          <a:cs typeface="Times"/>
                        </a:rPr>
                        <a:t>Candidate intervention functions</a:t>
                      </a:r>
                      <a:endParaRPr lang="en-US" sz="1400" dirty="0">
                        <a:effectLst/>
                        <a:latin typeface="Cambria"/>
                        <a:ea typeface="ＭＳ 明朝"/>
                        <a:cs typeface="Times New Roman"/>
                      </a:endParaRPr>
                    </a:p>
                    <a:p>
                      <a:pPr marL="0" marR="0">
                        <a:spcBef>
                          <a:spcPts val="0"/>
                        </a:spcBef>
                        <a:spcAft>
                          <a:spcPts val="0"/>
                        </a:spcAft>
                      </a:pPr>
                      <a:r>
                        <a:rPr lang="en-US" sz="1400" dirty="0">
                          <a:solidFill>
                            <a:srgbClr val="262626"/>
                          </a:solidFill>
                          <a:effectLst/>
                          <a:latin typeface="Times"/>
                          <a:ea typeface="ＭＳ 明朝"/>
                          <a:cs typeface="Times"/>
                        </a:rPr>
                        <a:t> </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Is the intervention function needed based on the behavioral diagnosis?</a:t>
                      </a:r>
                      <a:endParaRPr lang="en-US" sz="1400">
                        <a:effectLst/>
                        <a:latin typeface="Cambria"/>
                        <a:ea typeface="ＭＳ 明朝"/>
                        <a:cs typeface="Times New Roman"/>
                      </a:endParaRPr>
                    </a:p>
                  </a:txBody>
                  <a:tcPr marL="68580" marR="68580" marT="0" marB="0"/>
                </a:tc>
              </a:tr>
              <a:tr h="1175819">
                <a:tc>
                  <a:txBody>
                    <a:bodyPr/>
                    <a:lstStyle/>
                    <a:p>
                      <a:pPr marL="0" marR="0">
                        <a:spcBef>
                          <a:spcPts val="0"/>
                        </a:spcBef>
                        <a:spcAft>
                          <a:spcPts val="0"/>
                        </a:spcAft>
                      </a:pPr>
                      <a:r>
                        <a:rPr lang="en-US" sz="1400" dirty="0">
                          <a:solidFill>
                            <a:srgbClr val="262626"/>
                          </a:solidFill>
                          <a:effectLst/>
                          <a:latin typeface="Times"/>
                          <a:ea typeface="ＭＳ 明朝"/>
                          <a:cs typeface="Times"/>
                        </a:rPr>
                        <a:t>Education</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smtClean="0">
                          <a:solidFill>
                            <a:srgbClr val="262626"/>
                          </a:solidFill>
                          <a:effectLst/>
                          <a:latin typeface="Times"/>
                          <a:ea typeface="ＭＳ 明朝"/>
                          <a:cs typeface="Times"/>
                        </a:rPr>
                        <a:t>Yes</a:t>
                      </a:r>
                      <a:r>
                        <a:rPr lang="en-US" sz="1400" dirty="0">
                          <a:solidFill>
                            <a:srgbClr val="262626"/>
                          </a:solidFill>
                          <a:effectLst/>
                          <a:latin typeface="Times"/>
                          <a:ea typeface="ＭＳ 明朝"/>
                          <a:cs typeface="Times"/>
                        </a:rPr>
                        <a:t>. Although it is costly in the sense that it takes the time of physicians/nurse practitioners, this is something our endocrine team will be happy to make time to do.  In the end, it will not only improve patient health, it will likely be more cost-effective in terms of preventing hospitalizations.</a:t>
                      </a:r>
                      <a:endParaRPr lang="en-US" sz="1400" dirty="0">
                        <a:effectLst/>
                        <a:latin typeface="Cambria"/>
                        <a:ea typeface="ＭＳ 明朝"/>
                        <a:cs typeface="Times New Roman"/>
                      </a:endParaRPr>
                    </a:p>
                  </a:txBody>
                  <a:tcPr marL="68580" marR="68580" marT="0" marB="0"/>
                </a:tc>
              </a:tr>
              <a:tr h="183408">
                <a:tc>
                  <a:txBody>
                    <a:bodyPr/>
                    <a:lstStyle/>
                    <a:p>
                      <a:pPr marL="0" marR="0">
                        <a:spcBef>
                          <a:spcPts val="0"/>
                        </a:spcBef>
                        <a:spcAft>
                          <a:spcPts val="0"/>
                        </a:spcAft>
                      </a:pPr>
                      <a:r>
                        <a:rPr lang="en-US" sz="1400">
                          <a:solidFill>
                            <a:srgbClr val="262626"/>
                          </a:solidFill>
                          <a:effectLst/>
                          <a:latin typeface="Times"/>
                          <a:ea typeface="ＭＳ 明朝"/>
                          <a:cs typeface="Times"/>
                        </a:rPr>
                        <a:t>Persuasion</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 Yes</a:t>
                      </a:r>
                      <a:endParaRPr lang="en-US" sz="1400">
                        <a:effectLst/>
                        <a:latin typeface="Cambria"/>
                        <a:ea typeface="ＭＳ 明朝"/>
                        <a:cs typeface="Times New Roman"/>
                      </a:endParaRPr>
                    </a:p>
                  </a:txBody>
                  <a:tcPr marL="68580" marR="68580" marT="0" marB="0"/>
                </a:tc>
              </a:tr>
              <a:tr h="391939">
                <a:tc>
                  <a:txBody>
                    <a:bodyPr/>
                    <a:lstStyle/>
                    <a:p>
                      <a:pPr marL="0" marR="0">
                        <a:spcBef>
                          <a:spcPts val="0"/>
                        </a:spcBef>
                        <a:spcAft>
                          <a:spcPts val="0"/>
                        </a:spcAft>
                      </a:pPr>
                      <a:r>
                        <a:rPr lang="en-US" sz="1400">
                          <a:solidFill>
                            <a:srgbClr val="262626"/>
                          </a:solidFill>
                          <a:effectLst/>
                          <a:latin typeface="Times"/>
                          <a:ea typeface="ＭＳ 明朝"/>
                          <a:cs typeface="Times"/>
                        </a:rPr>
                        <a:t>Incentivisation</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a:solidFill>
                            <a:srgbClr val="262626"/>
                          </a:solidFill>
                          <a:effectLst/>
                          <a:latin typeface="Times"/>
                          <a:ea typeface="ＭＳ 明朝"/>
                          <a:cs typeface="Times"/>
                        </a:rPr>
                        <a:t> </a:t>
                      </a:r>
                      <a:r>
                        <a:rPr lang="en-US" sz="1400" dirty="0" smtClean="0">
                          <a:solidFill>
                            <a:srgbClr val="262626"/>
                          </a:solidFill>
                          <a:effectLst/>
                          <a:latin typeface="Times"/>
                          <a:ea typeface="ＭＳ 明朝"/>
                          <a:cs typeface="Times"/>
                        </a:rPr>
                        <a:t>Yes</a:t>
                      </a:r>
                      <a:endParaRPr lang="en-US" sz="1400" dirty="0">
                        <a:effectLst/>
                        <a:latin typeface="Cambria"/>
                        <a:ea typeface="ＭＳ 明朝"/>
                        <a:cs typeface="Times New Roman"/>
                      </a:endParaRPr>
                    </a:p>
                  </a:txBody>
                  <a:tcPr marL="68580" marR="68580" marT="0" marB="0"/>
                </a:tc>
              </a:tr>
              <a:tr h="183408">
                <a:tc>
                  <a:txBody>
                    <a:bodyPr/>
                    <a:lstStyle/>
                    <a:p>
                      <a:pPr marL="0" marR="0">
                        <a:spcBef>
                          <a:spcPts val="0"/>
                        </a:spcBef>
                        <a:spcAft>
                          <a:spcPts val="0"/>
                        </a:spcAft>
                      </a:pPr>
                      <a:r>
                        <a:rPr lang="en-US" sz="1400">
                          <a:solidFill>
                            <a:srgbClr val="262626"/>
                          </a:solidFill>
                          <a:effectLst/>
                          <a:latin typeface="Times"/>
                          <a:ea typeface="ＭＳ 明朝"/>
                          <a:cs typeface="Times"/>
                        </a:rPr>
                        <a:t>Coercion</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a:solidFill>
                            <a:srgbClr val="262626"/>
                          </a:solidFill>
                          <a:effectLst/>
                          <a:latin typeface="Times"/>
                          <a:ea typeface="ＭＳ 明朝"/>
                          <a:cs typeface="Times"/>
                        </a:rPr>
                        <a:t> </a:t>
                      </a:r>
                      <a:r>
                        <a:rPr lang="en-US" sz="1400" dirty="0" smtClean="0">
                          <a:solidFill>
                            <a:srgbClr val="262626"/>
                          </a:solidFill>
                          <a:effectLst/>
                          <a:latin typeface="Times"/>
                          <a:ea typeface="ＭＳ 明朝"/>
                          <a:cs typeface="Times"/>
                        </a:rPr>
                        <a:t>Yes</a:t>
                      </a:r>
                      <a:endParaRPr lang="en-US" sz="1400" dirty="0">
                        <a:effectLst/>
                        <a:latin typeface="Cambria"/>
                        <a:ea typeface="ＭＳ 明朝"/>
                        <a:cs typeface="Times New Roman"/>
                      </a:endParaRPr>
                    </a:p>
                  </a:txBody>
                  <a:tcPr marL="68580" marR="68580" marT="0" marB="0"/>
                </a:tc>
              </a:tr>
              <a:tr h="391939">
                <a:tc>
                  <a:txBody>
                    <a:bodyPr/>
                    <a:lstStyle/>
                    <a:p>
                      <a:pPr marL="0" marR="0">
                        <a:spcBef>
                          <a:spcPts val="0"/>
                        </a:spcBef>
                        <a:spcAft>
                          <a:spcPts val="0"/>
                        </a:spcAft>
                      </a:pPr>
                      <a:r>
                        <a:rPr lang="en-US" sz="1400">
                          <a:solidFill>
                            <a:srgbClr val="262626"/>
                          </a:solidFill>
                          <a:effectLst/>
                          <a:latin typeface="Times"/>
                          <a:ea typeface="ＭＳ 明朝"/>
                          <a:cs typeface="Times"/>
                        </a:rPr>
                        <a:t>Training</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a:solidFill>
                            <a:srgbClr val="262626"/>
                          </a:solidFill>
                          <a:effectLst/>
                          <a:latin typeface="Times"/>
                          <a:ea typeface="ＭＳ 明朝"/>
                          <a:cs typeface="Times"/>
                        </a:rPr>
                        <a:t> Yes, this can be done, similar to education.  It can be done in clinic, for example, during off hours.</a:t>
                      </a:r>
                      <a:endParaRPr lang="en-US" sz="1400" dirty="0">
                        <a:effectLst/>
                        <a:latin typeface="Cambria"/>
                        <a:ea typeface="ＭＳ 明朝"/>
                        <a:cs typeface="Times New Roman"/>
                      </a:endParaRPr>
                    </a:p>
                  </a:txBody>
                  <a:tcPr marL="68580" marR="68580" marT="0" marB="0"/>
                </a:tc>
              </a:tr>
              <a:tr h="195970">
                <a:tc>
                  <a:txBody>
                    <a:bodyPr/>
                    <a:lstStyle/>
                    <a:p>
                      <a:pPr marL="0" marR="0">
                        <a:spcBef>
                          <a:spcPts val="0"/>
                        </a:spcBef>
                        <a:spcAft>
                          <a:spcPts val="0"/>
                        </a:spcAft>
                      </a:pPr>
                      <a:r>
                        <a:rPr lang="en-US" sz="1400">
                          <a:solidFill>
                            <a:srgbClr val="262626"/>
                          </a:solidFill>
                          <a:effectLst/>
                          <a:latin typeface="Times"/>
                          <a:ea typeface="ＭＳ 明朝"/>
                          <a:cs typeface="Times"/>
                        </a:rPr>
                        <a:t>Restriction</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smtClean="0">
                          <a:solidFill>
                            <a:srgbClr val="262626"/>
                          </a:solidFill>
                          <a:effectLst/>
                          <a:latin typeface="Times"/>
                          <a:ea typeface="ＭＳ 明朝"/>
                          <a:cs typeface="Times"/>
                        </a:rPr>
                        <a:t>No</a:t>
                      </a:r>
                      <a:endParaRPr lang="en-US" sz="1400" dirty="0">
                        <a:effectLst/>
                        <a:latin typeface="Cambria"/>
                        <a:ea typeface="ＭＳ 明朝"/>
                        <a:cs typeface="Times New Roman"/>
                      </a:endParaRPr>
                    </a:p>
                  </a:txBody>
                  <a:tcPr marL="68580" marR="68580" marT="0" marB="0"/>
                </a:tc>
              </a:tr>
              <a:tr h="183408">
                <a:tc>
                  <a:txBody>
                    <a:bodyPr/>
                    <a:lstStyle/>
                    <a:p>
                      <a:pPr marL="0" marR="0">
                        <a:spcBef>
                          <a:spcPts val="0"/>
                        </a:spcBef>
                        <a:spcAft>
                          <a:spcPts val="0"/>
                        </a:spcAft>
                      </a:pPr>
                      <a:r>
                        <a:rPr lang="en-US" sz="1400">
                          <a:solidFill>
                            <a:srgbClr val="262626"/>
                          </a:solidFill>
                          <a:effectLst/>
                          <a:latin typeface="Times"/>
                          <a:ea typeface="ＭＳ 明朝"/>
                          <a:cs typeface="Times"/>
                        </a:rPr>
                        <a:t>Environmental restructuring</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 Yes</a:t>
                      </a:r>
                      <a:endParaRPr lang="en-US" sz="1400">
                        <a:effectLst/>
                        <a:latin typeface="Cambria"/>
                        <a:ea typeface="ＭＳ 明朝"/>
                        <a:cs typeface="Times New Roman"/>
                      </a:endParaRPr>
                    </a:p>
                  </a:txBody>
                  <a:tcPr marL="68580" marR="68580" marT="0" marB="0"/>
                </a:tc>
              </a:tr>
              <a:tr h="195970">
                <a:tc>
                  <a:txBody>
                    <a:bodyPr/>
                    <a:lstStyle/>
                    <a:p>
                      <a:pPr marL="0" marR="0">
                        <a:spcBef>
                          <a:spcPts val="0"/>
                        </a:spcBef>
                        <a:spcAft>
                          <a:spcPts val="0"/>
                        </a:spcAft>
                      </a:pPr>
                      <a:r>
                        <a:rPr lang="en-US" sz="1400">
                          <a:solidFill>
                            <a:srgbClr val="262626"/>
                          </a:solidFill>
                          <a:effectLst/>
                          <a:latin typeface="Times"/>
                          <a:ea typeface="ＭＳ 明朝"/>
                          <a:cs typeface="Times"/>
                        </a:rPr>
                        <a:t>Modelling</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a:solidFill>
                            <a:srgbClr val="262626"/>
                          </a:solidFill>
                          <a:effectLst/>
                          <a:latin typeface="Times"/>
                          <a:ea typeface="ＭＳ 明朝"/>
                          <a:cs typeface="Times"/>
                        </a:rPr>
                        <a:t> </a:t>
                      </a:r>
                      <a:r>
                        <a:rPr lang="en-US" sz="1400" dirty="0" smtClean="0">
                          <a:solidFill>
                            <a:srgbClr val="262626"/>
                          </a:solidFill>
                          <a:effectLst/>
                          <a:latin typeface="Times"/>
                          <a:ea typeface="ＭＳ 明朝"/>
                          <a:cs typeface="Times"/>
                        </a:rPr>
                        <a:t>Yes; we </a:t>
                      </a:r>
                      <a:r>
                        <a:rPr lang="en-US" sz="1400" dirty="0">
                          <a:solidFill>
                            <a:srgbClr val="262626"/>
                          </a:solidFill>
                          <a:effectLst/>
                          <a:latin typeface="Times"/>
                          <a:ea typeface="ＭＳ 明朝"/>
                          <a:cs typeface="Times"/>
                        </a:rPr>
                        <a:t>can provide modeling of how to perform the taper.</a:t>
                      </a:r>
                      <a:endParaRPr lang="en-US" sz="1400" dirty="0">
                        <a:effectLst/>
                        <a:latin typeface="Cambria"/>
                        <a:ea typeface="ＭＳ 明朝"/>
                        <a:cs typeface="Times New Roman"/>
                      </a:endParaRPr>
                    </a:p>
                  </a:txBody>
                  <a:tcPr marL="68580" marR="68580" marT="0" marB="0"/>
                </a:tc>
              </a:tr>
              <a:tr h="183408">
                <a:tc>
                  <a:txBody>
                    <a:bodyPr/>
                    <a:lstStyle/>
                    <a:p>
                      <a:pPr marL="0" marR="0">
                        <a:spcBef>
                          <a:spcPts val="0"/>
                        </a:spcBef>
                        <a:spcAft>
                          <a:spcPts val="0"/>
                        </a:spcAft>
                      </a:pPr>
                      <a:r>
                        <a:rPr lang="en-US" sz="1400">
                          <a:solidFill>
                            <a:srgbClr val="262626"/>
                          </a:solidFill>
                          <a:effectLst/>
                          <a:latin typeface="Times"/>
                          <a:ea typeface="ＭＳ 明朝"/>
                          <a:cs typeface="Times"/>
                        </a:rPr>
                        <a:t>Enablement</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 Yes</a:t>
                      </a:r>
                      <a:endParaRPr lang="en-US" sz="1400">
                        <a:effectLst/>
                        <a:latin typeface="Cambria"/>
                        <a:ea typeface="ＭＳ 明朝"/>
                        <a:cs typeface="Times New Roman"/>
                      </a:endParaRPr>
                    </a:p>
                  </a:txBody>
                  <a:tcPr marL="68580" marR="68580" marT="0" marB="0"/>
                </a:tc>
              </a:tr>
              <a:tr h="1077834">
                <a:tc>
                  <a:txBody>
                    <a:bodyPr/>
                    <a:lstStyle/>
                    <a:p>
                      <a:pPr marL="0" marR="0">
                        <a:spcBef>
                          <a:spcPts val="0"/>
                        </a:spcBef>
                        <a:spcAft>
                          <a:spcPts val="0"/>
                        </a:spcAft>
                      </a:pPr>
                      <a:r>
                        <a:rPr lang="en-US" sz="1400">
                          <a:solidFill>
                            <a:srgbClr val="262626"/>
                          </a:solidFill>
                          <a:effectLst/>
                          <a:latin typeface="Times"/>
                          <a:ea typeface="ＭＳ 明朝"/>
                          <a:cs typeface="Times"/>
                        </a:rPr>
                        <a:t> </a:t>
                      </a:r>
                      <a:endParaRPr lang="en-US" sz="1400">
                        <a:effectLst/>
                        <a:latin typeface="Cambria"/>
                        <a:ea typeface="ＭＳ 明朝"/>
                        <a:cs typeface="Times New Roman"/>
                      </a:endParaRPr>
                    </a:p>
                    <a:p>
                      <a:pPr marL="0" marR="0">
                        <a:spcBef>
                          <a:spcPts val="0"/>
                        </a:spcBef>
                        <a:spcAft>
                          <a:spcPts val="0"/>
                        </a:spcAft>
                      </a:pPr>
                      <a:r>
                        <a:rPr lang="en-US" sz="1400">
                          <a:solidFill>
                            <a:srgbClr val="262626"/>
                          </a:solidFill>
                          <a:effectLst/>
                          <a:latin typeface="Times"/>
                          <a:ea typeface="ＭＳ 明朝"/>
                          <a:cs typeface="Times"/>
                        </a:rPr>
                        <a:t>Selected intervention functions:</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smtClean="0">
                          <a:solidFill>
                            <a:srgbClr val="262626"/>
                          </a:solidFill>
                          <a:effectLst/>
                          <a:latin typeface="Times"/>
                          <a:ea typeface="ＭＳ 明朝"/>
                          <a:cs typeface="Times"/>
                        </a:rPr>
                        <a:t>List </a:t>
                      </a:r>
                      <a:r>
                        <a:rPr lang="en-US" sz="1400" dirty="0">
                          <a:solidFill>
                            <a:srgbClr val="262626"/>
                          </a:solidFill>
                          <a:effectLst/>
                          <a:latin typeface="Times"/>
                          <a:ea typeface="ＭＳ 明朝"/>
                          <a:cs typeface="Times"/>
                        </a:rPr>
                        <a:t>the selected functions your intervention(s) will serve. Select based on APEASE criteria (affordability, practicability, effectiveness/cost-effectiveness, acceptability, side-effects/safety, equity).</a:t>
                      </a:r>
                      <a:br>
                        <a:rPr lang="en-US" sz="1400" dirty="0">
                          <a:solidFill>
                            <a:srgbClr val="262626"/>
                          </a:solidFill>
                          <a:effectLst/>
                          <a:latin typeface="Times"/>
                          <a:ea typeface="ＭＳ 明朝"/>
                          <a:cs typeface="Times"/>
                        </a:rPr>
                      </a:br>
                      <a:r>
                        <a:rPr lang="en-US" sz="1400" dirty="0">
                          <a:solidFill>
                            <a:srgbClr val="262626"/>
                          </a:solidFill>
                          <a:effectLst/>
                          <a:latin typeface="Times"/>
                          <a:ea typeface="ＭＳ 明朝"/>
                          <a:cs typeface="Times"/>
                        </a:rPr>
                        <a:t/>
                      </a:r>
                      <a:br>
                        <a:rPr lang="en-US" sz="1400" dirty="0">
                          <a:solidFill>
                            <a:srgbClr val="262626"/>
                          </a:solidFill>
                          <a:effectLst/>
                          <a:latin typeface="Times"/>
                          <a:ea typeface="ＭＳ 明朝"/>
                          <a:cs typeface="Times"/>
                        </a:rPr>
                      </a:br>
                      <a:r>
                        <a:rPr lang="en-US" sz="1400" dirty="0">
                          <a:solidFill>
                            <a:srgbClr val="262626"/>
                          </a:solidFill>
                          <a:effectLst/>
                          <a:latin typeface="Times"/>
                          <a:ea typeface="ＭＳ 明朝"/>
                          <a:cs typeface="Times"/>
                        </a:rPr>
                        <a:t>Education, </a:t>
                      </a:r>
                      <a:r>
                        <a:rPr lang="en-US" sz="1400" dirty="0" smtClean="0">
                          <a:solidFill>
                            <a:srgbClr val="262626"/>
                          </a:solidFill>
                          <a:effectLst/>
                          <a:latin typeface="Times"/>
                          <a:ea typeface="ＭＳ 明朝"/>
                          <a:cs typeface="Times"/>
                        </a:rPr>
                        <a:t>training,</a:t>
                      </a:r>
                      <a:r>
                        <a:rPr lang="en-US" sz="1400" baseline="0" dirty="0" smtClean="0">
                          <a:solidFill>
                            <a:srgbClr val="262626"/>
                          </a:solidFill>
                          <a:effectLst/>
                          <a:latin typeface="Times"/>
                          <a:ea typeface="ＭＳ 明朝"/>
                          <a:cs typeface="Times"/>
                        </a:rPr>
                        <a:t> </a:t>
                      </a:r>
                      <a:r>
                        <a:rPr lang="en-US" sz="1400" baseline="0" dirty="0" err="1" smtClean="0">
                          <a:solidFill>
                            <a:srgbClr val="262626"/>
                          </a:solidFill>
                          <a:effectLst/>
                          <a:latin typeface="Times"/>
                          <a:ea typeface="ＭＳ 明朝"/>
                          <a:cs typeface="Times"/>
                        </a:rPr>
                        <a:t>incentivisation</a:t>
                      </a:r>
                      <a:r>
                        <a:rPr lang="en-US" sz="1400" dirty="0" smtClean="0">
                          <a:solidFill>
                            <a:srgbClr val="262626"/>
                          </a:solidFill>
                          <a:effectLst/>
                          <a:latin typeface="Times"/>
                          <a:ea typeface="ＭＳ 明朝"/>
                          <a:cs typeface="Times"/>
                        </a:rPr>
                        <a:t>,</a:t>
                      </a:r>
                      <a:r>
                        <a:rPr lang="en-US" sz="1400" baseline="0" dirty="0" smtClean="0">
                          <a:solidFill>
                            <a:srgbClr val="262626"/>
                          </a:solidFill>
                          <a:effectLst/>
                          <a:latin typeface="Times"/>
                          <a:ea typeface="ＭＳ 明朝"/>
                          <a:cs typeface="Times"/>
                        </a:rPr>
                        <a:t> </a:t>
                      </a:r>
                      <a:r>
                        <a:rPr lang="en-US" sz="1400" dirty="0" smtClean="0">
                          <a:solidFill>
                            <a:srgbClr val="262626"/>
                          </a:solidFill>
                          <a:effectLst/>
                          <a:latin typeface="Times"/>
                          <a:ea typeface="ＭＳ 明朝"/>
                          <a:cs typeface="Times"/>
                        </a:rPr>
                        <a:t>modeling.</a:t>
                      </a:r>
                      <a:endParaRPr lang="en-US" sz="1400" dirty="0">
                        <a:effectLst/>
                        <a:latin typeface="Cambria"/>
                        <a:ea typeface="ＭＳ 明朝"/>
                        <a:cs typeface="Times New Roman"/>
                      </a:endParaRPr>
                    </a:p>
                  </a:txBody>
                  <a:tcPr marL="68580" marR="68580" marT="0" marB="0"/>
                </a:tc>
              </a:tr>
            </a:tbl>
          </a:graphicData>
        </a:graphic>
      </p:graphicFrame>
    </p:spTree>
    <p:extLst>
      <p:ext uri="{BB962C8B-B14F-4D97-AF65-F5344CB8AC3E}">
        <p14:creationId xmlns:p14="http://schemas.microsoft.com/office/powerpoint/2010/main" val="2473274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Evaluation</a:t>
            </a:r>
            <a:endParaRPr lang="en-US" dirty="0"/>
          </a:p>
        </p:txBody>
      </p:sp>
      <p:sp>
        <p:nvSpPr>
          <p:cNvPr id="3" name="Content Placeholder 2"/>
          <p:cNvSpPr>
            <a:spLocks noGrp="1"/>
          </p:cNvSpPr>
          <p:nvPr>
            <p:ph idx="1"/>
          </p:nvPr>
        </p:nvSpPr>
        <p:spPr/>
        <p:txBody>
          <a:bodyPr>
            <a:noAutofit/>
          </a:bodyPr>
          <a:lstStyle/>
          <a:p>
            <a:pPr marL="0" lvl="1" indent="0">
              <a:buNone/>
            </a:pPr>
            <a:r>
              <a:rPr lang="en-US" sz="1400" dirty="0" smtClean="0"/>
              <a:t>Process measures we can use to determine intervention fidelity include evaluation forms for providers to complete before and after the intervention to determine what changes (if any) occurred in:</a:t>
            </a:r>
          </a:p>
          <a:p>
            <a:pPr marL="0" lvl="1" indent="0">
              <a:buNone/>
            </a:pPr>
            <a:r>
              <a:rPr lang="en-US" sz="1400" dirty="0" smtClean="0"/>
              <a:t>1) the providers’ knowledge of the topic, by questionnaire</a:t>
            </a:r>
          </a:p>
          <a:p>
            <a:pPr marL="0" lvl="1" indent="0">
              <a:buNone/>
            </a:pPr>
            <a:r>
              <a:rPr lang="en-US" sz="1400" dirty="0" smtClean="0"/>
              <a:t>2) </a:t>
            </a:r>
            <a:r>
              <a:rPr lang="en-US" sz="1400" dirty="0"/>
              <a:t>their attitudes regarding making time for this in their follow-up clinic visits.</a:t>
            </a:r>
          </a:p>
          <a:p>
            <a:pPr marL="0" lvl="1" indent="0">
              <a:buNone/>
            </a:pPr>
            <a:r>
              <a:rPr lang="en-US" sz="1400" dirty="0" smtClean="0"/>
              <a:t>3) their attitudes towards obtaining an endocrine consult for these types of patients </a:t>
            </a:r>
          </a:p>
          <a:p>
            <a:pPr marL="0" lvl="1" indent="0">
              <a:buNone/>
            </a:pPr>
            <a:r>
              <a:rPr lang="en-US" sz="1400" dirty="0" smtClean="0"/>
              <a:t>4) their attitudes toward providing a steroid wean in all these patients </a:t>
            </a:r>
          </a:p>
          <a:p>
            <a:pPr marL="0" lvl="1" indent="0">
              <a:buNone/>
            </a:pPr>
            <a:r>
              <a:rPr lang="en-US" sz="1400" dirty="0" smtClean="0"/>
              <a:t>5) their attitudes regarding monitoring cortisol labs in these patients </a:t>
            </a:r>
          </a:p>
          <a:p>
            <a:pPr marL="0" indent="0">
              <a:lnSpc>
                <a:spcPct val="50000"/>
              </a:lnSpc>
              <a:buNone/>
            </a:pPr>
            <a:r>
              <a:rPr lang="en-US" sz="1400" dirty="0" smtClean="0"/>
              <a:t>What intermediate outcomes will you measure to ensure your implementation activities are </a:t>
            </a:r>
          </a:p>
          <a:p>
            <a:pPr marL="0" indent="0">
              <a:lnSpc>
                <a:spcPct val="50000"/>
              </a:lnSpc>
              <a:buNone/>
            </a:pPr>
            <a:r>
              <a:rPr lang="en-US" sz="1400" dirty="0" smtClean="0"/>
              <a:t>having their intended effects?</a:t>
            </a:r>
          </a:p>
          <a:p>
            <a:pPr marL="514350" indent="-514350">
              <a:lnSpc>
                <a:spcPct val="50000"/>
              </a:lnSpc>
              <a:buFont typeface="+mj-lt"/>
              <a:buAutoNum type="arabicPeriod"/>
            </a:pPr>
            <a:r>
              <a:rPr lang="en-US" sz="1400" dirty="0" smtClean="0"/>
              <a:t>The portion of these patients who are getting endocrine consults appropriately.</a:t>
            </a:r>
            <a:endParaRPr lang="en-US" sz="1400" dirty="0"/>
          </a:p>
          <a:p>
            <a:pPr marL="514350" indent="-514350">
              <a:lnSpc>
                <a:spcPct val="50000"/>
              </a:lnSpc>
              <a:buFont typeface="+mj-lt"/>
              <a:buAutoNum type="arabicPeriod"/>
            </a:pPr>
            <a:r>
              <a:rPr lang="en-US" sz="1400" dirty="0"/>
              <a:t>The portion of these patients who are getting </a:t>
            </a:r>
            <a:r>
              <a:rPr lang="en-US" sz="1400" dirty="0" smtClean="0"/>
              <a:t>steroids weaned appropriately.</a:t>
            </a:r>
          </a:p>
          <a:p>
            <a:pPr marL="514350" indent="-514350">
              <a:lnSpc>
                <a:spcPct val="50000"/>
              </a:lnSpc>
              <a:buFont typeface="+mj-lt"/>
              <a:buAutoNum type="arabicPeriod"/>
            </a:pPr>
            <a:r>
              <a:rPr lang="en-US" sz="1400" dirty="0"/>
              <a:t>The portion of these patients who are getting </a:t>
            </a:r>
            <a:r>
              <a:rPr lang="en-US" sz="1400" dirty="0" smtClean="0"/>
              <a:t>lab monitoring appropriately.</a:t>
            </a:r>
          </a:p>
          <a:p>
            <a:pPr marL="514350" indent="-514350">
              <a:lnSpc>
                <a:spcPct val="50000"/>
              </a:lnSpc>
              <a:buFont typeface="+mj-lt"/>
              <a:buAutoNum type="arabicPeriod"/>
            </a:pPr>
            <a:r>
              <a:rPr lang="en-US" sz="1400" dirty="0" smtClean="0"/>
              <a:t>The portion of these patients who are getting </a:t>
            </a:r>
            <a:r>
              <a:rPr lang="en-US" sz="1400" dirty="0" err="1" smtClean="0"/>
              <a:t>rehospitalized</a:t>
            </a:r>
            <a:r>
              <a:rPr lang="en-US" sz="1400" dirty="0" smtClean="0"/>
              <a:t> for adrenal crisis.</a:t>
            </a:r>
            <a:endParaRPr lang="en-US" sz="1400" dirty="0"/>
          </a:p>
        </p:txBody>
      </p:sp>
    </p:spTree>
    <p:extLst>
      <p:ext uri="{BB962C8B-B14F-4D97-AF65-F5344CB8AC3E}">
        <p14:creationId xmlns:p14="http://schemas.microsoft.com/office/powerpoint/2010/main" val="4035229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Evaluation</a:t>
            </a:r>
            <a:endParaRPr lang="en-US" dirty="0"/>
          </a:p>
        </p:txBody>
      </p:sp>
      <p:sp>
        <p:nvSpPr>
          <p:cNvPr id="3" name="Content Placeholder 2"/>
          <p:cNvSpPr>
            <a:spLocks noGrp="1"/>
          </p:cNvSpPr>
          <p:nvPr>
            <p:ph idx="1"/>
          </p:nvPr>
        </p:nvSpPr>
        <p:spPr/>
        <p:txBody>
          <a:bodyPr>
            <a:normAutofit fontScale="92500"/>
          </a:bodyPr>
          <a:lstStyle/>
          <a:p>
            <a:r>
              <a:rPr lang="en-US" dirty="0" smtClean="0"/>
              <a:t>Unit of Allocation (who gets implementation intervention):  Pediatric Oncology Providers at UCSF</a:t>
            </a:r>
          </a:p>
          <a:p>
            <a:r>
              <a:rPr lang="en-US" dirty="0" smtClean="0"/>
              <a:t>Unit of Analysis:  Pediatric oncology patients on prolonged courses of steroids</a:t>
            </a:r>
          </a:p>
          <a:p>
            <a:r>
              <a:rPr lang="en-US" dirty="0" smtClean="0"/>
              <a:t>Study Design: </a:t>
            </a:r>
            <a:r>
              <a:rPr lang="en-US" dirty="0"/>
              <a:t> </a:t>
            </a:r>
            <a:r>
              <a:rPr lang="en-US" dirty="0" smtClean="0"/>
              <a:t>Interrupted time series evaluation.  Down the line, after using this at our site, we can do clustered randomization at other sites too.</a:t>
            </a:r>
          </a:p>
          <a:p>
            <a:r>
              <a:rPr lang="en-US" dirty="0" smtClean="0"/>
              <a:t>Effect Size Detection Desired: 50%</a:t>
            </a:r>
          </a:p>
          <a:p>
            <a:r>
              <a:rPr lang="en-US" dirty="0" smtClean="0"/>
              <a:t>Sample Size:  N = 50</a:t>
            </a:r>
          </a:p>
        </p:txBody>
      </p:sp>
      <p:sp>
        <p:nvSpPr>
          <p:cNvPr id="4" name="Rectangle 3"/>
          <p:cNvSpPr/>
          <p:nvPr/>
        </p:nvSpPr>
        <p:spPr>
          <a:xfrm>
            <a:off x="-4773613" y="3785285"/>
            <a:ext cx="2286000" cy="646331"/>
          </a:xfrm>
          <a:prstGeom prst="rect">
            <a:avLst/>
          </a:prstGeom>
        </p:spPr>
        <p:txBody>
          <a:bodyPr>
            <a:spAutoFit/>
          </a:bodyPr>
          <a:lstStyle/>
          <a:p>
            <a:r>
              <a:rPr lang="en-US" dirty="0"/>
              <a:t>https://</a:t>
            </a:r>
            <a:r>
              <a:rPr lang="en-US" dirty="0" err="1"/>
              <a:t>it.ucsf.edu</a:t>
            </a:r>
            <a:r>
              <a:rPr lang="en-US"/>
              <a:t>/</a:t>
            </a:r>
          </a:p>
        </p:txBody>
      </p:sp>
    </p:spTree>
    <p:extLst>
      <p:ext uri="{BB962C8B-B14F-4D97-AF65-F5344CB8AC3E}">
        <p14:creationId xmlns:p14="http://schemas.microsoft.com/office/powerpoint/2010/main" val="2532307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62500" lnSpcReduction="20000"/>
          </a:bodyPr>
          <a:lstStyle/>
          <a:p>
            <a:pPr lvl="0"/>
            <a:r>
              <a:rPr lang="en-US" dirty="0" err="1"/>
              <a:t>Maartje</a:t>
            </a:r>
            <a:r>
              <a:rPr lang="en-US" dirty="0"/>
              <a:t> S </a:t>
            </a:r>
            <a:r>
              <a:rPr lang="en-US" dirty="0" err="1"/>
              <a:t>Gordijn</a:t>
            </a:r>
            <a:r>
              <a:rPr lang="en-US" dirty="0"/>
              <a:t>, </a:t>
            </a:r>
            <a:r>
              <a:rPr lang="en-US" dirty="0" err="1"/>
              <a:t>Reinoud</a:t>
            </a:r>
            <a:r>
              <a:rPr lang="en-US" dirty="0"/>
              <a:t> JBJ </a:t>
            </a:r>
            <a:r>
              <a:rPr lang="en-US" dirty="0" err="1"/>
              <a:t>Gemke</a:t>
            </a:r>
            <a:r>
              <a:rPr lang="en-US" dirty="0"/>
              <a:t>, Elvira C van Dalen, </a:t>
            </a:r>
            <a:r>
              <a:rPr lang="en-US" dirty="0" err="1"/>
              <a:t>Joost</a:t>
            </a:r>
            <a:r>
              <a:rPr lang="en-US" dirty="0"/>
              <a:t> </a:t>
            </a:r>
            <a:r>
              <a:rPr lang="en-US" dirty="0" err="1"/>
              <a:t>Rotteveel</a:t>
            </a:r>
            <a:r>
              <a:rPr lang="en-US" dirty="0"/>
              <a:t>, </a:t>
            </a:r>
            <a:r>
              <a:rPr lang="en-US" dirty="0" err="1"/>
              <a:t>Gertjan</a:t>
            </a:r>
            <a:r>
              <a:rPr lang="en-US" dirty="0"/>
              <a:t> JL </a:t>
            </a:r>
            <a:r>
              <a:rPr lang="en-US" dirty="0" err="1"/>
              <a:t>Kaspers</a:t>
            </a:r>
            <a:r>
              <a:rPr lang="en-US" dirty="0"/>
              <a:t>.  Hypothalamic-pituitary-adrenal (HPA) axis suppression after treatment with glucocorticoid therapy for childhood acute lymphoblastic </a:t>
            </a:r>
            <a:r>
              <a:rPr lang="en-US" dirty="0" err="1"/>
              <a:t>leukaemia</a:t>
            </a:r>
            <a:r>
              <a:rPr lang="en-US" dirty="0"/>
              <a:t>.  Cochrane Library. Published Online May 16, 2012.</a:t>
            </a:r>
          </a:p>
          <a:p>
            <a:pPr lvl="0"/>
            <a:r>
              <a:rPr lang="en-US" dirty="0"/>
              <a:t>Stefan R. Bornstein. Predisposing Factors for Adrenal Insufficiency. N </a:t>
            </a:r>
            <a:r>
              <a:rPr lang="en-US" dirty="0" err="1"/>
              <a:t>Engl</a:t>
            </a:r>
            <a:r>
              <a:rPr lang="en-US" dirty="0"/>
              <a:t> J Med 2009; 360:22.  </a:t>
            </a:r>
          </a:p>
          <a:p>
            <a:pPr lvl="0"/>
            <a:r>
              <a:rPr lang="en-US" dirty="0"/>
              <a:t>R </a:t>
            </a:r>
            <a:r>
              <a:rPr lang="en-US" dirty="0" err="1"/>
              <a:t>Schlaghecke</a:t>
            </a:r>
            <a:r>
              <a:rPr lang="en-US" dirty="0"/>
              <a:t>, E </a:t>
            </a:r>
            <a:r>
              <a:rPr lang="en-US" dirty="0" err="1"/>
              <a:t>Kornely</a:t>
            </a:r>
            <a:r>
              <a:rPr lang="en-US" dirty="0"/>
              <a:t>, et al. The effect of long-term glucocorticoid therapy on pituitary–adrenal responses to exogenous </a:t>
            </a:r>
            <a:r>
              <a:rPr lang="en-US" dirty="0" err="1"/>
              <a:t>corticotropin</a:t>
            </a:r>
            <a:r>
              <a:rPr lang="en-US" dirty="0"/>
              <a:t>-releasing hormone. New England Journal of Medicine. January 23, 1992; 326:4.</a:t>
            </a:r>
          </a:p>
          <a:p>
            <a:pPr lvl="0"/>
            <a:r>
              <a:rPr lang="en-US" dirty="0"/>
              <a:t>James C. </a:t>
            </a:r>
            <a:r>
              <a:rPr lang="en-US" dirty="0" err="1"/>
              <a:t>Melby</a:t>
            </a:r>
            <a:r>
              <a:rPr lang="en-US" dirty="0"/>
              <a:t>. Drug Spotlight Program: Systemic Corticosteroid Therapy: Pharmacology and </a:t>
            </a:r>
            <a:r>
              <a:rPr lang="en-US" dirty="0" err="1"/>
              <a:t>Endocrinologic</a:t>
            </a:r>
            <a:r>
              <a:rPr lang="en-US" dirty="0"/>
              <a:t> Considerations.  Ann Intern Med.</a:t>
            </a:r>
            <a:r>
              <a:rPr lang="en-US" i="1" dirty="0"/>
              <a:t> </a:t>
            </a:r>
            <a:r>
              <a:rPr lang="en-US" dirty="0"/>
              <a:t>1974; 81(4):505-512.  </a:t>
            </a:r>
          </a:p>
          <a:p>
            <a:pPr lvl="0"/>
            <a:r>
              <a:rPr lang="en-US" dirty="0"/>
              <a:t>Briana C. Patterson, Karen </a:t>
            </a:r>
            <a:r>
              <a:rPr lang="en-US" dirty="0" err="1"/>
              <a:t>Wasilewski</a:t>
            </a:r>
            <a:r>
              <a:rPr lang="en-US" dirty="0"/>
              <a:t>-Masker, A. Blythe Ryerson, Ann </a:t>
            </a:r>
            <a:r>
              <a:rPr lang="en-US" dirty="0" err="1"/>
              <a:t>Mertens</a:t>
            </a:r>
            <a:r>
              <a:rPr lang="en-US" dirty="0"/>
              <a:t>, Lillian Meacham.  Endocrine Health Problems Detected in 519 Patients Evaluated in a Pediatric Cancer Survivor Program.  The Journal of Clinical Endocrinology &amp; Metabolism.  Volume: 97 Issue: 3.  Published online Dec 21, 2011.</a:t>
            </a:r>
          </a:p>
          <a:p>
            <a:pPr marL="0" indent="0">
              <a:buNone/>
            </a:pPr>
            <a:endParaRPr lang="en-US" dirty="0"/>
          </a:p>
        </p:txBody>
      </p:sp>
    </p:spTree>
    <p:extLst>
      <p:ext uri="{BB962C8B-B14F-4D97-AF65-F5344CB8AC3E}">
        <p14:creationId xmlns:p14="http://schemas.microsoft.com/office/powerpoint/2010/main" val="12236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Problem </a:t>
            </a:r>
            <a:endParaRPr lang="en-US" dirty="0"/>
          </a:p>
        </p:txBody>
      </p:sp>
      <p:sp>
        <p:nvSpPr>
          <p:cNvPr id="3" name="Content Placeholder 2"/>
          <p:cNvSpPr>
            <a:spLocks noGrp="1"/>
          </p:cNvSpPr>
          <p:nvPr>
            <p:ph idx="1"/>
          </p:nvPr>
        </p:nvSpPr>
        <p:spPr/>
        <p:txBody>
          <a:bodyPr>
            <a:normAutofit/>
          </a:bodyPr>
          <a:lstStyle/>
          <a:p>
            <a:r>
              <a:rPr lang="en-US" dirty="0" smtClean="0"/>
              <a:t>I am creating a protocol to provide a standard glucocorticoid wean and appropriate adrenal lab testing in every pediatric oncology patient who is treated with a prolonged course of glucocorticoids in conjunction with their chemotherapy.</a:t>
            </a:r>
            <a:endParaRPr lang="en-US" dirty="0"/>
          </a:p>
          <a:p>
            <a:r>
              <a:rPr lang="en-US" dirty="0" smtClean="0"/>
              <a:t>This is a priority because some of these patients undergo abrupt discontinuation of the medication rather than a gradual wean, which can result in adrenal crisis and have dangerous consequences to their health.</a:t>
            </a:r>
            <a:endParaRPr lang="en-US" dirty="0"/>
          </a:p>
        </p:txBody>
      </p:sp>
    </p:spTree>
    <p:extLst>
      <p:ext uri="{BB962C8B-B14F-4D97-AF65-F5344CB8AC3E}">
        <p14:creationId xmlns:p14="http://schemas.microsoft.com/office/powerpoint/2010/main" val="213802440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to translate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evidence related to this health problem, which I wish to translate, is present in abundance in the literature.  Numerous observational studies in the past 20 years have described what happens to patients when a prolonged course of glucocorticoids (&gt;14 days) is abruptly discontinued. </a:t>
            </a:r>
          </a:p>
          <a:p>
            <a:pPr lvl="1"/>
            <a:r>
              <a:rPr lang="en-US" sz="2000" dirty="0" smtClean="0">
                <a:solidFill>
                  <a:srgbClr val="FF0000"/>
                </a:solidFill>
              </a:rPr>
              <a:t>These patients often experience adrenal suppression from the prolonged course of glucocorticoids and abrupt discontinuation results in adrenal crisis with severe  hypotension, severe hypoglycemia, anorexia, significant emesis and in severe cases, can result in coma or death.</a:t>
            </a:r>
          </a:p>
          <a:p>
            <a:endParaRPr lang="en-US" dirty="0" smtClean="0"/>
          </a:p>
          <a:p>
            <a:r>
              <a:rPr lang="en-US" dirty="0" smtClean="0"/>
              <a:t>Is the evidence ready to translate?</a:t>
            </a:r>
          </a:p>
          <a:p>
            <a:pPr lvl="1"/>
            <a:r>
              <a:rPr lang="en-US" dirty="0" smtClean="0"/>
              <a:t>Although there is no consensus statement on this, there are many articles published in the past 20 years addressing this and it is standardly taught in pediatric endocrine textbooks.</a:t>
            </a:r>
          </a:p>
          <a:p>
            <a:endParaRPr lang="en-US" dirty="0"/>
          </a:p>
        </p:txBody>
      </p:sp>
    </p:spTree>
    <p:extLst>
      <p:ext uri="{BB962C8B-B14F-4D97-AF65-F5344CB8AC3E}">
        <p14:creationId xmlns:p14="http://schemas.microsoft.com/office/powerpoint/2010/main" val="289876637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12802"/>
          </a:xfrm>
        </p:spPr>
        <p:txBody>
          <a:bodyPr/>
          <a:lstStyle/>
          <a:p>
            <a:r>
              <a:rPr lang="en-US" dirty="0" smtClean="0"/>
              <a:t>The case for translation</a:t>
            </a:r>
            <a:endParaRPr lang="en-US" dirty="0"/>
          </a:p>
        </p:txBody>
      </p:sp>
      <p:sp>
        <p:nvSpPr>
          <p:cNvPr id="3" name="Content Placeholder 2"/>
          <p:cNvSpPr>
            <a:spLocks noGrp="1"/>
          </p:cNvSpPr>
          <p:nvPr>
            <p:ph idx="1"/>
          </p:nvPr>
        </p:nvSpPr>
        <p:spPr>
          <a:xfrm>
            <a:off x="457200" y="1020378"/>
            <a:ext cx="8229600" cy="4525963"/>
          </a:xfrm>
        </p:spPr>
        <p:txBody>
          <a:bodyPr>
            <a:noAutofit/>
          </a:bodyPr>
          <a:lstStyle/>
          <a:p>
            <a:pPr marL="400050" lvl="2" indent="0">
              <a:buNone/>
            </a:pPr>
            <a:endParaRPr lang="en-US" sz="1800" dirty="0"/>
          </a:p>
          <a:p>
            <a:r>
              <a:rPr lang="en-US" sz="1800" dirty="0" smtClean="0"/>
              <a:t>This is a quality of care issue, as patient safety and health is affected.</a:t>
            </a:r>
            <a:endParaRPr lang="en-US" sz="1800" dirty="0"/>
          </a:p>
          <a:p>
            <a:r>
              <a:rPr lang="en-US" sz="1800" dirty="0" smtClean="0"/>
              <a:t>The current quality gap</a:t>
            </a:r>
            <a:r>
              <a:rPr lang="en-US" sz="1800" dirty="0" smtClean="0"/>
              <a:t>:</a:t>
            </a:r>
          </a:p>
          <a:p>
            <a:pPr lvl="1"/>
            <a:r>
              <a:rPr lang="en-US" sz="1800" dirty="0" smtClean="0"/>
              <a:t>Currently, many oncology providers discontinue steroids without the proper weaning.</a:t>
            </a:r>
            <a:endParaRPr lang="en-US" sz="1800" dirty="0"/>
          </a:p>
          <a:p>
            <a:pPr lvl="1"/>
            <a:r>
              <a:rPr lang="en-US" sz="1800" dirty="0" smtClean="0"/>
              <a:t>My </a:t>
            </a:r>
            <a:r>
              <a:rPr lang="en-US" sz="1800" dirty="0" smtClean="0"/>
              <a:t>preliminary discussions with pediatric oncology providers in the past 3 years have taught me that many do </a:t>
            </a:r>
            <a:r>
              <a:rPr lang="en-US" sz="1800" dirty="0" smtClean="0"/>
              <a:t>not think </a:t>
            </a:r>
            <a:r>
              <a:rPr lang="en-US" sz="1800" dirty="0" smtClean="0"/>
              <a:t>about adrenal suppression after a prolonged course of glucocorticoids and do not always realize the dangers of abrupt discontinuation. </a:t>
            </a:r>
            <a:endParaRPr lang="en-US" sz="1800" dirty="0"/>
          </a:p>
          <a:p>
            <a:r>
              <a:rPr lang="en-US" sz="1800" dirty="0" smtClean="0"/>
              <a:t>Link quality gap to an outcome gap:</a:t>
            </a:r>
          </a:p>
          <a:p>
            <a:pPr lvl="1"/>
            <a:r>
              <a:rPr lang="en-US" sz="1800" dirty="0" smtClean="0"/>
              <a:t>Reducing this quality gap will lead to better health outcomes in pediatric oncology patients by preventing adrenal crisis and preventing costly hospitalizations for patients to get resuscitation. </a:t>
            </a:r>
            <a:endParaRPr lang="en-US" sz="1800" dirty="0"/>
          </a:p>
        </p:txBody>
      </p:sp>
    </p:spTree>
    <p:extLst>
      <p:ext uri="{BB962C8B-B14F-4D97-AF65-F5344CB8AC3E}">
        <p14:creationId xmlns:p14="http://schemas.microsoft.com/office/powerpoint/2010/main" val="1406183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engagement</a:t>
            </a:r>
            <a:endParaRPr lang="en-US" dirty="0"/>
          </a:p>
        </p:txBody>
      </p:sp>
      <p:sp>
        <p:nvSpPr>
          <p:cNvPr id="3" name="Content Placeholder 2"/>
          <p:cNvSpPr>
            <a:spLocks noGrp="1"/>
          </p:cNvSpPr>
          <p:nvPr>
            <p:ph idx="1"/>
          </p:nvPr>
        </p:nvSpPr>
        <p:spPr/>
        <p:txBody>
          <a:bodyPr>
            <a:noAutofit/>
          </a:bodyPr>
          <a:lstStyle/>
          <a:p>
            <a:r>
              <a:rPr lang="en-US" sz="1800" dirty="0"/>
              <a:t>K</a:t>
            </a:r>
            <a:r>
              <a:rPr lang="en-US" sz="1800" dirty="0" smtClean="0"/>
              <a:t>ey communities/stakeholders involved in translating this evidence:</a:t>
            </a:r>
          </a:p>
          <a:p>
            <a:pPr lvl="1"/>
            <a:r>
              <a:rPr lang="en-US" sz="1800" dirty="0" smtClean="0"/>
              <a:t>Pediatric oncology patients</a:t>
            </a:r>
          </a:p>
          <a:p>
            <a:pPr lvl="1"/>
            <a:r>
              <a:rPr lang="en-US" sz="1800" dirty="0" smtClean="0"/>
              <a:t>Families of these patients</a:t>
            </a:r>
          </a:p>
          <a:p>
            <a:pPr lvl="1"/>
            <a:r>
              <a:rPr lang="en-US" sz="1800" dirty="0" smtClean="0"/>
              <a:t>Providers on the pediatric oncology team taking care of them</a:t>
            </a:r>
            <a:endParaRPr lang="en-US" sz="1800" dirty="0"/>
          </a:p>
          <a:p>
            <a:r>
              <a:rPr lang="en-US" sz="1800" dirty="0" smtClean="0"/>
              <a:t>These people are invested in the health of the patient and want to optimize their health outcomes as much as possible.</a:t>
            </a:r>
            <a:endParaRPr lang="en-US" sz="1800" dirty="0"/>
          </a:p>
          <a:p>
            <a:r>
              <a:rPr lang="en-US" sz="1800" dirty="0" smtClean="0"/>
              <a:t>Plan for engaging communities/stakeholders:</a:t>
            </a:r>
          </a:p>
          <a:p>
            <a:pPr lvl="1"/>
            <a:r>
              <a:rPr lang="en-US" sz="1800" dirty="0" smtClean="0"/>
              <a:t>Provide education directly to pediatric oncology providers through seminars/group discussions about this topic; specifically how to properly wean glucocorticoids and how to </a:t>
            </a:r>
            <a:r>
              <a:rPr lang="en-US" sz="1800" dirty="0" err="1" smtClean="0"/>
              <a:t>remeasure</a:t>
            </a:r>
            <a:r>
              <a:rPr lang="en-US" sz="1800" dirty="0" smtClean="0"/>
              <a:t> the integrity of the child’s HPA axis, thereafter. </a:t>
            </a:r>
          </a:p>
          <a:p>
            <a:pPr lvl="1"/>
            <a:r>
              <a:rPr lang="en-US" sz="1800" dirty="0" smtClean="0"/>
              <a:t>Provide education to families about this topic so they know to ask their care providers about it, too.  This education can be given through their clinic website and pamphlets left in their clinic. </a:t>
            </a:r>
          </a:p>
          <a:p>
            <a:pPr lvl="1"/>
            <a:endParaRPr lang="en-US" sz="1800" dirty="0"/>
          </a:p>
        </p:txBody>
      </p:sp>
    </p:spTree>
    <p:extLst>
      <p:ext uri="{BB962C8B-B14F-4D97-AF65-F5344CB8AC3E}">
        <p14:creationId xmlns:p14="http://schemas.microsoft.com/office/powerpoint/2010/main" val="2196250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317" y="274638"/>
            <a:ext cx="8714031" cy="1143000"/>
          </a:xfrm>
        </p:spPr>
        <p:txBody>
          <a:bodyPr>
            <a:noAutofit/>
          </a:bodyPr>
          <a:lstStyle/>
          <a:p>
            <a:r>
              <a:rPr lang="en-US" sz="3600" dirty="0"/>
              <a:t>E</a:t>
            </a:r>
            <a:r>
              <a:rPr lang="en-US" sz="3600" dirty="0" smtClean="0"/>
              <a:t>vidence translation: facilitators and barriers</a:t>
            </a:r>
            <a:endParaRPr lang="en-US" sz="3600" dirty="0"/>
          </a:p>
        </p:txBody>
      </p:sp>
      <p:sp>
        <p:nvSpPr>
          <p:cNvPr id="3" name="Content Placeholder 2"/>
          <p:cNvSpPr>
            <a:spLocks noGrp="1"/>
          </p:cNvSpPr>
          <p:nvPr>
            <p:ph idx="1"/>
          </p:nvPr>
        </p:nvSpPr>
        <p:spPr/>
        <p:txBody>
          <a:bodyPr>
            <a:normAutofit fontScale="92500" lnSpcReduction="10000"/>
          </a:bodyPr>
          <a:lstStyle/>
          <a:p>
            <a:r>
              <a:rPr lang="en-US" dirty="0" smtClean="0"/>
              <a:t>Individual’s behaviors that contribute to the care gap:</a:t>
            </a:r>
          </a:p>
          <a:p>
            <a:pPr lvl="1"/>
            <a:r>
              <a:rPr lang="en-US" dirty="0" smtClean="0">
                <a:solidFill>
                  <a:srgbClr val="FF0000"/>
                </a:solidFill>
              </a:rPr>
              <a:t>Pediatric oncology providers often have not learned enough about the HPA axis and detrimental effects of prolonged course of steroids, to recognize when an abrupt discontinuation is not appropriate.</a:t>
            </a:r>
          </a:p>
          <a:p>
            <a:pPr lvl="1"/>
            <a:r>
              <a:rPr lang="en-US" dirty="0" smtClean="0">
                <a:solidFill>
                  <a:srgbClr val="FF0000"/>
                </a:solidFill>
              </a:rPr>
              <a:t>Their past experiences may have provided false reassurance.</a:t>
            </a:r>
          </a:p>
          <a:p>
            <a:pPr marL="457200" lvl="1" indent="0">
              <a:buNone/>
            </a:pPr>
            <a:endParaRPr lang="en-US" dirty="0" smtClean="0">
              <a:solidFill>
                <a:srgbClr val="FF0000"/>
              </a:solidFill>
            </a:endParaRPr>
          </a:p>
          <a:p>
            <a:r>
              <a:rPr lang="en-US" dirty="0"/>
              <a:t>O</a:t>
            </a:r>
            <a:r>
              <a:rPr lang="en-US" dirty="0" smtClean="0"/>
              <a:t>rganizational/environmental factors that influence the care gap:</a:t>
            </a:r>
            <a:endParaRPr lang="en-US" dirty="0"/>
          </a:p>
          <a:p>
            <a:pPr lvl="1"/>
            <a:r>
              <a:rPr lang="en-US" dirty="0" smtClean="0">
                <a:solidFill>
                  <a:srgbClr val="FF0000"/>
                </a:solidFill>
              </a:rPr>
              <a:t>Time is a big factor.  Providers may feel there is not enough time in pediatric oncology clinic follow-up visits to address all issues.</a:t>
            </a:r>
          </a:p>
          <a:p>
            <a:pPr lvl="1"/>
            <a:endParaRPr lang="en-US" i="1" dirty="0" smtClean="0">
              <a:solidFill>
                <a:srgbClr val="FF0000"/>
              </a:solidFill>
            </a:endParaRPr>
          </a:p>
          <a:p>
            <a:pPr lvl="1"/>
            <a:endParaRPr lang="en-US" sz="600" dirty="0" smtClean="0">
              <a:solidFill>
                <a:srgbClr val="FF0000"/>
              </a:solidFill>
            </a:endParaRPr>
          </a:p>
          <a:p>
            <a:endParaRPr lang="en-US" dirty="0" smtClean="0"/>
          </a:p>
          <a:p>
            <a:pPr marL="457200" lvl="1" indent="0">
              <a:buNone/>
            </a:pPr>
            <a:endParaRPr lang="en-US" dirty="0" smtClean="0"/>
          </a:p>
          <a:p>
            <a:pPr marL="457200" lvl="1" indent="0">
              <a:buNone/>
            </a:pPr>
            <a:endParaRPr lang="en-US" dirty="0" smtClean="0"/>
          </a:p>
          <a:p>
            <a:endParaRPr lang="en-US" dirty="0"/>
          </a:p>
          <a:p>
            <a:endParaRPr lang="en-US" dirty="0"/>
          </a:p>
        </p:txBody>
      </p:sp>
    </p:spTree>
    <p:extLst>
      <p:ext uri="{BB962C8B-B14F-4D97-AF65-F5344CB8AC3E}">
        <p14:creationId xmlns:p14="http://schemas.microsoft.com/office/powerpoint/2010/main" val="1459902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44071"/>
          </a:xfrm>
        </p:spPr>
        <p:txBody>
          <a:bodyPr>
            <a:normAutofit/>
          </a:bodyPr>
          <a:lstStyle/>
          <a:p>
            <a:r>
              <a:rPr lang="en-US" sz="3600" dirty="0"/>
              <a:t>B</a:t>
            </a:r>
            <a:r>
              <a:rPr lang="en-US" sz="3600" dirty="0" smtClean="0"/>
              <a:t>ehavioral/environmental targets</a:t>
            </a:r>
            <a:endParaRPr lang="en-US" sz="3600" dirty="0"/>
          </a:p>
        </p:txBody>
      </p:sp>
      <p:sp>
        <p:nvSpPr>
          <p:cNvPr id="3" name="Content Placeholder 2"/>
          <p:cNvSpPr>
            <a:spLocks noGrp="1"/>
          </p:cNvSpPr>
          <p:nvPr>
            <p:ph idx="1"/>
          </p:nvPr>
        </p:nvSpPr>
        <p:spPr>
          <a:xfrm>
            <a:off x="457200" y="1259548"/>
            <a:ext cx="8229600" cy="4525963"/>
          </a:xfrm>
        </p:spPr>
        <p:txBody>
          <a:bodyPr>
            <a:normAutofit/>
          </a:bodyPr>
          <a:lstStyle/>
          <a:p>
            <a:r>
              <a:rPr lang="en-US" sz="1800" b="1" dirty="0" smtClean="0"/>
              <a:t>The behavioral/environmental factors I will target to facilitate evidence translation:</a:t>
            </a:r>
          </a:p>
          <a:p>
            <a:pPr lvl="1"/>
            <a:r>
              <a:rPr lang="en-US" sz="1800" dirty="0" smtClean="0"/>
              <a:t>I would like to increase awareness and knowledge of this problem amongst pediatric oncology care providers.</a:t>
            </a:r>
          </a:p>
          <a:p>
            <a:pPr lvl="1"/>
            <a:r>
              <a:rPr lang="en-US" sz="1800" dirty="0" smtClean="0"/>
              <a:t>This may be challenging because we’ll be trying to change a long standing convention.</a:t>
            </a:r>
          </a:p>
          <a:p>
            <a:pPr lvl="1"/>
            <a:r>
              <a:rPr lang="en-US" sz="1800" dirty="0" smtClean="0"/>
              <a:t>The likely impact will be improved health outcomes in these patients and fewer readmissions.</a:t>
            </a:r>
            <a:endParaRPr lang="en-US" sz="1800" dirty="0" smtClean="0">
              <a:solidFill>
                <a:srgbClr val="FF0000"/>
              </a:solidFill>
            </a:endParaRPr>
          </a:p>
          <a:p>
            <a:endParaRPr lang="en-US" sz="1800" dirty="0" smtClean="0"/>
          </a:p>
          <a:p>
            <a:pPr marL="457200" lvl="1" indent="0">
              <a:buNone/>
            </a:pPr>
            <a:endParaRPr lang="en-US" sz="1800" dirty="0" smtClean="0"/>
          </a:p>
          <a:p>
            <a:pPr marL="457200" lvl="1" indent="0">
              <a:buNone/>
            </a:pPr>
            <a:endParaRPr lang="en-US" sz="1800" dirty="0" smtClean="0"/>
          </a:p>
          <a:p>
            <a:endParaRPr lang="en-US" sz="1800" dirty="0"/>
          </a:p>
          <a:p>
            <a:endParaRPr lang="en-US" sz="1800" dirty="0"/>
          </a:p>
        </p:txBody>
      </p:sp>
      <p:graphicFrame>
        <p:nvGraphicFramePr>
          <p:cNvPr id="4" name="Content Placeholder 3"/>
          <p:cNvGraphicFramePr>
            <a:graphicFrameLocks/>
          </p:cNvGraphicFramePr>
          <p:nvPr>
            <p:extLst>
              <p:ext uri="{D42A27DB-BD31-4B8C-83A1-F6EECF244321}">
                <p14:modId xmlns:p14="http://schemas.microsoft.com/office/powerpoint/2010/main" val="599983826"/>
              </p:ext>
            </p:extLst>
          </p:nvPr>
        </p:nvGraphicFramePr>
        <p:xfrm>
          <a:off x="355012" y="4259886"/>
          <a:ext cx="8229600" cy="1767839"/>
        </p:xfrm>
        <a:graphic>
          <a:graphicData uri="http://schemas.openxmlformats.org/drawingml/2006/table">
            <a:tbl>
              <a:tblPr firstRow="1" bandRow="1">
                <a:tableStyleId>{5C22544A-7EE6-4342-B048-85BDC9FD1C3A}</a:tableStyleId>
              </a:tblPr>
              <a:tblGrid>
                <a:gridCol w="2743200"/>
                <a:gridCol w="2743200"/>
                <a:gridCol w="2743200"/>
              </a:tblGrid>
              <a:tr h="0">
                <a:tc>
                  <a:txBody>
                    <a:bodyPr/>
                    <a:lstStyle/>
                    <a:p>
                      <a:endParaRPr lang="en-US" sz="1400" dirty="0"/>
                    </a:p>
                  </a:txBody>
                  <a:tcPr>
                    <a:noFill/>
                  </a:tcPr>
                </a:tc>
                <a:tc>
                  <a:txBody>
                    <a:bodyPr/>
                    <a:lstStyle/>
                    <a:p>
                      <a:pPr algn="ctr"/>
                      <a:r>
                        <a:rPr lang="en-US" sz="1400" dirty="0" smtClean="0">
                          <a:solidFill>
                            <a:schemeClr val="tx1"/>
                          </a:solidFill>
                        </a:rPr>
                        <a:t>High impact</a:t>
                      </a:r>
                      <a:endParaRPr lang="en-US" sz="1400" dirty="0">
                        <a:solidFill>
                          <a:schemeClr val="tx1"/>
                        </a:solidFill>
                      </a:endParaRPr>
                    </a:p>
                  </a:txBody>
                  <a:tcPr>
                    <a:lnB w="12700" cap="flat" cmpd="sng" algn="ctr">
                      <a:solidFill>
                        <a:scrgbClr r="0" g="0" b="0"/>
                      </a:solidFill>
                      <a:prstDash val="solid"/>
                      <a:round/>
                      <a:headEnd type="none" w="med" len="med"/>
                      <a:tailEnd type="none" w="med" len="med"/>
                    </a:lnB>
                    <a:noFill/>
                  </a:tcPr>
                </a:tc>
                <a:tc>
                  <a:txBody>
                    <a:bodyPr/>
                    <a:lstStyle/>
                    <a:p>
                      <a:pPr algn="ctr"/>
                      <a:r>
                        <a:rPr lang="en-US" sz="1400" dirty="0" smtClean="0">
                          <a:solidFill>
                            <a:srgbClr val="000000"/>
                          </a:solidFill>
                        </a:rPr>
                        <a:t>Lower impact</a:t>
                      </a:r>
                      <a:endParaRPr lang="en-US" sz="1400" dirty="0">
                        <a:solidFill>
                          <a:srgbClr val="000000"/>
                        </a:solidFill>
                      </a:endParaRPr>
                    </a:p>
                  </a:txBody>
                  <a:tcPr>
                    <a:lnB w="12700" cap="flat" cmpd="sng" algn="ctr">
                      <a:solidFill>
                        <a:scrgbClr r="0" g="0" b="0"/>
                      </a:solidFill>
                      <a:prstDash val="solid"/>
                      <a:round/>
                      <a:headEnd type="none" w="med" len="med"/>
                      <a:tailEnd type="none" w="med" len="med"/>
                    </a:lnB>
                    <a:noFill/>
                  </a:tcPr>
                </a:tc>
              </a:tr>
              <a:tr h="370840">
                <a:tc>
                  <a:txBody>
                    <a:bodyPr/>
                    <a:lstStyle/>
                    <a:p>
                      <a:r>
                        <a:rPr lang="en-US" sz="1400" b="1" dirty="0" smtClean="0"/>
                        <a:t>More</a:t>
                      </a:r>
                    </a:p>
                    <a:p>
                      <a:r>
                        <a:rPr lang="en-US" sz="1400" b="1" dirty="0" smtClean="0"/>
                        <a:t>Changeable</a:t>
                      </a:r>
                      <a:endParaRPr lang="en-US" sz="1400" b="1" dirty="0"/>
                    </a:p>
                  </a:txBody>
                  <a:tcPr>
                    <a:lnR w="12700" cap="flat" cmpd="sng" algn="ctr">
                      <a:solidFill>
                        <a:scrgbClr r="0" g="0" b="0"/>
                      </a:solidFill>
                      <a:prstDash val="solid"/>
                      <a:round/>
                      <a:headEnd type="none" w="med" len="med"/>
                      <a:tailEnd type="none" w="med" len="med"/>
                    </a:lnR>
                    <a:noFill/>
                  </a:tcPr>
                </a:tc>
                <a:tc>
                  <a:txBody>
                    <a:bodyPr/>
                    <a:lstStyle/>
                    <a:p>
                      <a:r>
                        <a:rPr lang="en-US" sz="1400" dirty="0" smtClean="0"/>
                        <a:t>Providers’</a:t>
                      </a:r>
                      <a:r>
                        <a:rPr lang="en-US" sz="1400" baseline="0" dirty="0" smtClean="0"/>
                        <a:t> knowledge and beliefs about the topic</a:t>
                      </a:r>
                      <a:endParaRPr lang="en-US" sz="1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en-US" sz="1400" dirty="0" smtClean="0"/>
                        <a:t>Parents’ knowledge/belief</a:t>
                      </a:r>
                      <a:r>
                        <a:rPr lang="en-US" sz="1400" baseline="0" dirty="0" smtClean="0"/>
                        <a:t> about the topic (perhaps lower because they are not directly ordering the meds)</a:t>
                      </a:r>
                      <a:endParaRPr lang="en-US" sz="1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70840">
                <a:tc>
                  <a:txBody>
                    <a:bodyPr/>
                    <a:lstStyle/>
                    <a:p>
                      <a:r>
                        <a:rPr lang="en-US" sz="1400" b="1" dirty="0" smtClean="0"/>
                        <a:t>Less</a:t>
                      </a:r>
                    </a:p>
                    <a:p>
                      <a:r>
                        <a:rPr lang="en-US" sz="1400" b="1" dirty="0" smtClean="0"/>
                        <a:t>Changeable</a:t>
                      </a:r>
                      <a:endParaRPr lang="en-US" sz="1400" b="1" dirty="0"/>
                    </a:p>
                  </a:txBody>
                  <a:tcPr>
                    <a:lnR w="12700" cap="flat" cmpd="sng" algn="ctr">
                      <a:solidFill>
                        <a:scrgbClr r="0" g="0" b="0"/>
                      </a:solidFill>
                      <a:prstDash val="solid"/>
                      <a:round/>
                      <a:headEnd type="none" w="med" len="med"/>
                      <a:tailEnd type="none" w="med" len="med"/>
                    </a:lnR>
                    <a:noFill/>
                  </a:tcPr>
                </a:tc>
                <a:tc>
                  <a:txBody>
                    <a:bodyPr/>
                    <a:lstStyle/>
                    <a:p>
                      <a:r>
                        <a:rPr lang="en-US" sz="1400" dirty="0" smtClean="0"/>
                        <a:t>Less time available in clinic</a:t>
                      </a:r>
                      <a:r>
                        <a:rPr lang="en-US" sz="1400" baseline="0" dirty="0" smtClean="0"/>
                        <a:t> to address this problem</a:t>
                      </a:r>
                      <a:endParaRPr lang="en-US" sz="1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en-US" sz="1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717994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3247"/>
            <a:ext cx="8229600" cy="1143000"/>
          </a:xfrm>
        </p:spPr>
        <p:txBody>
          <a:bodyPr/>
          <a:lstStyle/>
          <a:p>
            <a:r>
              <a:rPr lang="en-US" dirty="0" smtClean="0"/>
              <a:t>Determinants of change</a:t>
            </a:r>
            <a:endParaRPr lang="en-US" dirty="0"/>
          </a:p>
        </p:txBody>
      </p:sp>
      <p:sp>
        <p:nvSpPr>
          <p:cNvPr id="3" name="Content Placeholder 2"/>
          <p:cNvSpPr>
            <a:spLocks noGrp="1"/>
          </p:cNvSpPr>
          <p:nvPr>
            <p:ph idx="1"/>
          </p:nvPr>
        </p:nvSpPr>
        <p:spPr>
          <a:xfrm>
            <a:off x="457200" y="1286247"/>
            <a:ext cx="8229600" cy="4525963"/>
          </a:xfrm>
        </p:spPr>
        <p:txBody>
          <a:bodyPr>
            <a:normAutofit/>
          </a:bodyPr>
          <a:lstStyle/>
          <a:p>
            <a:r>
              <a:rPr lang="en-US" sz="2000" dirty="0" smtClean="0"/>
              <a:t>The potential determinants of the selected behavioral/environmental factors:</a:t>
            </a:r>
          </a:p>
          <a:p>
            <a:pPr marL="0" indent="0">
              <a:buNone/>
            </a:pPr>
            <a:r>
              <a:rPr lang="en-US" sz="2400" dirty="0" smtClean="0">
                <a:solidFill>
                  <a:srgbClr val="FF0000"/>
                </a:solidFill>
              </a:rPr>
              <a:t> </a:t>
            </a:r>
          </a:p>
          <a:p>
            <a:pPr marL="0" indent="0">
              <a:buNone/>
            </a:pPr>
            <a:endParaRPr lang="en-US" sz="2400" i="1" dirty="0" smtClean="0">
              <a:solidFill>
                <a:srgbClr val="FF0000"/>
              </a:solidFill>
            </a:endParaRPr>
          </a:p>
          <a:p>
            <a:pPr marL="0" indent="0">
              <a:buNone/>
            </a:pPr>
            <a:endParaRPr lang="en-US" sz="2000" i="1" dirty="0" smtClean="0">
              <a:solidFill>
                <a:srgbClr val="FF0000"/>
              </a:solidFill>
            </a:endParaRPr>
          </a:p>
          <a:p>
            <a:pPr lvl="1"/>
            <a:r>
              <a:rPr lang="en-US" sz="2000" i="1" dirty="0" smtClean="0">
                <a:solidFill>
                  <a:srgbClr val="FF0000"/>
                </a:solidFill>
              </a:rPr>
              <a:t>COM-B or other behavioral/organizational theory and use to identify  determinants of selected behavioral/environmental factor. For example, if using COM-B, list problems related to capacity, opportunity and motivation that contribute to the factor of interest</a:t>
            </a:r>
          </a:p>
        </p:txBody>
      </p:sp>
      <p:graphicFrame>
        <p:nvGraphicFramePr>
          <p:cNvPr id="4" name="Table 3"/>
          <p:cNvGraphicFramePr>
            <a:graphicFrameLocks noGrp="1"/>
          </p:cNvGraphicFramePr>
          <p:nvPr>
            <p:extLst>
              <p:ext uri="{D42A27DB-BD31-4B8C-83A1-F6EECF244321}">
                <p14:modId xmlns:p14="http://schemas.microsoft.com/office/powerpoint/2010/main" val="250149234"/>
              </p:ext>
            </p:extLst>
          </p:nvPr>
        </p:nvGraphicFramePr>
        <p:xfrm>
          <a:off x="312344" y="1914693"/>
          <a:ext cx="8592609" cy="4564566"/>
        </p:xfrm>
        <a:graphic>
          <a:graphicData uri="http://schemas.openxmlformats.org/drawingml/2006/table">
            <a:tbl>
              <a:tblPr firstRow="1" bandRow="1">
                <a:tableStyleId>{5C22544A-7EE6-4342-B048-85BDC9FD1C3A}</a:tableStyleId>
              </a:tblPr>
              <a:tblGrid>
                <a:gridCol w="2864203"/>
                <a:gridCol w="2864203"/>
                <a:gridCol w="2864203"/>
              </a:tblGrid>
              <a:tr h="437976">
                <a:tc>
                  <a:txBody>
                    <a:bodyPr/>
                    <a:lstStyle/>
                    <a:p>
                      <a:pPr marL="0" marR="0">
                        <a:spcBef>
                          <a:spcPts val="0"/>
                        </a:spcBef>
                        <a:spcAft>
                          <a:spcPts val="0"/>
                        </a:spcAft>
                      </a:pPr>
                      <a:r>
                        <a:rPr lang="en-US" sz="1000" dirty="0">
                          <a:solidFill>
                            <a:srgbClr val="262626"/>
                          </a:solidFill>
                          <a:effectLst/>
                          <a:latin typeface="Cambria"/>
                          <a:ea typeface="ＭＳ 明朝"/>
                          <a:cs typeface="Cambria"/>
                        </a:rPr>
                        <a:t>COM-B Components</a:t>
                      </a:r>
                      <a:endParaRPr lang="en-US" sz="1000" dirty="0">
                        <a:effectLst/>
                        <a:latin typeface="Cambria"/>
                        <a:ea typeface="ＭＳ 明朝"/>
                        <a:cs typeface="Cambria"/>
                      </a:endParaRPr>
                    </a:p>
                  </a:txBody>
                  <a:tcPr marL="68580" marR="68580" marT="0" marB="0"/>
                </a:tc>
                <a:tc>
                  <a:txBody>
                    <a:bodyPr/>
                    <a:lstStyle/>
                    <a:p>
                      <a:pPr marL="0" marR="0">
                        <a:spcBef>
                          <a:spcPts val="0"/>
                        </a:spcBef>
                        <a:spcAft>
                          <a:spcPts val="0"/>
                        </a:spcAft>
                      </a:pPr>
                      <a:r>
                        <a:rPr lang="en-US" sz="1000" dirty="0">
                          <a:solidFill>
                            <a:srgbClr val="262626"/>
                          </a:solidFill>
                          <a:effectLst/>
                          <a:latin typeface="Cambria"/>
                          <a:ea typeface="ＭＳ 明朝"/>
                          <a:cs typeface="Cambria"/>
                        </a:rPr>
                        <a:t>What needs to happen for the target behavior to occur?</a:t>
                      </a:r>
                      <a:endParaRPr lang="en-US" sz="1000" dirty="0">
                        <a:effectLst/>
                        <a:latin typeface="Cambria"/>
                        <a:ea typeface="ＭＳ 明朝"/>
                        <a:cs typeface="Cambria"/>
                      </a:endParaRPr>
                    </a:p>
                  </a:txBody>
                  <a:tcPr marL="68580" marR="68580" marT="0" marB="0"/>
                </a:tc>
                <a:tc>
                  <a:txBody>
                    <a:bodyPr/>
                    <a:lstStyle/>
                    <a:p>
                      <a:pPr marL="0" marR="0">
                        <a:spcBef>
                          <a:spcPts val="0"/>
                        </a:spcBef>
                        <a:spcAft>
                          <a:spcPts val="0"/>
                        </a:spcAft>
                      </a:pPr>
                      <a:r>
                        <a:rPr lang="en-US" sz="1000" dirty="0">
                          <a:solidFill>
                            <a:srgbClr val="262626"/>
                          </a:solidFill>
                          <a:effectLst/>
                          <a:latin typeface="Cambria"/>
                          <a:ea typeface="ＭＳ 明朝"/>
                          <a:cs typeface="Cambria"/>
                        </a:rPr>
                        <a:t>Is there a need for change?</a:t>
                      </a:r>
                      <a:endParaRPr lang="en-US" sz="1000" dirty="0">
                        <a:effectLst/>
                        <a:latin typeface="Cambria"/>
                        <a:ea typeface="ＭＳ 明朝"/>
                        <a:cs typeface="Cambria"/>
                      </a:endParaRPr>
                    </a:p>
                  </a:txBody>
                  <a:tcPr marL="68580" marR="68580" marT="0" marB="0"/>
                </a:tc>
              </a:tr>
              <a:tr h="421951">
                <a:tc>
                  <a:txBody>
                    <a:bodyPr/>
                    <a:lstStyle/>
                    <a:p>
                      <a:pPr marL="0" marR="0">
                        <a:spcBef>
                          <a:spcPts val="0"/>
                        </a:spcBef>
                        <a:spcAft>
                          <a:spcPts val="0"/>
                        </a:spcAft>
                      </a:pPr>
                      <a:r>
                        <a:rPr lang="en-US" sz="1000" dirty="0">
                          <a:solidFill>
                            <a:srgbClr val="262626"/>
                          </a:solidFill>
                          <a:effectLst/>
                          <a:latin typeface="Cambria"/>
                          <a:ea typeface="ＭＳ 明朝"/>
                          <a:cs typeface="Cambria"/>
                        </a:rPr>
                        <a:t>Physical capability</a:t>
                      </a:r>
                      <a:endParaRPr lang="en-US" sz="1000" dirty="0">
                        <a:effectLst/>
                        <a:latin typeface="Cambria"/>
                        <a:ea typeface="ＭＳ 明朝"/>
                        <a:cs typeface="Cambria"/>
                      </a:endParaRPr>
                    </a:p>
                    <a:p>
                      <a:pPr marL="0" marR="0">
                        <a:spcBef>
                          <a:spcPts val="0"/>
                        </a:spcBef>
                        <a:spcAft>
                          <a:spcPts val="0"/>
                        </a:spcAft>
                      </a:pPr>
                      <a:r>
                        <a:rPr lang="en-US" sz="1000" dirty="0">
                          <a:solidFill>
                            <a:srgbClr val="262626"/>
                          </a:solidFill>
                          <a:effectLst/>
                          <a:latin typeface="Cambria"/>
                          <a:ea typeface="ＭＳ 明朝"/>
                          <a:cs typeface="Cambria"/>
                        </a:rPr>
                        <a:t>(Physical skills) </a:t>
                      </a:r>
                      <a:endParaRPr lang="en-US" sz="1000" dirty="0">
                        <a:effectLst/>
                        <a:latin typeface="Cambria"/>
                        <a:ea typeface="ＭＳ 明朝"/>
                        <a:cs typeface="Cambria"/>
                      </a:endParaRPr>
                    </a:p>
                  </a:txBody>
                  <a:tcPr marL="68580" marR="68580" marT="0" marB="0"/>
                </a:tc>
                <a:tc>
                  <a:txBody>
                    <a:bodyPr/>
                    <a:lstStyle/>
                    <a:p>
                      <a:pPr marL="0" marR="0">
                        <a:spcBef>
                          <a:spcPts val="0"/>
                        </a:spcBef>
                        <a:spcAft>
                          <a:spcPts val="0"/>
                        </a:spcAft>
                      </a:pPr>
                      <a:r>
                        <a:rPr lang="en-US" sz="1000" dirty="0">
                          <a:effectLst/>
                          <a:latin typeface="Cambria"/>
                          <a:ea typeface="ＭＳ 明朝"/>
                          <a:cs typeface="Cambria"/>
                        </a:rPr>
                        <a:t>Having the skill to recognize when </a:t>
                      </a:r>
                      <a:r>
                        <a:rPr lang="en-US" sz="1000" dirty="0" smtClean="0">
                          <a:effectLst/>
                          <a:latin typeface="Cambria"/>
                          <a:ea typeface="ＭＳ 明朝"/>
                          <a:cs typeface="Cambria"/>
                        </a:rPr>
                        <a:t>a</a:t>
                      </a:r>
                      <a:r>
                        <a:rPr lang="en-US" sz="1000" baseline="0" dirty="0" smtClean="0">
                          <a:effectLst/>
                          <a:latin typeface="Cambria"/>
                          <a:ea typeface="ＭＳ 明朝"/>
                          <a:cs typeface="Cambria"/>
                        </a:rPr>
                        <a:t> </a:t>
                      </a:r>
                      <a:r>
                        <a:rPr lang="en-US" sz="1000" dirty="0" smtClean="0">
                          <a:effectLst/>
                          <a:latin typeface="Cambria"/>
                          <a:ea typeface="ＭＳ 明朝"/>
                          <a:cs typeface="Cambria"/>
                        </a:rPr>
                        <a:t>steroid </a:t>
                      </a:r>
                      <a:r>
                        <a:rPr lang="en-US" sz="1000" dirty="0">
                          <a:effectLst/>
                          <a:latin typeface="Cambria"/>
                          <a:ea typeface="ＭＳ 明朝"/>
                          <a:cs typeface="Cambria"/>
                        </a:rPr>
                        <a:t>taper and further lab testing is necessary.</a:t>
                      </a:r>
                    </a:p>
                  </a:txBody>
                  <a:tcPr marL="68580" marR="68580" marT="0" marB="0"/>
                </a:tc>
                <a:tc>
                  <a:txBody>
                    <a:bodyPr/>
                    <a:lstStyle/>
                    <a:p>
                      <a:pPr marL="0" marR="0">
                        <a:spcBef>
                          <a:spcPts val="0"/>
                        </a:spcBef>
                        <a:spcAft>
                          <a:spcPts val="0"/>
                        </a:spcAft>
                      </a:pPr>
                      <a:r>
                        <a:rPr lang="en-US" sz="1000" dirty="0" smtClean="0">
                          <a:solidFill>
                            <a:srgbClr val="262626"/>
                          </a:solidFill>
                          <a:effectLst/>
                          <a:latin typeface="Cambria"/>
                          <a:ea typeface="ＭＳ 明朝"/>
                          <a:cs typeface="Cambria"/>
                        </a:rPr>
                        <a:t>Yes </a:t>
                      </a:r>
                      <a:endParaRPr lang="en-US" sz="1000" dirty="0">
                        <a:effectLst/>
                        <a:latin typeface="Cambria"/>
                        <a:ea typeface="ＭＳ 明朝"/>
                        <a:cs typeface="Cambria"/>
                      </a:endParaRPr>
                    </a:p>
                  </a:txBody>
                  <a:tcPr marL="68580" marR="68580" marT="0" marB="0" anchor="ctr"/>
                </a:tc>
              </a:tr>
              <a:tr h="914227">
                <a:tc>
                  <a:txBody>
                    <a:bodyPr/>
                    <a:lstStyle/>
                    <a:p>
                      <a:pPr marL="0" marR="0">
                        <a:spcBef>
                          <a:spcPts val="0"/>
                        </a:spcBef>
                        <a:spcAft>
                          <a:spcPts val="0"/>
                        </a:spcAft>
                      </a:pPr>
                      <a:r>
                        <a:rPr lang="en-US" sz="1000" dirty="0">
                          <a:solidFill>
                            <a:srgbClr val="262626"/>
                          </a:solidFill>
                          <a:effectLst/>
                          <a:latin typeface="Cambria"/>
                          <a:ea typeface="ＭＳ 明朝"/>
                          <a:cs typeface="Cambria"/>
                        </a:rPr>
                        <a:t>Psychological capability</a:t>
                      </a:r>
                      <a:endParaRPr lang="en-US" sz="1000" dirty="0">
                        <a:effectLst/>
                        <a:latin typeface="Cambria"/>
                        <a:ea typeface="ＭＳ 明朝"/>
                        <a:cs typeface="Cambria"/>
                      </a:endParaRPr>
                    </a:p>
                    <a:p>
                      <a:pPr marL="0" marR="0">
                        <a:spcBef>
                          <a:spcPts val="0"/>
                        </a:spcBef>
                        <a:spcAft>
                          <a:spcPts val="0"/>
                        </a:spcAft>
                      </a:pPr>
                      <a:r>
                        <a:rPr lang="en-US" sz="1000" dirty="0">
                          <a:solidFill>
                            <a:srgbClr val="262626"/>
                          </a:solidFill>
                          <a:effectLst/>
                          <a:latin typeface="Cambria"/>
                          <a:ea typeface="ＭＳ 明朝"/>
                          <a:cs typeface="Cambria"/>
                        </a:rPr>
                        <a:t>(Knowledge; Cognitive and interpersonal skills; Memory, attention and decision processes; Behavioral regulation)</a:t>
                      </a:r>
                      <a:endParaRPr lang="en-US" sz="1000" dirty="0">
                        <a:effectLst/>
                        <a:latin typeface="Cambria"/>
                        <a:ea typeface="ＭＳ 明朝"/>
                        <a:cs typeface="Cambria"/>
                      </a:endParaRPr>
                    </a:p>
                  </a:txBody>
                  <a:tcPr marL="68580" marR="68580"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latin typeface="Cambria"/>
                          <a:ea typeface="+mn-ea"/>
                          <a:cs typeface="Cambria"/>
                        </a:rPr>
                        <a:t>Attention and decision processes around steroid management may also be lacking from the providers' mind. </a:t>
                      </a:r>
                      <a:endParaRPr lang="en-US" sz="1000" dirty="0" smtClean="0">
                        <a:effectLst/>
                        <a:latin typeface="Cambria"/>
                        <a:ea typeface="ＭＳ 明朝"/>
                        <a:cs typeface="Cambria"/>
                      </a:endParaRPr>
                    </a:p>
                    <a:p>
                      <a:pPr marL="0" marR="0">
                        <a:spcBef>
                          <a:spcPts val="0"/>
                        </a:spcBef>
                        <a:spcAft>
                          <a:spcPts val="0"/>
                        </a:spcAft>
                      </a:pPr>
                      <a:r>
                        <a:rPr lang="en-US" sz="1000" dirty="0" smtClean="0">
                          <a:effectLst/>
                          <a:latin typeface="Cambria"/>
                          <a:ea typeface="ＭＳ 明朝"/>
                          <a:cs typeface="Cambria"/>
                        </a:rPr>
                        <a:t>Understanding </a:t>
                      </a:r>
                      <a:r>
                        <a:rPr lang="en-US" sz="1000" dirty="0">
                          <a:effectLst/>
                          <a:latin typeface="Cambria"/>
                          <a:ea typeface="ＭＳ 明朝"/>
                          <a:cs typeface="Cambria"/>
                        </a:rPr>
                        <a:t>the dangers of adrenal suppression from prolonged steroid use</a:t>
                      </a:r>
                      <a:r>
                        <a:rPr lang="en-US" sz="1000" dirty="0" smtClean="0">
                          <a:effectLst/>
                          <a:latin typeface="Cambria"/>
                          <a:ea typeface="ＭＳ 明朝"/>
                          <a:cs typeface="Cambria"/>
                        </a:rPr>
                        <a:t>.</a:t>
                      </a:r>
                    </a:p>
                  </a:txBody>
                  <a:tcPr marL="68580" marR="68580" marT="0" marB="0"/>
                </a:tc>
                <a:tc>
                  <a:txBody>
                    <a:bodyPr/>
                    <a:lstStyle/>
                    <a:p>
                      <a:pPr marL="0" marR="0">
                        <a:spcBef>
                          <a:spcPts val="0"/>
                        </a:spcBef>
                        <a:spcAft>
                          <a:spcPts val="0"/>
                        </a:spcAft>
                      </a:pPr>
                      <a:r>
                        <a:rPr lang="en-US" sz="1000" dirty="0">
                          <a:solidFill>
                            <a:srgbClr val="262626"/>
                          </a:solidFill>
                          <a:effectLst/>
                          <a:latin typeface="Cambria"/>
                          <a:ea typeface="ＭＳ 明朝"/>
                          <a:cs typeface="Cambria"/>
                        </a:rPr>
                        <a:t>I will need to assess this with a survey of the oncology providers.  I have met members of the team in the past who did not have knowledge of these dangers and I taught them more about it. </a:t>
                      </a:r>
                      <a:endParaRPr lang="en-US" sz="1000" dirty="0">
                        <a:effectLst/>
                        <a:latin typeface="Cambria"/>
                        <a:ea typeface="ＭＳ 明朝"/>
                        <a:cs typeface="Cambria"/>
                      </a:endParaRPr>
                    </a:p>
                  </a:txBody>
                  <a:tcPr marL="68580" marR="68580" marT="0" marB="0" anchor="ctr"/>
                </a:tc>
              </a:tr>
              <a:tr h="590732">
                <a:tc>
                  <a:txBody>
                    <a:bodyPr/>
                    <a:lstStyle/>
                    <a:p>
                      <a:pPr marL="0" marR="0">
                        <a:spcBef>
                          <a:spcPts val="0"/>
                        </a:spcBef>
                        <a:spcAft>
                          <a:spcPts val="0"/>
                        </a:spcAft>
                      </a:pPr>
                      <a:r>
                        <a:rPr lang="en-US" sz="1000">
                          <a:solidFill>
                            <a:srgbClr val="262626"/>
                          </a:solidFill>
                          <a:effectLst/>
                          <a:latin typeface="Cambria"/>
                          <a:ea typeface="ＭＳ 明朝"/>
                          <a:cs typeface="Cambria"/>
                        </a:rPr>
                        <a:t>Physical opportunity</a:t>
                      </a:r>
                      <a:endParaRPr lang="en-US" sz="1000">
                        <a:effectLst/>
                        <a:latin typeface="Cambria"/>
                        <a:ea typeface="ＭＳ 明朝"/>
                        <a:cs typeface="Cambria"/>
                      </a:endParaRPr>
                    </a:p>
                    <a:p>
                      <a:pPr marL="0" marR="0">
                        <a:spcBef>
                          <a:spcPts val="0"/>
                        </a:spcBef>
                        <a:spcAft>
                          <a:spcPts val="0"/>
                        </a:spcAft>
                      </a:pPr>
                      <a:r>
                        <a:rPr lang="en-US" sz="1000">
                          <a:solidFill>
                            <a:srgbClr val="262626"/>
                          </a:solidFill>
                          <a:effectLst/>
                          <a:latin typeface="Cambria"/>
                          <a:ea typeface="ＭＳ 明朝"/>
                          <a:cs typeface="Cambria"/>
                        </a:rPr>
                        <a:t>(Environmental context and resources) </a:t>
                      </a:r>
                      <a:endParaRPr lang="en-US" sz="1000">
                        <a:effectLst/>
                        <a:latin typeface="Cambria"/>
                        <a:ea typeface="ＭＳ 明朝"/>
                        <a:cs typeface="Cambria"/>
                      </a:endParaRPr>
                    </a:p>
                  </a:txBody>
                  <a:tcPr marL="68580" marR="68580" marT="0" marB="0"/>
                </a:tc>
                <a:tc>
                  <a:txBody>
                    <a:bodyPr/>
                    <a:lstStyle/>
                    <a:p>
                      <a:pPr marL="0" marR="0">
                        <a:spcBef>
                          <a:spcPts val="0"/>
                        </a:spcBef>
                        <a:spcAft>
                          <a:spcPts val="0"/>
                        </a:spcAft>
                      </a:pPr>
                      <a:r>
                        <a:rPr lang="en-US" sz="1000" dirty="0">
                          <a:effectLst/>
                          <a:latin typeface="Cambria"/>
                          <a:ea typeface="ＭＳ 明朝"/>
                          <a:cs typeface="Cambria"/>
                        </a:rPr>
                        <a:t>Being able to effectively taper </a:t>
                      </a:r>
                      <a:r>
                        <a:rPr lang="en-US" sz="1000" dirty="0" smtClean="0">
                          <a:effectLst/>
                          <a:latin typeface="Cambria"/>
                          <a:ea typeface="ＭＳ 明朝"/>
                          <a:cs typeface="Cambria"/>
                        </a:rPr>
                        <a:t>steroids </a:t>
                      </a:r>
                      <a:r>
                        <a:rPr lang="en-US" sz="1000" dirty="0">
                          <a:effectLst/>
                          <a:latin typeface="Cambria"/>
                          <a:ea typeface="ＭＳ 明朝"/>
                          <a:cs typeface="Cambria"/>
                        </a:rPr>
                        <a:t>and retest </a:t>
                      </a:r>
                      <a:r>
                        <a:rPr lang="en-US" sz="1000" dirty="0" smtClean="0">
                          <a:effectLst/>
                          <a:latin typeface="Cambria"/>
                          <a:ea typeface="ＭＳ 明朝"/>
                          <a:cs typeface="Cambria"/>
                        </a:rPr>
                        <a:t>labs</a:t>
                      </a:r>
                      <a:r>
                        <a:rPr lang="en-US" sz="1000" dirty="0">
                          <a:effectLst/>
                          <a:latin typeface="Cambria"/>
                          <a:ea typeface="ＭＳ 明朝"/>
                          <a:cs typeface="Cambria"/>
                        </a:rPr>
                        <a:t>, because we are equipped with the knowledge to do so.</a:t>
                      </a:r>
                    </a:p>
                  </a:txBody>
                  <a:tcPr marL="68580" marR="68580" marT="0" marB="0"/>
                </a:tc>
                <a:tc>
                  <a:txBody>
                    <a:bodyPr/>
                    <a:lstStyle/>
                    <a:p>
                      <a:pPr marL="0" marR="0">
                        <a:spcBef>
                          <a:spcPts val="0"/>
                        </a:spcBef>
                        <a:spcAft>
                          <a:spcPts val="0"/>
                        </a:spcAft>
                      </a:pPr>
                      <a:r>
                        <a:rPr lang="en-US" sz="1000" dirty="0" smtClean="0">
                          <a:solidFill>
                            <a:srgbClr val="262626"/>
                          </a:solidFill>
                          <a:effectLst/>
                          <a:latin typeface="Cambria"/>
                          <a:ea typeface="ＭＳ 明朝"/>
                          <a:cs typeface="Cambria"/>
                        </a:rPr>
                        <a:t>Yes </a:t>
                      </a:r>
                      <a:endParaRPr lang="en-US" sz="1000" dirty="0">
                        <a:effectLst/>
                        <a:latin typeface="Cambria"/>
                        <a:ea typeface="ＭＳ 明朝"/>
                        <a:cs typeface="Cambria"/>
                      </a:endParaRPr>
                    </a:p>
                  </a:txBody>
                  <a:tcPr marL="68580" marR="68580" marT="0" marB="0" anchor="ctr"/>
                </a:tc>
              </a:tr>
              <a:tr h="590732">
                <a:tc>
                  <a:txBody>
                    <a:bodyPr/>
                    <a:lstStyle/>
                    <a:p>
                      <a:pPr marL="0" marR="0">
                        <a:spcBef>
                          <a:spcPts val="0"/>
                        </a:spcBef>
                        <a:spcAft>
                          <a:spcPts val="0"/>
                        </a:spcAft>
                      </a:pPr>
                      <a:r>
                        <a:rPr lang="en-US" sz="1000">
                          <a:solidFill>
                            <a:srgbClr val="262626"/>
                          </a:solidFill>
                          <a:effectLst/>
                          <a:latin typeface="Cambria"/>
                          <a:ea typeface="ＭＳ 明朝"/>
                          <a:cs typeface="Cambria"/>
                        </a:rPr>
                        <a:t>Social opportunity</a:t>
                      </a:r>
                      <a:endParaRPr lang="en-US" sz="1000">
                        <a:effectLst/>
                        <a:latin typeface="Cambria"/>
                        <a:ea typeface="ＭＳ 明朝"/>
                        <a:cs typeface="Cambria"/>
                      </a:endParaRPr>
                    </a:p>
                    <a:p>
                      <a:pPr marL="0" marR="0">
                        <a:spcBef>
                          <a:spcPts val="0"/>
                        </a:spcBef>
                        <a:spcAft>
                          <a:spcPts val="0"/>
                        </a:spcAft>
                      </a:pPr>
                      <a:r>
                        <a:rPr lang="en-US" sz="1000">
                          <a:solidFill>
                            <a:srgbClr val="262626"/>
                          </a:solidFill>
                          <a:effectLst/>
                          <a:latin typeface="Cambria"/>
                          <a:ea typeface="ＭＳ 明朝"/>
                          <a:cs typeface="Cambria"/>
                        </a:rPr>
                        <a:t>(Social influences)</a:t>
                      </a:r>
                      <a:endParaRPr lang="en-US" sz="1000">
                        <a:effectLst/>
                        <a:latin typeface="Cambria"/>
                        <a:ea typeface="ＭＳ 明朝"/>
                        <a:cs typeface="Cambria"/>
                      </a:endParaRPr>
                    </a:p>
                  </a:txBody>
                  <a:tcPr marL="68580" marR="68580" marT="0" marB="0"/>
                </a:tc>
                <a:tc>
                  <a:txBody>
                    <a:bodyPr/>
                    <a:lstStyle/>
                    <a:p>
                      <a:pPr marL="0" marR="0">
                        <a:spcBef>
                          <a:spcPts val="0"/>
                        </a:spcBef>
                        <a:spcAft>
                          <a:spcPts val="0"/>
                        </a:spcAft>
                      </a:pPr>
                      <a:r>
                        <a:rPr lang="en-US" sz="1000" dirty="0">
                          <a:effectLst/>
                          <a:latin typeface="Cambria"/>
                          <a:ea typeface="ＭＳ 明朝"/>
                          <a:cs typeface="Cambria"/>
                        </a:rPr>
                        <a:t>Recognizing it is not alright to wait until the next clinic visit to address this </a:t>
                      </a:r>
                      <a:r>
                        <a:rPr lang="en-US" sz="1000" dirty="0" smtClean="0">
                          <a:effectLst/>
                          <a:latin typeface="Cambria"/>
                          <a:ea typeface="ＭＳ 明朝"/>
                          <a:cs typeface="Cambria"/>
                        </a:rPr>
                        <a:t>issue. </a:t>
                      </a:r>
                    </a:p>
                    <a:p>
                      <a:pPr marL="0" marR="0">
                        <a:spcBef>
                          <a:spcPts val="0"/>
                        </a:spcBef>
                        <a:spcAft>
                          <a:spcPts val="0"/>
                        </a:spcAft>
                      </a:pPr>
                      <a:r>
                        <a:rPr lang="en-US" sz="1000" dirty="0" smtClean="0">
                          <a:effectLst/>
                          <a:latin typeface="Cambria"/>
                          <a:ea typeface="ＭＳ 明朝"/>
                          <a:cs typeface="Cambria"/>
                        </a:rPr>
                        <a:t>Believing other members</a:t>
                      </a:r>
                      <a:r>
                        <a:rPr lang="en-US" sz="1000" baseline="0" dirty="0" smtClean="0">
                          <a:effectLst/>
                          <a:latin typeface="Cambria"/>
                          <a:ea typeface="ＭＳ 明朝"/>
                          <a:cs typeface="Cambria"/>
                        </a:rPr>
                        <a:t> of your team are addressing this issue and see it as important.</a:t>
                      </a:r>
                      <a:endParaRPr lang="en-US" sz="1000" dirty="0">
                        <a:effectLst/>
                        <a:latin typeface="Cambria"/>
                        <a:ea typeface="ＭＳ 明朝"/>
                        <a:cs typeface="Cambria"/>
                      </a:endParaRPr>
                    </a:p>
                  </a:txBody>
                  <a:tcPr marL="68580" marR="68580" marT="0" marB="0"/>
                </a:tc>
                <a:tc>
                  <a:txBody>
                    <a:bodyPr/>
                    <a:lstStyle/>
                    <a:p>
                      <a:pPr marL="0" marR="0">
                        <a:spcBef>
                          <a:spcPts val="0"/>
                        </a:spcBef>
                        <a:spcAft>
                          <a:spcPts val="0"/>
                        </a:spcAft>
                      </a:pPr>
                      <a:r>
                        <a:rPr lang="en-US" sz="1000" dirty="0" smtClean="0">
                          <a:solidFill>
                            <a:srgbClr val="262626"/>
                          </a:solidFill>
                          <a:effectLst/>
                          <a:latin typeface="Cambria"/>
                          <a:ea typeface="ＭＳ 明朝"/>
                          <a:cs typeface="Cambria"/>
                        </a:rPr>
                        <a:t>Yes </a:t>
                      </a:r>
                      <a:endParaRPr lang="en-US" sz="1000" dirty="0">
                        <a:effectLst/>
                        <a:latin typeface="Cambria"/>
                        <a:ea typeface="ＭＳ 明朝"/>
                        <a:cs typeface="Cambria"/>
                      </a:endParaRPr>
                    </a:p>
                  </a:txBody>
                  <a:tcPr marL="68580" marR="68580" marT="0" marB="0" anchor="ctr"/>
                </a:tc>
              </a:tr>
              <a:tr h="739320">
                <a:tc>
                  <a:txBody>
                    <a:bodyPr/>
                    <a:lstStyle/>
                    <a:p>
                      <a:pPr marL="0" marR="0">
                        <a:spcBef>
                          <a:spcPts val="0"/>
                        </a:spcBef>
                        <a:spcAft>
                          <a:spcPts val="0"/>
                        </a:spcAft>
                      </a:pPr>
                      <a:r>
                        <a:rPr lang="en-US" sz="1000">
                          <a:solidFill>
                            <a:srgbClr val="262626"/>
                          </a:solidFill>
                          <a:effectLst/>
                          <a:latin typeface="Cambria"/>
                          <a:ea typeface="ＭＳ 明朝"/>
                          <a:cs typeface="Cambria"/>
                        </a:rPr>
                        <a:t>Reflective motivation</a:t>
                      </a:r>
                      <a:endParaRPr lang="en-US" sz="1000">
                        <a:effectLst/>
                        <a:latin typeface="Cambria"/>
                        <a:ea typeface="ＭＳ 明朝"/>
                        <a:cs typeface="Cambria"/>
                      </a:endParaRPr>
                    </a:p>
                    <a:p>
                      <a:pPr marL="0" marR="0">
                        <a:spcBef>
                          <a:spcPts val="0"/>
                        </a:spcBef>
                        <a:spcAft>
                          <a:spcPts val="0"/>
                        </a:spcAft>
                      </a:pPr>
                      <a:r>
                        <a:rPr lang="en-US" sz="1000">
                          <a:solidFill>
                            <a:srgbClr val="262626"/>
                          </a:solidFill>
                          <a:effectLst/>
                          <a:latin typeface="Cambria"/>
                          <a:ea typeface="ＭＳ 明朝"/>
                          <a:cs typeface="Cambria"/>
                        </a:rPr>
                        <a:t>(Professional/social role and identity; Beliefs about capabilities; Optimism; Beliefs about consequences; Intentions; Goals)</a:t>
                      </a:r>
                      <a:endParaRPr lang="en-US" sz="1000">
                        <a:effectLst/>
                        <a:latin typeface="Cambria"/>
                        <a:ea typeface="ＭＳ 明朝"/>
                        <a:cs typeface="Cambria"/>
                      </a:endParaRPr>
                    </a:p>
                  </a:txBody>
                  <a:tcPr marL="68580" marR="68580" marT="0" marB="0"/>
                </a:tc>
                <a:tc>
                  <a:txBody>
                    <a:bodyPr/>
                    <a:lstStyle/>
                    <a:p>
                      <a:pPr marL="0" marR="0">
                        <a:spcBef>
                          <a:spcPts val="0"/>
                        </a:spcBef>
                        <a:spcAft>
                          <a:spcPts val="0"/>
                        </a:spcAft>
                      </a:pPr>
                      <a:r>
                        <a:rPr lang="en-US" sz="1000" dirty="0">
                          <a:effectLst/>
                          <a:latin typeface="Cambria"/>
                          <a:ea typeface="ＭＳ 明朝"/>
                          <a:cs typeface="Cambria"/>
                        </a:rPr>
                        <a:t>Intending to start using a protocol for effectively tapering steroids and testing the labs.</a:t>
                      </a:r>
                    </a:p>
                  </a:txBody>
                  <a:tcPr marL="68580" marR="68580" marT="0" marB="0"/>
                </a:tc>
                <a:tc>
                  <a:txBody>
                    <a:bodyPr/>
                    <a:lstStyle/>
                    <a:p>
                      <a:pPr marL="0" marR="0">
                        <a:spcBef>
                          <a:spcPts val="0"/>
                        </a:spcBef>
                        <a:spcAft>
                          <a:spcPts val="0"/>
                        </a:spcAft>
                      </a:pPr>
                      <a:r>
                        <a:rPr lang="en-US" sz="1000" dirty="0" smtClean="0">
                          <a:solidFill>
                            <a:srgbClr val="262626"/>
                          </a:solidFill>
                          <a:effectLst/>
                          <a:latin typeface="Cambria"/>
                          <a:ea typeface="ＭＳ 明朝"/>
                          <a:cs typeface="Cambria"/>
                        </a:rPr>
                        <a:t>Yes </a:t>
                      </a:r>
                      <a:endParaRPr lang="en-US" sz="1000" dirty="0">
                        <a:effectLst/>
                        <a:latin typeface="Cambria"/>
                        <a:ea typeface="ＭＳ 明朝"/>
                        <a:cs typeface="Cambria"/>
                      </a:endParaRPr>
                    </a:p>
                  </a:txBody>
                  <a:tcPr marL="68580" marR="68580" marT="0" marB="0" anchor="ctr"/>
                </a:tc>
              </a:tr>
              <a:tr h="545960">
                <a:tc>
                  <a:txBody>
                    <a:bodyPr/>
                    <a:lstStyle/>
                    <a:p>
                      <a:pPr marL="0" marR="0">
                        <a:spcBef>
                          <a:spcPts val="0"/>
                        </a:spcBef>
                        <a:spcAft>
                          <a:spcPts val="0"/>
                        </a:spcAft>
                      </a:pPr>
                      <a:r>
                        <a:rPr lang="en-US" sz="1000">
                          <a:solidFill>
                            <a:srgbClr val="262626"/>
                          </a:solidFill>
                          <a:effectLst/>
                          <a:latin typeface="Cambria"/>
                          <a:ea typeface="ＭＳ 明朝"/>
                          <a:cs typeface="Cambria"/>
                        </a:rPr>
                        <a:t>Automatic motivation</a:t>
                      </a:r>
                      <a:endParaRPr lang="en-US" sz="1000">
                        <a:effectLst/>
                        <a:latin typeface="Cambria"/>
                        <a:ea typeface="ＭＳ 明朝"/>
                        <a:cs typeface="Cambria"/>
                      </a:endParaRPr>
                    </a:p>
                    <a:p>
                      <a:pPr marL="0" marR="0">
                        <a:spcBef>
                          <a:spcPts val="0"/>
                        </a:spcBef>
                        <a:spcAft>
                          <a:spcPts val="0"/>
                        </a:spcAft>
                      </a:pPr>
                      <a:r>
                        <a:rPr lang="en-US" sz="1000">
                          <a:solidFill>
                            <a:srgbClr val="262626"/>
                          </a:solidFill>
                          <a:effectLst/>
                          <a:latin typeface="Cambria"/>
                          <a:ea typeface="ＭＳ 明朝"/>
                          <a:cs typeface="Cambria"/>
                        </a:rPr>
                        <a:t>(Reinforcement; Emotion)</a:t>
                      </a:r>
                      <a:endParaRPr lang="en-US" sz="1000">
                        <a:effectLst/>
                        <a:latin typeface="Cambria"/>
                        <a:ea typeface="ＭＳ 明朝"/>
                        <a:cs typeface="Cambria"/>
                      </a:endParaRPr>
                    </a:p>
                  </a:txBody>
                  <a:tcPr marL="68580" marR="68580" marT="0" marB="0"/>
                </a:tc>
                <a:tc>
                  <a:txBody>
                    <a:bodyPr/>
                    <a:lstStyle/>
                    <a:p>
                      <a:pPr marL="0" marR="0">
                        <a:spcBef>
                          <a:spcPts val="0"/>
                        </a:spcBef>
                        <a:spcAft>
                          <a:spcPts val="0"/>
                        </a:spcAft>
                      </a:pPr>
                      <a:r>
                        <a:rPr lang="en-US" sz="1000" dirty="0">
                          <a:effectLst/>
                          <a:latin typeface="Cambria"/>
                          <a:ea typeface="ＭＳ 明朝"/>
                          <a:cs typeface="Cambria"/>
                        </a:rPr>
                        <a:t>Feeling the satisfaction of being able to provide thorough care to </a:t>
                      </a:r>
                      <a:r>
                        <a:rPr lang="en-US" sz="1000" dirty="0" smtClean="0">
                          <a:effectLst/>
                          <a:latin typeface="Cambria"/>
                          <a:ea typeface="ＭＳ 明朝"/>
                          <a:cs typeface="Cambria"/>
                        </a:rPr>
                        <a:t>patients </a:t>
                      </a:r>
                      <a:r>
                        <a:rPr lang="en-US" sz="1000" dirty="0">
                          <a:effectLst/>
                          <a:latin typeface="Cambria"/>
                          <a:ea typeface="ＭＳ 明朝"/>
                          <a:cs typeface="Cambria"/>
                        </a:rPr>
                        <a:t>and keep them in the best level of </a:t>
                      </a:r>
                      <a:r>
                        <a:rPr lang="en-US" sz="1000" dirty="0" smtClean="0">
                          <a:effectLst/>
                          <a:latin typeface="Cambria"/>
                          <a:ea typeface="ＭＳ 明朝"/>
                          <a:cs typeface="Cambria"/>
                        </a:rPr>
                        <a:t>health.</a:t>
                      </a:r>
                      <a:endParaRPr lang="en-US" sz="1000" dirty="0">
                        <a:effectLst/>
                        <a:latin typeface="Cambria"/>
                        <a:ea typeface="ＭＳ 明朝"/>
                        <a:cs typeface="Cambria"/>
                      </a:endParaRPr>
                    </a:p>
                  </a:txBody>
                  <a:tcPr marL="68580" marR="68580" marT="0" marB="0"/>
                </a:tc>
                <a:tc>
                  <a:txBody>
                    <a:bodyPr/>
                    <a:lstStyle/>
                    <a:p>
                      <a:pPr marL="0" marR="0">
                        <a:spcBef>
                          <a:spcPts val="0"/>
                        </a:spcBef>
                        <a:spcAft>
                          <a:spcPts val="0"/>
                        </a:spcAft>
                      </a:pPr>
                      <a:r>
                        <a:rPr lang="en-US" sz="1000">
                          <a:solidFill>
                            <a:srgbClr val="262626"/>
                          </a:solidFill>
                          <a:effectLst/>
                          <a:latin typeface="Cambria"/>
                          <a:ea typeface="ＭＳ 明朝"/>
                          <a:cs typeface="Cambria"/>
                        </a:rPr>
                        <a:t>Yes.</a:t>
                      </a:r>
                      <a:endParaRPr lang="en-US" sz="1000">
                        <a:effectLst/>
                        <a:latin typeface="Cambria"/>
                        <a:ea typeface="ＭＳ 明朝"/>
                        <a:cs typeface="Cambria"/>
                      </a:endParaRPr>
                    </a:p>
                  </a:txBody>
                  <a:tcPr marL="68580" marR="68580" marT="0" marB="0" anchor="ctr"/>
                </a:tc>
              </a:tr>
              <a:tr h="242758">
                <a:tc>
                  <a:txBody>
                    <a:bodyPr/>
                    <a:lstStyle/>
                    <a:p>
                      <a:pPr marL="0" marR="0">
                        <a:spcBef>
                          <a:spcPts val="0"/>
                        </a:spcBef>
                        <a:spcAft>
                          <a:spcPts val="0"/>
                        </a:spcAft>
                      </a:pPr>
                      <a:r>
                        <a:rPr lang="en-US" sz="1000">
                          <a:solidFill>
                            <a:srgbClr val="262626"/>
                          </a:solidFill>
                          <a:effectLst/>
                          <a:latin typeface="Cambria"/>
                          <a:ea typeface="ＭＳ 明朝"/>
                          <a:cs typeface="Cambria"/>
                        </a:rPr>
                        <a:t>Behavioral diagnosis of the relevant COM-B components:</a:t>
                      </a:r>
                      <a:endParaRPr lang="en-US" sz="1000">
                        <a:effectLst/>
                        <a:latin typeface="Cambria"/>
                        <a:ea typeface="ＭＳ 明朝"/>
                        <a:cs typeface="Cambria"/>
                      </a:endParaRPr>
                    </a:p>
                  </a:txBody>
                  <a:tcPr marL="68580" marR="68580" marT="0" marB="0"/>
                </a:tc>
                <a:tc gridSpan="2">
                  <a:txBody>
                    <a:bodyPr/>
                    <a:lstStyle/>
                    <a:p>
                      <a:pPr marL="0" marR="0">
                        <a:spcBef>
                          <a:spcPts val="0"/>
                        </a:spcBef>
                        <a:spcAft>
                          <a:spcPts val="0"/>
                        </a:spcAft>
                      </a:pPr>
                      <a:r>
                        <a:rPr lang="en-US" sz="1000" dirty="0">
                          <a:solidFill>
                            <a:srgbClr val="262626"/>
                          </a:solidFill>
                          <a:effectLst/>
                          <a:latin typeface="Cambria"/>
                          <a:ea typeface="ＭＳ 明朝"/>
                          <a:cs typeface="Cambria"/>
                        </a:rPr>
                        <a:t> List the COM-B categories you want to target with your </a:t>
                      </a:r>
                      <a:r>
                        <a:rPr lang="en-US" sz="1000" dirty="0" smtClean="0">
                          <a:solidFill>
                            <a:srgbClr val="262626"/>
                          </a:solidFill>
                          <a:effectLst/>
                          <a:latin typeface="Cambria"/>
                          <a:ea typeface="ＭＳ 明朝"/>
                          <a:cs typeface="Cambria"/>
                        </a:rPr>
                        <a:t>intervention: </a:t>
                      </a:r>
                      <a:r>
                        <a:rPr lang="en-US" sz="1000" dirty="0" smtClean="0">
                          <a:solidFill>
                            <a:schemeClr val="dk1"/>
                          </a:solidFill>
                          <a:effectLst/>
                          <a:latin typeface="Cambria"/>
                          <a:ea typeface="ＭＳ 明朝"/>
                          <a:cs typeface="Cambria"/>
                        </a:rPr>
                        <a:t>Physical</a:t>
                      </a:r>
                      <a:r>
                        <a:rPr lang="en-US" sz="1000" baseline="0" dirty="0" smtClean="0">
                          <a:solidFill>
                            <a:schemeClr val="dk1"/>
                          </a:solidFill>
                          <a:effectLst/>
                          <a:latin typeface="Cambria"/>
                          <a:ea typeface="ＭＳ 明朝"/>
                          <a:cs typeface="Cambria"/>
                        </a:rPr>
                        <a:t> and Psychological capacity, Physical opportunity, and Social opportunity.</a:t>
                      </a:r>
                      <a:endParaRPr lang="en-US" sz="1000" dirty="0">
                        <a:effectLst/>
                        <a:latin typeface="Cambria"/>
                        <a:ea typeface="ＭＳ 明朝"/>
                        <a:cs typeface="Cambria"/>
                      </a:endParaRPr>
                    </a:p>
                  </a:txBody>
                  <a:tcPr marL="68580" marR="68580" marT="0" marB="0"/>
                </a:tc>
                <a:tc hMerge="1">
                  <a:txBody>
                    <a:bodyPr/>
                    <a:lstStyle/>
                    <a:p>
                      <a:endParaRPr lang="en-US"/>
                    </a:p>
                  </a:txBody>
                  <a:tcPr/>
                </a:tc>
              </a:tr>
            </a:tbl>
          </a:graphicData>
        </a:graphic>
      </p:graphicFrame>
    </p:spTree>
    <p:extLst>
      <p:ext uri="{BB962C8B-B14F-4D97-AF65-F5344CB8AC3E}">
        <p14:creationId xmlns:p14="http://schemas.microsoft.com/office/powerpoint/2010/main" val="2935131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236" y="274638"/>
            <a:ext cx="8643472" cy="1143000"/>
          </a:xfrm>
        </p:spPr>
        <p:txBody>
          <a:bodyPr>
            <a:noAutofit/>
          </a:bodyPr>
          <a:lstStyle/>
          <a:p>
            <a:r>
              <a:rPr lang="en-US" sz="3600" dirty="0" smtClean="0"/>
              <a:t>Targets of implementation strategy</a:t>
            </a:r>
            <a:endParaRPr lang="en-US" sz="3600" dirty="0"/>
          </a:p>
        </p:txBody>
      </p:sp>
      <p:sp>
        <p:nvSpPr>
          <p:cNvPr id="4" name="Content Placeholder 2"/>
          <p:cNvSpPr>
            <a:spLocks noGrp="1"/>
          </p:cNvSpPr>
          <p:nvPr>
            <p:ph idx="1"/>
          </p:nvPr>
        </p:nvSpPr>
        <p:spPr>
          <a:xfrm>
            <a:off x="457200" y="1267317"/>
            <a:ext cx="8229600" cy="4525963"/>
          </a:xfrm>
        </p:spPr>
        <p:txBody>
          <a:bodyPr>
            <a:normAutofit/>
          </a:bodyPr>
          <a:lstStyle/>
          <a:p>
            <a:r>
              <a:rPr lang="en-US" sz="1800" dirty="0" smtClean="0"/>
              <a:t>Determinants of the selected behavioral/environmental factors I will target:</a:t>
            </a:r>
          </a:p>
          <a:p>
            <a:pPr lvl="1"/>
            <a:r>
              <a:rPr lang="en-US" sz="1800" dirty="0" smtClean="0">
                <a:solidFill>
                  <a:srgbClr val="000000"/>
                </a:solidFill>
              </a:rPr>
              <a:t>Impact on patient outcomes if changed (change in portion of patients who are placed on appropriate steroid taper, change in portion of patients who are </a:t>
            </a:r>
            <a:r>
              <a:rPr lang="en-US" sz="1800" dirty="0" err="1" smtClean="0">
                <a:solidFill>
                  <a:srgbClr val="000000"/>
                </a:solidFill>
              </a:rPr>
              <a:t>rehospitalized</a:t>
            </a:r>
            <a:r>
              <a:rPr lang="en-US" sz="1800" dirty="0" smtClean="0">
                <a:solidFill>
                  <a:srgbClr val="000000"/>
                </a:solidFill>
              </a:rPr>
              <a:t> for adrenal crisis)</a:t>
            </a:r>
          </a:p>
          <a:p>
            <a:pPr lvl="1"/>
            <a:r>
              <a:rPr lang="en-US" sz="1800" dirty="0" smtClean="0">
                <a:solidFill>
                  <a:srgbClr val="000000"/>
                </a:solidFill>
              </a:rPr>
              <a:t>It may be challenging to change providers’ attitudes about this</a:t>
            </a:r>
          </a:p>
          <a:p>
            <a:pPr lvl="1"/>
            <a:r>
              <a:rPr lang="en-US" sz="1800" dirty="0" smtClean="0">
                <a:solidFill>
                  <a:srgbClr val="000000"/>
                </a:solidFill>
              </a:rPr>
              <a:t>Ease of measurement:  It should be straight-forward to find results of our outcome measures on EMR</a:t>
            </a:r>
          </a:p>
          <a:p>
            <a:pPr marL="0" indent="0">
              <a:buNone/>
            </a:pPr>
            <a:r>
              <a:rPr lang="en-US" sz="2400" dirty="0" smtClean="0">
                <a:solidFill>
                  <a:srgbClr val="FF0000"/>
                </a:solidFill>
              </a:rPr>
              <a:t> </a:t>
            </a:r>
            <a:endParaRPr lang="en-US" dirty="0" smtClean="0">
              <a:solidFill>
                <a:srgbClr val="FF0000"/>
              </a:solidFill>
            </a:endParaRPr>
          </a:p>
          <a:p>
            <a:pPr lvl="1"/>
            <a:endParaRPr lang="en-US" sz="600" dirty="0" smtClean="0">
              <a:solidFill>
                <a:srgbClr val="FF0000"/>
              </a:solidFill>
            </a:endParaRPr>
          </a:p>
          <a:p>
            <a:endParaRPr lang="en-US" dirty="0" smtClean="0"/>
          </a:p>
          <a:p>
            <a:pPr marL="457200" lvl="1" indent="0">
              <a:buNone/>
            </a:pPr>
            <a:endParaRPr lang="en-US" dirty="0" smtClean="0"/>
          </a:p>
          <a:p>
            <a:pPr marL="457200" lvl="1" indent="0">
              <a:buNone/>
            </a:pPr>
            <a:endParaRPr lang="en-US" dirty="0" smtClean="0"/>
          </a:p>
          <a:p>
            <a:endParaRPr lang="en-US" dirty="0"/>
          </a:p>
          <a:p>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4243062219"/>
              </p:ext>
            </p:extLst>
          </p:nvPr>
        </p:nvGraphicFramePr>
        <p:xfrm>
          <a:off x="457200" y="3962918"/>
          <a:ext cx="8229600" cy="2473959"/>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en-US" sz="1400" dirty="0"/>
                    </a:p>
                  </a:txBody>
                  <a:tcPr>
                    <a:noFill/>
                  </a:tcPr>
                </a:tc>
                <a:tc>
                  <a:txBody>
                    <a:bodyPr/>
                    <a:lstStyle/>
                    <a:p>
                      <a:pPr algn="ctr"/>
                      <a:r>
                        <a:rPr lang="en-US" sz="1400" dirty="0" smtClean="0">
                          <a:solidFill>
                            <a:schemeClr val="tx1"/>
                          </a:solidFill>
                        </a:rPr>
                        <a:t>More</a:t>
                      </a:r>
                      <a:r>
                        <a:rPr lang="en-US" sz="1400" baseline="0" dirty="0" smtClean="0">
                          <a:solidFill>
                            <a:schemeClr val="tx1"/>
                          </a:solidFill>
                        </a:rPr>
                        <a:t> Important</a:t>
                      </a:r>
                      <a:endParaRPr lang="en-US" sz="1400" dirty="0">
                        <a:solidFill>
                          <a:schemeClr val="tx1"/>
                        </a:solidFill>
                      </a:endParaRPr>
                    </a:p>
                  </a:txBody>
                  <a:tcPr>
                    <a:lnB w="12700" cap="flat" cmpd="sng" algn="ctr">
                      <a:solidFill>
                        <a:scrgbClr r="0" g="0" b="0"/>
                      </a:solidFill>
                      <a:prstDash val="solid"/>
                      <a:round/>
                      <a:headEnd type="none" w="med" len="med"/>
                      <a:tailEnd type="none" w="med" len="med"/>
                    </a:lnB>
                    <a:noFill/>
                  </a:tcPr>
                </a:tc>
                <a:tc>
                  <a:txBody>
                    <a:bodyPr/>
                    <a:lstStyle/>
                    <a:p>
                      <a:pPr algn="ctr"/>
                      <a:r>
                        <a:rPr lang="en-US" sz="1400" dirty="0" smtClean="0">
                          <a:solidFill>
                            <a:srgbClr val="000000"/>
                          </a:solidFill>
                        </a:rPr>
                        <a:t>Less Important</a:t>
                      </a:r>
                      <a:endParaRPr lang="en-US" sz="1400" dirty="0">
                        <a:solidFill>
                          <a:srgbClr val="000000"/>
                        </a:solidFill>
                      </a:endParaRPr>
                    </a:p>
                  </a:txBody>
                  <a:tcPr>
                    <a:lnB w="12700" cap="flat" cmpd="sng" algn="ctr">
                      <a:solidFill>
                        <a:scrgbClr r="0" g="0" b="0"/>
                      </a:solidFill>
                      <a:prstDash val="solid"/>
                      <a:round/>
                      <a:headEnd type="none" w="med" len="med"/>
                      <a:tailEnd type="none" w="med" len="med"/>
                    </a:lnB>
                    <a:noFill/>
                  </a:tcPr>
                </a:tc>
              </a:tr>
              <a:tr h="370840">
                <a:tc>
                  <a:txBody>
                    <a:bodyPr/>
                    <a:lstStyle/>
                    <a:p>
                      <a:r>
                        <a:rPr lang="en-US" sz="1400" b="1" dirty="0" smtClean="0"/>
                        <a:t>More</a:t>
                      </a:r>
                    </a:p>
                    <a:p>
                      <a:r>
                        <a:rPr lang="en-US" sz="1400" b="1" dirty="0" smtClean="0"/>
                        <a:t>Changeable</a:t>
                      </a:r>
                      <a:endParaRPr lang="en-US" sz="1400" b="1" dirty="0"/>
                    </a:p>
                  </a:txBody>
                  <a:tcPr>
                    <a:lnR w="12700" cap="flat" cmpd="sng" algn="ctr">
                      <a:solidFill>
                        <a:scrgbClr r="0" g="0" b="0"/>
                      </a:solidFill>
                      <a:prstDash val="solid"/>
                      <a:round/>
                      <a:headEnd type="none" w="med" len="med"/>
                      <a:tailEnd type="none" w="med" len="med"/>
                    </a:lnR>
                    <a:no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-Environmental – finding time in clinic to address these issues – may alleviate</a:t>
                      </a:r>
                      <a:r>
                        <a:rPr lang="en-US" sz="1400" baseline="0" dirty="0" smtClean="0"/>
                        <a:t> this my making use of endocrinology consults</a:t>
                      </a:r>
                      <a:endParaRPr lang="en-US" sz="1400" dirty="0" smtClean="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en-US" sz="1400" dirty="0" smtClean="0"/>
                        <a:t>--</a:t>
                      </a:r>
                      <a:endParaRPr lang="en-US" sz="1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70840">
                <a:tc>
                  <a:txBody>
                    <a:bodyPr/>
                    <a:lstStyle/>
                    <a:p>
                      <a:r>
                        <a:rPr lang="en-US" sz="1400" b="1" dirty="0" smtClean="0"/>
                        <a:t>Less</a:t>
                      </a:r>
                    </a:p>
                    <a:p>
                      <a:r>
                        <a:rPr lang="en-US" sz="1400" b="1" dirty="0" smtClean="0"/>
                        <a:t>Changeable</a:t>
                      </a:r>
                      <a:endParaRPr lang="en-US" sz="1400" b="1" dirty="0"/>
                    </a:p>
                  </a:txBody>
                  <a:tcPr>
                    <a:lnR w="12700" cap="flat" cmpd="sng" algn="ctr">
                      <a:solidFill>
                        <a:scrgbClr r="0" g="0" b="0"/>
                      </a:solidFill>
                      <a:prstDash val="solid"/>
                      <a:round/>
                      <a:headEnd type="none" w="med" len="med"/>
                      <a:tailEnd type="none" w="med" len="med"/>
                    </a:lnR>
                    <a:noFill/>
                  </a:tcPr>
                </a:tc>
                <a:tc>
                  <a:txBody>
                    <a:bodyPr/>
                    <a:lstStyle/>
                    <a:p>
                      <a:r>
                        <a:rPr lang="en-US" sz="1400" dirty="0" smtClean="0"/>
                        <a:t>-Providers’ attitudes towards this protocol and changing</a:t>
                      </a:r>
                      <a:r>
                        <a:rPr lang="en-US" sz="1400" baseline="0" dirty="0" smtClean="0"/>
                        <a:t> their practice methods</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en-US" sz="1400" dirty="0" smtClean="0"/>
                        <a:t>Perhaps</a:t>
                      </a:r>
                      <a:r>
                        <a:rPr lang="en-US" sz="1400" baseline="0" dirty="0" smtClean="0"/>
                        <a:t> parents’ attitudes towards this topic b/c  although important, they don</a:t>
                      </a:r>
                      <a:r>
                        <a:rPr lang="fr-FR" sz="1400" baseline="0" dirty="0" smtClean="0"/>
                        <a:t>’</a:t>
                      </a:r>
                      <a:r>
                        <a:rPr lang="en-US" sz="1400" baseline="0" dirty="0" smtClean="0"/>
                        <a:t>t have the final say.</a:t>
                      </a:r>
                      <a:endParaRPr lang="en-US" sz="1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0549455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1424</TotalTime>
  <Words>1927</Words>
  <Application>Microsoft Macintosh PowerPoint</Application>
  <PresentationFormat>On-screen Show (4:3)</PresentationFormat>
  <Paragraphs>174</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Breeze</vt:lpstr>
      <vt:lpstr>Protocol Presentation: Weaning glucocorticoid therapy in pediatric oncology patients.</vt:lpstr>
      <vt:lpstr>Health Problem </vt:lpstr>
      <vt:lpstr>Evidence to translate</vt:lpstr>
      <vt:lpstr>The case for translation</vt:lpstr>
      <vt:lpstr>Community engagement</vt:lpstr>
      <vt:lpstr>Evidence translation: facilitators and barriers</vt:lpstr>
      <vt:lpstr>Behavioral/environmental targets</vt:lpstr>
      <vt:lpstr>Determinants of change</vt:lpstr>
      <vt:lpstr>Targets of implementation strategy</vt:lpstr>
      <vt:lpstr>Implementation strategy</vt:lpstr>
      <vt:lpstr>PowerPoint Presentation</vt:lpstr>
      <vt:lpstr>Process Evaluation</vt:lpstr>
      <vt:lpstr>Impact Evaluation</vt:lpstr>
      <vt:lpstr>References</vt:lpstr>
    </vt:vector>
  </TitlesOfParts>
  <Company>UCSF/San Francisco General Hospital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Title</dc:title>
  <dc:creator>Adithya Cattamanchi</dc:creator>
  <cp:lastModifiedBy>Sara Moassesfar</cp:lastModifiedBy>
  <cp:revision>73</cp:revision>
  <dcterms:created xsi:type="dcterms:W3CDTF">2015-03-17T17:31:16Z</dcterms:created>
  <dcterms:modified xsi:type="dcterms:W3CDTF">2015-05-28T14:53:54Z</dcterms:modified>
</cp:coreProperties>
</file>