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9" r:id="rId7"/>
    <p:sldId id="261" r:id="rId8"/>
    <p:sldId id="262" r:id="rId9"/>
    <p:sldId id="263" r:id="rId10"/>
    <p:sldId id="270" r:id="rId11"/>
    <p:sldId id="265"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2" d="100"/>
          <a:sy n="72" d="100"/>
        </p:scale>
        <p:origin x="-42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2C337B-B445-3842-9B43-DECC21CAB214}"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393110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2C337B-B445-3842-9B43-DECC21CAB214}"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3747133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2C337B-B445-3842-9B43-DECC21CAB214}"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678239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2C337B-B445-3842-9B43-DECC21CAB214}"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298969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2C337B-B445-3842-9B43-DECC21CAB214}"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447193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2C337B-B445-3842-9B43-DECC21CAB214}" type="datetimeFigureOut">
              <a:rPr lang="en-US" smtClean="0"/>
              <a:t>5/26/15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3803256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2C337B-B445-3842-9B43-DECC21CAB214}" type="datetimeFigureOut">
              <a:rPr lang="en-US" smtClean="0"/>
              <a:t>5/26/15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1864049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2C337B-B445-3842-9B43-DECC21CAB214}" type="datetimeFigureOut">
              <a:rPr lang="en-US" smtClean="0"/>
              <a:t>5/26/15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220663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2C337B-B445-3842-9B43-DECC21CAB214}" type="datetimeFigureOut">
              <a:rPr lang="en-US" smtClean="0"/>
              <a:t>5/26/15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196339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2C337B-B445-3842-9B43-DECC21CAB214}" type="datetimeFigureOut">
              <a:rPr lang="en-US" smtClean="0"/>
              <a:t>5/26/15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288951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2C337B-B445-3842-9B43-DECC21CAB214}" type="datetimeFigureOut">
              <a:rPr lang="en-US" smtClean="0"/>
              <a:t>5/26/15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062B0-D145-094F-A25B-5336BD9243BE}" type="slidenum">
              <a:rPr lang="en-US" smtClean="0"/>
              <a:t>‹#›</a:t>
            </a:fld>
            <a:endParaRPr lang="en-US"/>
          </a:p>
        </p:txBody>
      </p:sp>
    </p:spTree>
    <p:extLst>
      <p:ext uri="{BB962C8B-B14F-4D97-AF65-F5344CB8AC3E}">
        <p14:creationId xmlns:p14="http://schemas.microsoft.com/office/powerpoint/2010/main" val="85909933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2C337B-B445-3842-9B43-DECC21CAB214}" type="datetimeFigureOut">
              <a:rPr lang="en-US" smtClean="0"/>
              <a:t>5/26/15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5062B0-D145-094F-A25B-5336BD9243BE}" type="slidenum">
              <a:rPr lang="en-US" smtClean="0"/>
              <a:t>‹#›</a:t>
            </a:fld>
            <a:endParaRPr lang="en-US"/>
          </a:p>
        </p:txBody>
      </p:sp>
    </p:spTree>
    <p:extLst>
      <p:ext uri="{BB962C8B-B14F-4D97-AF65-F5344CB8AC3E}">
        <p14:creationId xmlns:p14="http://schemas.microsoft.com/office/powerpoint/2010/main" val="1336754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Increasing Advance Directives in Adult </a:t>
            </a:r>
            <a:r>
              <a:rPr lang="en-US" dirty="0"/>
              <a:t>P</a:t>
            </a:r>
            <a:r>
              <a:rPr lang="en-US" dirty="0" smtClean="0"/>
              <a:t>rimary </a:t>
            </a:r>
            <a:r>
              <a:rPr lang="en-US" dirty="0"/>
              <a:t>C</a:t>
            </a:r>
            <a:r>
              <a:rPr lang="en-US" dirty="0" smtClean="0"/>
              <a:t>are </a:t>
            </a:r>
            <a:r>
              <a:rPr lang="en-US" dirty="0"/>
              <a:t>P</a:t>
            </a:r>
            <a:r>
              <a:rPr lang="en-US" dirty="0" smtClean="0"/>
              <a:t>atients at UCSF</a:t>
            </a:r>
            <a:endParaRPr lang="en-US" dirty="0"/>
          </a:p>
        </p:txBody>
      </p:sp>
      <p:sp>
        <p:nvSpPr>
          <p:cNvPr id="3" name="Subtitle 2"/>
          <p:cNvSpPr>
            <a:spLocks noGrp="1"/>
          </p:cNvSpPr>
          <p:nvPr>
            <p:ph type="subTitle" idx="1"/>
          </p:nvPr>
        </p:nvSpPr>
        <p:spPr>
          <a:xfrm>
            <a:off x="1371600" y="3886200"/>
            <a:ext cx="6777960" cy="1752600"/>
          </a:xfrm>
        </p:spPr>
        <p:txBody>
          <a:bodyPr/>
          <a:lstStyle/>
          <a:p>
            <a:r>
              <a:rPr lang="en-US" dirty="0" smtClean="0"/>
              <a:t>Maria Otto, MD</a:t>
            </a:r>
          </a:p>
          <a:p>
            <a:r>
              <a:rPr lang="en-US" dirty="0" smtClean="0"/>
              <a:t>EPI 245 Final Presentation</a:t>
            </a:r>
          </a:p>
          <a:p>
            <a:r>
              <a:rPr lang="en-US" dirty="0" smtClean="0"/>
              <a:t>Spring 2015</a:t>
            </a:r>
            <a:endParaRPr lang="en-US" dirty="0"/>
          </a:p>
        </p:txBody>
      </p:sp>
    </p:spTree>
    <p:extLst>
      <p:ext uri="{BB962C8B-B14F-4D97-AF65-F5344CB8AC3E}">
        <p14:creationId xmlns:p14="http://schemas.microsoft.com/office/powerpoint/2010/main" val="895935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448645997"/>
              </p:ext>
            </p:extLst>
          </p:nvPr>
        </p:nvGraphicFramePr>
        <p:xfrm>
          <a:off x="457200" y="1397001"/>
          <a:ext cx="8433228" cy="4636276"/>
        </p:xfrm>
        <a:graphic>
          <a:graphicData uri="http://schemas.openxmlformats.org/drawingml/2006/table">
            <a:tbl>
              <a:tblPr firstRow="1" bandRow="1">
                <a:tableStyleId>{5C22544A-7EE6-4342-B048-85BDC9FD1C3A}</a:tableStyleId>
              </a:tblPr>
              <a:tblGrid>
                <a:gridCol w="2206401"/>
                <a:gridCol w="6226827"/>
              </a:tblGrid>
              <a:tr h="334206">
                <a:tc>
                  <a:txBody>
                    <a:bodyPr/>
                    <a:lstStyle/>
                    <a:p>
                      <a:pPr marL="0" marR="0">
                        <a:spcBef>
                          <a:spcPts val="0"/>
                        </a:spcBef>
                        <a:spcAft>
                          <a:spcPts val="0"/>
                        </a:spcAft>
                      </a:pPr>
                      <a:r>
                        <a:rPr lang="en-US" sz="1400" dirty="0">
                          <a:solidFill>
                            <a:srgbClr val="262626"/>
                          </a:solidFill>
                          <a:effectLst/>
                          <a:latin typeface="Times"/>
                          <a:ea typeface="ＭＳ 明朝"/>
                          <a:cs typeface="Times"/>
                        </a:rPr>
                        <a:t>COM-B Components</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What needs to happen for the target behavior to occur?</a:t>
                      </a:r>
                      <a:endParaRPr lang="en-US" sz="1400">
                        <a:effectLst/>
                        <a:latin typeface="Cambria"/>
                        <a:ea typeface="ＭＳ 明朝"/>
                        <a:cs typeface="Times New Roman"/>
                      </a:endParaRPr>
                    </a:p>
                  </a:txBody>
                  <a:tcPr marL="68580" marR="68580" marT="0" marB="0"/>
                </a:tc>
              </a:tr>
              <a:tr h="501308">
                <a:tc>
                  <a:txBody>
                    <a:bodyPr/>
                    <a:lstStyle/>
                    <a:p>
                      <a:pPr marL="0" marR="0">
                        <a:spcBef>
                          <a:spcPts val="0"/>
                        </a:spcBef>
                        <a:spcAft>
                          <a:spcPts val="0"/>
                        </a:spcAft>
                      </a:pPr>
                      <a:r>
                        <a:rPr lang="en-US" sz="1400" dirty="0">
                          <a:solidFill>
                            <a:srgbClr val="262626"/>
                          </a:solidFill>
                          <a:effectLst/>
                          <a:latin typeface="Times"/>
                          <a:ea typeface="ＭＳ 明朝"/>
                          <a:cs typeface="Times"/>
                        </a:rPr>
                        <a:t>Physical </a:t>
                      </a:r>
                      <a:r>
                        <a:rPr lang="en-US" sz="1400" dirty="0" smtClean="0">
                          <a:solidFill>
                            <a:srgbClr val="262626"/>
                          </a:solidFill>
                          <a:effectLst/>
                          <a:latin typeface="Times"/>
                          <a:ea typeface="ＭＳ 明朝"/>
                          <a:cs typeface="Times"/>
                        </a:rPr>
                        <a:t>capability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Patients could have a physical ailment that prevents them from being able to legibly write and complete the form.</a:t>
                      </a:r>
                      <a:endParaRPr lang="en-US" sz="1400">
                        <a:effectLst/>
                        <a:latin typeface="Cambria"/>
                        <a:ea typeface="ＭＳ 明朝"/>
                        <a:cs typeface="Times New Roman"/>
                      </a:endParaRPr>
                    </a:p>
                  </a:txBody>
                  <a:tcPr marL="68580" marR="68580" marT="0" marB="0" anchor="ctr"/>
                </a:tc>
              </a:tr>
              <a:tr h="1169720">
                <a:tc>
                  <a:txBody>
                    <a:bodyPr/>
                    <a:lstStyle/>
                    <a:p>
                      <a:pPr marL="0" marR="0">
                        <a:spcBef>
                          <a:spcPts val="0"/>
                        </a:spcBef>
                        <a:spcAft>
                          <a:spcPts val="0"/>
                        </a:spcAft>
                      </a:pPr>
                      <a:r>
                        <a:rPr lang="en-US" sz="1400" dirty="0">
                          <a:solidFill>
                            <a:srgbClr val="262626"/>
                          </a:solidFill>
                          <a:effectLst/>
                          <a:latin typeface="Times"/>
                          <a:ea typeface="ＭＳ 明朝"/>
                          <a:cs typeface="Times"/>
                        </a:rPr>
                        <a:t>Psychological </a:t>
                      </a:r>
                      <a:r>
                        <a:rPr lang="en-US" sz="1400" dirty="0" smtClean="0">
                          <a:solidFill>
                            <a:srgbClr val="262626"/>
                          </a:solidFill>
                          <a:effectLst/>
                          <a:latin typeface="Times"/>
                          <a:ea typeface="ＭＳ 明朝"/>
                          <a:cs typeface="Times"/>
                        </a:rPr>
                        <a:t>capability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b="1" dirty="0">
                          <a:solidFill>
                            <a:srgbClr val="FF0000"/>
                          </a:solidFill>
                          <a:effectLst/>
                          <a:latin typeface="Times"/>
                          <a:ea typeface="ＭＳ 明朝"/>
                          <a:cs typeface="Times"/>
                        </a:rPr>
                        <a:t>Many patients likely have limited knowledge of what an advance directive is</a:t>
                      </a:r>
                      <a:r>
                        <a:rPr lang="en-US" sz="1400" dirty="0">
                          <a:solidFill>
                            <a:srgbClr val="262626"/>
                          </a:solidFill>
                          <a:effectLst/>
                          <a:latin typeface="Times"/>
                          <a:ea typeface="ＭＳ 明朝"/>
                          <a:cs typeface="Times"/>
                        </a:rPr>
                        <a:t>, what the benefits are, what the risks are of not having one. They may lack the mental capacity to complete the form. They may have psychological distress associated with completing the form or lack two friends/family that can serve as witnesses.</a:t>
                      </a:r>
                      <a:endParaRPr lang="en-US" sz="1400" dirty="0">
                        <a:effectLst/>
                        <a:latin typeface="Cambria"/>
                        <a:ea typeface="ＭＳ 明朝"/>
                        <a:cs typeface="Times New Roman"/>
                      </a:endParaRPr>
                    </a:p>
                  </a:txBody>
                  <a:tcPr marL="68580" marR="68580" marT="0" marB="0" anchor="ctr"/>
                </a:tc>
              </a:tr>
              <a:tr h="851894">
                <a:tc>
                  <a:txBody>
                    <a:bodyPr/>
                    <a:lstStyle/>
                    <a:p>
                      <a:pPr marL="0" marR="0">
                        <a:spcBef>
                          <a:spcPts val="0"/>
                        </a:spcBef>
                        <a:spcAft>
                          <a:spcPts val="0"/>
                        </a:spcAft>
                      </a:pPr>
                      <a:r>
                        <a:rPr lang="en-US" sz="1400" dirty="0">
                          <a:solidFill>
                            <a:srgbClr val="262626"/>
                          </a:solidFill>
                          <a:effectLst/>
                          <a:latin typeface="Times"/>
                          <a:ea typeface="ＭＳ 明朝"/>
                          <a:cs typeface="Times"/>
                        </a:rPr>
                        <a:t>Physical </a:t>
                      </a:r>
                      <a:r>
                        <a:rPr lang="en-US" sz="1400" dirty="0" smtClean="0">
                          <a:solidFill>
                            <a:srgbClr val="262626"/>
                          </a:solidFill>
                          <a:effectLst/>
                          <a:latin typeface="Times"/>
                          <a:ea typeface="ＭＳ 明朝"/>
                          <a:cs typeface="Times"/>
                        </a:rPr>
                        <a:t>opportunity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Patients </a:t>
                      </a:r>
                      <a:r>
                        <a:rPr lang="en-US" sz="1400" b="1" dirty="0">
                          <a:solidFill>
                            <a:srgbClr val="FF0000"/>
                          </a:solidFill>
                          <a:effectLst/>
                          <a:latin typeface="Times"/>
                          <a:ea typeface="ＭＳ 明朝"/>
                          <a:cs typeface="Times"/>
                        </a:rPr>
                        <a:t>need access to the Advance Directive form </a:t>
                      </a:r>
                      <a:r>
                        <a:rPr lang="en-US" sz="1400" dirty="0">
                          <a:solidFill>
                            <a:srgbClr val="262626"/>
                          </a:solidFill>
                          <a:effectLst/>
                          <a:latin typeface="Times"/>
                          <a:ea typeface="ＭＳ 明朝"/>
                          <a:cs typeface="Times"/>
                        </a:rPr>
                        <a:t>and the ability to sign the form with two witnesses. Currently the form is available online, but not all patients have access to a computer, internet and printer.</a:t>
                      </a:r>
                      <a:endParaRPr lang="en-US" sz="1400" dirty="0">
                        <a:effectLst/>
                        <a:latin typeface="Cambria"/>
                        <a:ea typeface="ＭＳ 明朝"/>
                        <a:cs typeface="Times New Roman"/>
                      </a:endParaRPr>
                    </a:p>
                  </a:txBody>
                  <a:tcPr marL="68580" marR="68580" marT="0" marB="0" anchor="ctr"/>
                </a:tc>
              </a:tr>
              <a:tr h="501308">
                <a:tc>
                  <a:txBody>
                    <a:bodyPr/>
                    <a:lstStyle/>
                    <a:p>
                      <a:pPr marL="0" marR="0">
                        <a:spcBef>
                          <a:spcPts val="0"/>
                        </a:spcBef>
                        <a:spcAft>
                          <a:spcPts val="0"/>
                        </a:spcAft>
                      </a:pPr>
                      <a:r>
                        <a:rPr lang="en-US" sz="1400" dirty="0">
                          <a:solidFill>
                            <a:srgbClr val="262626"/>
                          </a:solidFill>
                          <a:effectLst/>
                          <a:latin typeface="Times"/>
                          <a:ea typeface="ＭＳ 明朝"/>
                          <a:cs typeface="Times"/>
                        </a:rPr>
                        <a:t>Social </a:t>
                      </a:r>
                      <a:r>
                        <a:rPr lang="en-US" sz="1400" dirty="0" smtClean="0">
                          <a:solidFill>
                            <a:srgbClr val="262626"/>
                          </a:solidFill>
                          <a:effectLst/>
                          <a:latin typeface="Times"/>
                          <a:ea typeface="ＭＳ 明朝"/>
                          <a:cs typeface="Times"/>
                        </a:rPr>
                        <a:t>opportunity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b="1" dirty="0">
                          <a:solidFill>
                            <a:srgbClr val="FF0000"/>
                          </a:solidFill>
                          <a:effectLst/>
                          <a:latin typeface="Times"/>
                          <a:ea typeface="ＭＳ 明朝"/>
                          <a:cs typeface="Times"/>
                        </a:rPr>
                        <a:t>Certain patient groups may perceive that Advance Directives will limit the quality care that they receive when they are sick.</a:t>
                      </a:r>
                      <a:endParaRPr lang="en-US" sz="1400" b="1" dirty="0">
                        <a:solidFill>
                          <a:srgbClr val="FF0000"/>
                        </a:solidFill>
                        <a:effectLst/>
                        <a:latin typeface="Cambria"/>
                        <a:ea typeface="ＭＳ 明朝"/>
                        <a:cs typeface="Times New Roman"/>
                      </a:endParaRPr>
                    </a:p>
                  </a:txBody>
                  <a:tcPr marL="68580" marR="68580" marT="0" marB="0" anchor="ctr"/>
                </a:tc>
              </a:tr>
              <a:tr h="709911">
                <a:tc>
                  <a:txBody>
                    <a:bodyPr/>
                    <a:lstStyle/>
                    <a:p>
                      <a:pPr marL="0" marR="0">
                        <a:spcBef>
                          <a:spcPts val="0"/>
                        </a:spcBef>
                        <a:spcAft>
                          <a:spcPts val="0"/>
                        </a:spcAft>
                      </a:pPr>
                      <a:r>
                        <a:rPr lang="en-US" sz="1400" dirty="0">
                          <a:solidFill>
                            <a:srgbClr val="262626"/>
                          </a:solidFill>
                          <a:effectLst/>
                          <a:latin typeface="Times"/>
                          <a:ea typeface="ＭＳ 明朝"/>
                          <a:cs typeface="Times"/>
                        </a:rPr>
                        <a:t>Reflective </a:t>
                      </a:r>
                      <a:r>
                        <a:rPr lang="en-US" sz="1400" dirty="0" smtClean="0">
                          <a:solidFill>
                            <a:srgbClr val="262626"/>
                          </a:solidFill>
                          <a:effectLst/>
                          <a:latin typeface="Times"/>
                          <a:ea typeface="ＭＳ 明朝"/>
                          <a:cs typeface="Times"/>
                        </a:rPr>
                        <a:t>motivation</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b="1" dirty="0">
                          <a:solidFill>
                            <a:srgbClr val="FF0000"/>
                          </a:solidFill>
                          <a:effectLst/>
                          <a:latin typeface="Times"/>
                          <a:ea typeface="ＭＳ 明朝"/>
                          <a:cs typeface="Times"/>
                        </a:rPr>
                        <a:t>Patients may not believe they are capable of influencing the care they receive or that they are an part of the medical decision making process.</a:t>
                      </a:r>
                      <a:endParaRPr lang="en-US" sz="1400" b="1" dirty="0">
                        <a:solidFill>
                          <a:srgbClr val="FF0000"/>
                        </a:solidFill>
                        <a:effectLst/>
                        <a:latin typeface="Cambria"/>
                        <a:ea typeface="ＭＳ 明朝"/>
                        <a:cs typeface="Times New Roman"/>
                      </a:endParaRPr>
                    </a:p>
                  </a:txBody>
                  <a:tcPr marL="68580" marR="68580" marT="0" marB="0" anchor="ctr"/>
                </a:tc>
              </a:tr>
              <a:tr h="567929">
                <a:tc>
                  <a:txBody>
                    <a:bodyPr/>
                    <a:lstStyle/>
                    <a:p>
                      <a:pPr marL="0" marR="0">
                        <a:spcBef>
                          <a:spcPts val="0"/>
                        </a:spcBef>
                        <a:spcAft>
                          <a:spcPts val="0"/>
                        </a:spcAft>
                      </a:pPr>
                      <a:r>
                        <a:rPr lang="en-US" sz="1400" dirty="0">
                          <a:solidFill>
                            <a:srgbClr val="262626"/>
                          </a:solidFill>
                          <a:effectLst/>
                          <a:latin typeface="Times"/>
                          <a:ea typeface="ＭＳ 明朝"/>
                          <a:cs typeface="Times"/>
                        </a:rPr>
                        <a:t>Automatic </a:t>
                      </a:r>
                      <a:r>
                        <a:rPr lang="en-US" sz="1400" dirty="0" smtClean="0">
                          <a:solidFill>
                            <a:srgbClr val="262626"/>
                          </a:solidFill>
                          <a:effectLst/>
                          <a:latin typeface="Times"/>
                          <a:ea typeface="ＭＳ 明朝"/>
                          <a:cs typeface="Times"/>
                        </a:rPr>
                        <a:t>motivation</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b="1" dirty="0">
                          <a:solidFill>
                            <a:srgbClr val="FF0000"/>
                          </a:solidFill>
                          <a:effectLst/>
                          <a:latin typeface="Times"/>
                          <a:ea typeface="ＭＳ 明朝"/>
                          <a:cs typeface="Times"/>
                        </a:rPr>
                        <a:t>Patients will need reinforcing cues that remind them that advance directives exist and reinforce positive aspects of completing one.</a:t>
                      </a:r>
                      <a:endParaRPr lang="en-US" sz="1400" b="1" dirty="0">
                        <a:solidFill>
                          <a:srgbClr val="FF0000"/>
                        </a:solidFill>
                        <a:effectLst/>
                        <a:latin typeface="Cambria"/>
                        <a:ea typeface="ＭＳ 明朝"/>
                        <a:cs typeface="Times New Roman"/>
                      </a:endParaRPr>
                    </a:p>
                  </a:txBody>
                  <a:tcPr marL="68580" marR="68580" marT="0" marB="0" anchor="ctr"/>
                </a:tc>
              </a:tr>
            </a:tbl>
          </a:graphicData>
        </a:graphic>
      </p:graphicFrame>
      <p:sp>
        <p:nvSpPr>
          <p:cNvPr id="6" name="Title 1"/>
          <p:cNvSpPr>
            <a:spLocks noGrp="1"/>
          </p:cNvSpPr>
          <p:nvPr>
            <p:ph type="title"/>
          </p:nvPr>
        </p:nvSpPr>
        <p:spPr>
          <a:xfrm>
            <a:off x="282236" y="274638"/>
            <a:ext cx="8643472" cy="1143000"/>
          </a:xfrm>
        </p:spPr>
        <p:txBody>
          <a:bodyPr>
            <a:noAutofit/>
          </a:bodyPr>
          <a:lstStyle/>
          <a:p>
            <a:r>
              <a:rPr lang="en-US" sz="3600" dirty="0" smtClean="0"/>
              <a:t>Targets of implementation strategy</a:t>
            </a:r>
            <a:endParaRPr lang="en-US" sz="3600" dirty="0"/>
          </a:p>
        </p:txBody>
      </p:sp>
    </p:spTree>
    <p:extLst>
      <p:ext uri="{BB962C8B-B14F-4D97-AF65-F5344CB8AC3E}">
        <p14:creationId xmlns:p14="http://schemas.microsoft.com/office/powerpoint/2010/main" val="1255595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Implementation strategy</a:t>
            </a:r>
            <a:endParaRPr lang="en-US" dirty="0"/>
          </a:p>
        </p:txBody>
      </p:sp>
      <p:sp>
        <p:nvSpPr>
          <p:cNvPr id="3" name="Content Placeholder 2"/>
          <p:cNvSpPr>
            <a:spLocks noGrp="1"/>
          </p:cNvSpPr>
          <p:nvPr>
            <p:ph idx="1"/>
          </p:nvPr>
        </p:nvSpPr>
        <p:spPr>
          <a:xfrm>
            <a:off x="457199" y="1600200"/>
            <a:ext cx="8433229" cy="4525963"/>
          </a:xfrm>
        </p:spPr>
        <p:txBody>
          <a:bodyPr>
            <a:normAutofit/>
          </a:bodyPr>
          <a:lstStyle/>
          <a:p>
            <a:r>
              <a:rPr lang="en-US" dirty="0" smtClean="0"/>
              <a:t>Multi-pronged, community-based approach</a:t>
            </a:r>
          </a:p>
          <a:p>
            <a:pPr lvl="1"/>
            <a:r>
              <a:rPr lang="en-US" dirty="0" smtClean="0"/>
              <a:t>Advance Directive and </a:t>
            </a:r>
            <a:r>
              <a:rPr lang="en-US" dirty="0"/>
              <a:t>informational </a:t>
            </a:r>
            <a:r>
              <a:rPr lang="en-US" dirty="0" smtClean="0"/>
              <a:t>handout available </a:t>
            </a:r>
            <a:r>
              <a:rPr lang="en-US" dirty="0"/>
              <a:t>in waiting room </a:t>
            </a:r>
          </a:p>
          <a:p>
            <a:pPr lvl="1"/>
            <a:r>
              <a:rPr lang="en-US" dirty="0" smtClean="0"/>
              <a:t>Patient flag in </a:t>
            </a:r>
            <a:r>
              <a:rPr lang="en-US" dirty="0" err="1" smtClean="0"/>
              <a:t>MyChart</a:t>
            </a:r>
            <a:r>
              <a:rPr lang="en-US" dirty="0" smtClean="0"/>
              <a:t> (like preventative health reminders) with link to online form</a:t>
            </a:r>
          </a:p>
          <a:p>
            <a:pPr lvl="1"/>
            <a:r>
              <a:rPr lang="en-US" dirty="0" smtClean="0"/>
              <a:t>Workflow optimization in clinic</a:t>
            </a:r>
            <a:endParaRPr lang="en-US" dirty="0" smtClean="0"/>
          </a:p>
          <a:p>
            <a:pPr lvl="1"/>
            <a:r>
              <a:rPr lang="en-US" dirty="0"/>
              <a:t>Brief LVN training/set as LVN coaching target</a:t>
            </a:r>
          </a:p>
          <a:p>
            <a:pPr lvl="1"/>
            <a:r>
              <a:rPr lang="en-US" dirty="0" smtClean="0"/>
              <a:t>Brief provider training module by email</a:t>
            </a:r>
            <a:endParaRPr lang="en-US" dirty="0" smtClean="0"/>
          </a:p>
        </p:txBody>
      </p:sp>
    </p:spTree>
    <p:extLst>
      <p:ext uri="{BB962C8B-B14F-4D97-AF65-F5344CB8AC3E}">
        <p14:creationId xmlns:p14="http://schemas.microsoft.com/office/powerpoint/2010/main" val="4208805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Evaluation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Process indicators:</a:t>
            </a:r>
          </a:p>
          <a:p>
            <a:pPr lvl="1"/>
            <a:r>
              <a:rPr lang="en-US" dirty="0"/>
              <a:t># Forms/handouts taken from waiting room</a:t>
            </a:r>
          </a:p>
          <a:p>
            <a:pPr lvl="1"/>
            <a:r>
              <a:rPr lang="en-US" dirty="0" smtClean="0"/>
              <a:t>% </a:t>
            </a:r>
            <a:r>
              <a:rPr lang="en-US" dirty="0"/>
              <a:t>Patients click on </a:t>
            </a:r>
            <a:r>
              <a:rPr lang="en-US" dirty="0" err="1"/>
              <a:t>MyChart</a:t>
            </a:r>
            <a:r>
              <a:rPr lang="en-US" dirty="0"/>
              <a:t> flag</a:t>
            </a:r>
          </a:p>
          <a:p>
            <a:pPr lvl="1"/>
            <a:r>
              <a:rPr lang="en-US" dirty="0" smtClean="0"/>
              <a:t>% LVNs complete training course</a:t>
            </a:r>
          </a:p>
          <a:p>
            <a:pPr lvl="1"/>
            <a:r>
              <a:rPr lang="en-US" dirty="0" smtClean="0"/>
              <a:t>% Patients receive LVN coaching</a:t>
            </a:r>
            <a:endParaRPr lang="en-US" dirty="0" smtClean="0"/>
          </a:p>
          <a:p>
            <a:pPr lvl="1"/>
            <a:r>
              <a:rPr lang="en-US" dirty="0" smtClean="0"/>
              <a:t>% Providers complete training module</a:t>
            </a:r>
          </a:p>
          <a:p>
            <a:r>
              <a:rPr lang="en-US" dirty="0" smtClean="0"/>
              <a:t>Intermediate outcome indicators:</a:t>
            </a:r>
          </a:p>
          <a:p>
            <a:pPr lvl="1"/>
            <a:r>
              <a:rPr lang="en-US" dirty="0" smtClean="0"/>
              <a:t>% patients with documented Advance Directives</a:t>
            </a:r>
          </a:p>
          <a:p>
            <a:r>
              <a:rPr lang="en-US" dirty="0" smtClean="0"/>
              <a:t>Health outcomes</a:t>
            </a:r>
          </a:p>
          <a:p>
            <a:pPr lvl="1"/>
            <a:r>
              <a:rPr lang="en-US" dirty="0" smtClean="0"/>
              <a:t>% patients on hospice at death</a:t>
            </a:r>
          </a:p>
          <a:p>
            <a:pPr lvl="1"/>
            <a:r>
              <a:rPr lang="en-US" dirty="0" smtClean="0"/>
              <a:t>% patients with death at home</a:t>
            </a:r>
          </a:p>
          <a:p>
            <a:pPr lvl="1"/>
            <a:r>
              <a:rPr lang="en-US" dirty="0" smtClean="0"/>
              <a:t>Cost of care in last month of life</a:t>
            </a:r>
            <a:endParaRPr lang="en-US" dirty="0"/>
          </a:p>
          <a:p>
            <a:endParaRPr lang="en-US" dirty="0"/>
          </a:p>
        </p:txBody>
      </p:sp>
    </p:spTree>
    <p:extLst>
      <p:ext uri="{BB962C8B-B14F-4D97-AF65-F5344CB8AC3E}">
        <p14:creationId xmlns:p14="http://schemas.microsoft.com/office/powerpoint/2010/main" val="4035229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Evaluation</a:t>
            </a:r>
            <a:endParaRPr lang="en-US" dirty="0"/>
          </a:p>
        </p:txBody>
      </p:sp>
      <p:sp>
        <p:nvSpPr>
          <p:cNvPr id="3" name="Content Placeholder 2"/>
          <p:cNvSpPr>
            <a:spLocks noGrp="1"/>
          </p:cNvSpPr>
          <p:nvPr>
            <p:ph idx="1"/>
          </p:nvPr>
        </p:nvSpPr>
        <p:spPr/>
        <p:txBody>
          <a:bodyPr/>
          <a:lstStyle/>
          <a:p>
            <a:r>
              <a:rPr lang="en-US" dirty="0" smtClean="0"/>
              <a:t>Unit of </a:t>
            </a:r>
            <a:r>
              <a:rPr lang="en-US" dirty="0" smtClean="0"/>
              <a:t>Allocation: clinic</a:t>
            </a:r>
            <a:endParaRPr lang="en-US" dirty="0" smtClean="0"/>
          </a:p>
          <a:p>
            <a:r>
              <a:rPr lang="en-US" dirty="0" smtClean="0"/>
              <a:t>Unit of </a:t>
            </a:r>
            <a:r>
              <a:rPr lang="en-US" dirty="0" smtClean="0"/>
              <a:t>Analysis: clinic</a:t>
            </a:r>
            <a:endParaRPr lang="en-US" dirty="0" smtClean="0"/>
          </a:p>
          <a:p>
            <a:r>
              <a:rPr lang="en-US" dirty="0" smtClean="0"/>
              <a:t>Interrupted time series</a:t>
            </a:r>
            <a:endParaRPr lang="en-US" dirty="0" smtClean="0"/>
          </a:p>
          <a:p>
            <a:r>
              <a:rPr lang="en-US" dirty="0" smtClean="0"/>
              <a:t>Effect Size Detection </a:t>
            </a:r>
            <a:r>
              <a:rPr lang="en-US" dirty="0" smtClean="0"/>
              <a:t>Desired: 0.10</a:t>
            </a:r>
            <a:endParaRPr lang="en-US" dirty="0" smtClean="0"/>
          </a:p>
          <a:p>
            <a:r>
              <a:rPr lang="en-US" dirty="0" smtClean="0"/>
              <a:t>Sample </a:t>
            </a:r>
            <a:r>
              <a:rPr lang="en-US" dirty="0" smtClean="0"/>
              <a:t>Size: 3140</a:t>
            </a:r>
          </a:p>
          <a:p>
            <a:pPr lvl="1"/>
            <a:r>
              <a:rPr lang="en-US" dirty="0"/>
              <a:t>T test</a:t>
            </a:r>
          </a:p>
          <a:p>
            <a:pPr lvl="1"/>
            <a:r>
              <a:rPr lang="en-US" dirty="0" smtClean="0"/>
              <a:t>Two-sided α</a:t>
            </a:r>
            <a:r>
              <a:rPr lang="en-US" dirty="0"/>
              <a:t> </a:t>
            </a:r>
            <a:r>
              <a:rPr lang="en-US" dirty="0" smtClean="0"/>
              <a:t>= </a:t>
            </a:r>
            <a:r>
              <a:rPr lang="en-US" dirty="0" smtClean="0"/>
              <a:t>0.05</a:t>
            </a:r>
          </a:p>
          <a:p>
            <a:pPr lvl="1"/>
            <a:r>
              <a:rPr lang="en-US" dirty="0" smtClean="0"/>
              <a:t>β = 0.20</a:t>
            </a:r>
          </a:p>
        </p:txBody>
      </p:sp>
    </p:spTree>
    <p:extLst>
      <p:ext uri="{BB962C8B-B14F-4D97-AF65-F5344CB8AC3E}">
        <p14:creationId xmlns:p14="http://schemas.microsoft.com/office/powerpoint/2010/main" val="2532307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Problem/Outcome</a:t>
            </a:r>
            <a:endParaRPr lang="en-US" dirty="0"/>
          </a:p>
        </p:txBody>
      </p:sp>
      <p:sp>
        <p:nvSpPr>
          <p:cNvPr id="3" name="Content Placeholder 2"/>
          <p:cNvSpPr>
            <a:spLocks noGrp="1"/>
          </p:cNvSpPr>
          <p:nvPr>
            <p:ph idx="1"/>
          </p:nvPr>
        </p:nvSpPr>
        <p:spPr/>
        <p:txBody>
          <a:bodyPr>
            <a:normAutofit/>
          </a:bodyPr>
          <a:lstStyle/>
          <a:p>
            <a:r>
              <a:rPr lang="en-US" dirty="0" smtClean="0"/>
              <a:t>Most Americans would prefer to die at home</a:t>
            </a:r>
            <a:endParaRPr lang="en-US" baseline="30000" dirty="0" smtClean="0"/>
          </a:p>
          <a:p>
            <a:pPr lvl="1"/>
            <a:r>
              <a:rPr lang="en-US" dirty="0" smtClean="0"/>
              <a:t>27% of Medicare patients die in a hospital</a:t>
            </a:r>
            <a:endParaRPr lang="en-US" baseline="30000" dirty="0" smtClean="0"/>
          </a:p>
          <a:p>
            <a:pPr lvl="1"/>
            <a:r>
              <a:rPr lang="en-US" dirty="0" smtClean="0"/>
              <a:t>Only 42% using hospice, 28% for ≤3 days</a:t>
            </a:r>
            <a:endParaRPr lang="en-US" baseline="30000" dirty="0" smtClean="0"/>
          </a:p>
          <a:p>
            <a:r>
              <a:rPr lang="en-US" dirty="0" smtClean="0"/>
              <a:t>Cost </a:t>
            </a:r>
            <a:r>
              <a:rPr lang="en-US" dirty="0"/>
              <a:t>of care highest at the end of life</a:t>
            </a:r>
          </a:p>
          <a:p>
            <a:pPr lvl="1"/>
            <a:r>
              <a:rPr lang="en-US" dirty="0" smtClean="0"/>
              <a:t>30</a:t>
            </a:r>
            <a:r>
              <a:rPr lang="en-US" dirty="0"/>
              <a:t>% of </a:t>
            </a:r>
            <a:r>
              <a:rPr lang="en-US" dirty="0" smtClean="0"/>
              <a:t>Medicare </a:t>
            </a:r>
            <a:r>
              <a:rPr lang="en-US" dirty="0"/>
              <a:t>expenditures </a:t>
            </a:r>
            <a:r>
              <a:rPr lang="en-US" dirty="0" smtClean="0"/>
              <a:t>attributed </a:t>
            </a:r>
            <a:r>
              <a:rPr lang="en-US" dirty="0"/>
              <a:t>to </a:t>
            </a:r>
            <a:r>
              <a:rPr lang="en-US" dirty="0" smtClean="0"/>
              <a:t>5</a:t>
            </a:r>
            <a:r>
              <a:rPr lang="en-US" dirty="0"/>
              <a:t>% of beneficiaries that die each </a:t>
            </a:r>
            <a:r>
              <a:rPr lang="en-US" dirty="0" smtClean="0"/>
              <a:t>year</a:t>
            </a:r>
          </a:p>
          <a:p>
            <a:pPr lvl="1"/>
            <a:r>
              <a:rPr lang="en-US" dirty="0" smtClean="0"/>
              <a:t>1</a:t>
            </a:r>
            <a:r>
              <a:rPr lang="en-US" dirty="0"/>
              <a:t>/3 of that cost occurring in the last month of </a:t>
            </a:r>
            <a:r>
              <a:rPr lang="en-US" dirty="0" smtClean="0"/>
              <a:t>life</a:t>
            </a:r>
            <a:endParaRPr lang="en-US" dirty="0" smtClean="0"/>
          </a:p>
        </p:txBody>
      </p:sp>
    </p:spTree>
    <p:extLst>
      <p:ext uri="{BB962C8B-B14F-4D97-AF65-F5344CB8AC3E}">
        <p14:creationId xmlns:p14="http://schemas.microsoft.com/office/powerpoint/2010/main" val="2138024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to translate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Advance directives are associated with</a:t>
            </a:r>
            <a:r>
              <a:rPr lang="en-US" dirty="0" smtClean="0"/>
              <a:t>:</a:t>
            </a:r>
            <a:endParaRPr lang="en-US" baseline="30000" dirty="0" smtClean="0"/>
          </a:p>
          <a:p>
            <a:pPr lvl="1"/>
            <a:r>
              <a:rPr lang="en-US" dirty="0" smtClean="0"/>
              <a:t>Lower likelihood of in-hospital death</a:t>
            </a:r>
          </a:p>
          <a:p>
            <a:pPr lvl="1"/>
            <a:r>
              <a:rPr lang="en-US" dirty="0" smtClean="0"/>
              <a:t>Increased hospice use</a:t>
            </a:r>
          </a:p>
          <a:p>
            <a:pPr lvl="1"/>
            <a:r>
              <a:rPr lang="en-US" dirty="0" smtClean="0"/>
              <a:t>Lower Medicare </a:t>
            </a:r>
            <a:r>
              <a:rPr lang="en-US" dirty="0" smtClean="0"/>
              <a:t>spending</a:t>
            </a:r>
          </a:p>
          <a:p>
            <a:r>
              <a:rPr lang="en-US" dirty="0" smtClean="0"/>
              <a:t>Widespread requirement</a:t>
            </a:r>
          </a:p>
          <a:p>
            <a:pPr lvl="1"/>
            <a:r>
              <a:rPr lang="en-US" dirty="0" smtClean="0"/>
              <a:t>CMS </a:t>
            </a:r>
          </a:p>
          <a:p>
            <a:pPr lvl="1"/>
            <a:r>
              <a:rPr lang="en-US" dirty="0" smtClean="0"/>
              <a:t>JCAHO</a:t>
            </a:r>
          </a:p>
          <a:p>
            <a:pPr lvl="1"/>
            <a:r>
              <a:rPr lang="en-US" dirty="0" smtClean="0"/>
              <a:t>PCMH</a:t>
            </a:r>
          </a:p>
          <a:p>
            <a:r>
              <a:rPr lang="en-US" dirty="0" smtClean="0"/>
              <a:t>Opinion support</a:t>
            </a:r>
          </a:p>
          <a:p>
            <a:pPr lvl="1"/>
            <a:r>
              <a:rPr lang="en-US" dirty="0" smtClean="0"/>
              <a:t>ACP</a:t>
            </a:r>
          </a:p>
          <a:p>
            <a:pPr lvl="1"/>
            <a:r>
              <a:rPr lang="en-US" dirty="0" smtClean="0"/>
              <a:t>AAFP</a:t>
            </a:r>
          </a:p>
          <a:p>
            <a:pPr lvl="1"/>
            <a:r>
              <a:rPr lang="en-US" dirty="0" smtClean="0"/>
              <a:t>AMA</a:t>
            </a:r>
          </a:p>
        </p:txBody>
      </p:sp>
    </p:spTree>
    <p:extLst>
      <p:ext uri="{BB962C8B-B14F-4D97-AF65-F5344CB8AC3E}">
        <p14:creationId xmlns:p14="http://schemas.microsoft.com/office/powerpoint/2010/main" val="2898766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case for translation</a:t>
            </a:r>
            <a:endParaRPr lang="en-US" dirty="0"/>
          </a:p>
        </p:txBody>
      </p:sp>
      <p:sp>
        <p:nvSpPr>
          <p:cNvPr id="3" name="Content Placeholder 2"/>
          <p:cNvSpPr>
            <a:spLocks noGrp="1"/>
          </p:cNvSpPr>
          <p:nvPr>
            <p:ph idx="1"/>
          </p:nvPr>
        </p:nvSpPr>
        <p:spPr>
          <a:xfrm>
            <a:off x="457199" y="1423790"/>
            <a:ext cx="8556707" cy="4525963"/>
          </a:xfrm>
        </p:spPr>
        <p:txBody>
          <a:bodyPr>
            <a:normAutofit fontScale="70000" lnSpcReduction="20000"/>
          </a:bodyPr>
          <a:lstStyle/>
          <a:p>
            <a:pPr marL="400050" lvl="2" indent="0">
              <a:buNone/>
            </a:pPr>
            <a:endParaRPr lang="en-US" dirty="0"/>
          </a:p>
          <a:p>
            <a:r>
              <a:rPr lang="en-US" dirty="0"/>
              <a:t>Opportunity to provide end-of-life care that is:</a:t>
            </a:r>
          </a:p>
          <a:p>
            <a:pPr lvl="1"/>
            <a:r>
              <a:rPr lang="en-US" dirty="0"/>
              <a:t>Effective</a:t>
            </a:r>
          </a:p>
          <a:p>
            <a:pPr lvl="1"/>
            <a:r>
              <a:rPr lang="en-US" dirty="0"/>
              <a:t>Patient-centered</a:t>
            </a:r>
          </a:p>
          <a:p>
            <a:pPr lvl="1"/>
            <a:r>
              <a:rPr lang="en-US" dirty="0"/>
              <a:t>Timely</a:t>
            </a:r>
          </a:p>
          <a:p>
            <a:pPr lvl="1"/>
            <a:r>
              <a:rPr lang="en-US" dirty="0"/>
              <a:t>Equitable</a:t>
            </a:r>
          </a:p>
          <a:p>
            <a:r>
              <a:rPr lang="en-US" dirty="0" smtClean="0"/>
              <a:t>Quality </a:t>
            </a:r>
            <a:r>
              <a:rPr lang="en-US" dirty="0" smtClean="0"/>
              <a:t>gap</a:t>
            </a:r>
          </a:p>
          <a:p>
            <a:pPr lvl="1"/>
            <a:r>
              <a:rPr lang="en-US" dirty="0" smtClean="0"/>
              <a:t>26.3% of U.S. adults have advance directives</a:t>
            </a:r>
            <a:r>
              <a:rPr lang="en-US" baseline="30000" dirty="0" smtClean="0"/>
              <a:t>3</a:t>
            </a:r>
          </a:p>
          <a:p>
            <a:pPr lvl="1"/>
            <a:r>
              <a:rPr lang="en-US" dirty="0"/>
              <a:t>NCQA goal set for PCMH is ≥50%</a:t>
            </a:r>
          </a:p>
          <a:p>
            <a:pPr lvl="1"/>
            <a:r>
              <a:rPr lang="en-US" dirty="0" smtClean="0"/>
              <a:t>44% of adult primary care patients at UCSF have advance directives</a:t>
            </a:r>
          </a:p>
          <a:p>
            <a:r>
              <a:rPr lang="en-US" dirty="0" smtClean="0"/>
              <a:t>Outcome gap</a:t>
            </a:r>
          </a:p>
          <a:p>
            <a:pPr lvl="1"/>
            <a:r>
              <a:rPr lang="en-US" dirty="0" smtClean="0"/>
              <a:t>Expect decrease in end-of-life healthcare cost</a:t>
            </a:r>
          </a:p>
          <a:p>
            <a:pPr lvl="1"/>
            <a:r>
              <a:rPr lang="en-US" dirty="0" smtClean="0"/>
              <a:t>Expect decrease in patients who die in the hospital</a:t>
            </a:r>
          </a:p>
          <a:p>
            <a:pPr lvl="1"/>
            <a:r>
              <a:rPr lang="en-US" dirty="0" smtClean="0"/>
              <a:t>Expect increase in patients who receive hospice care</a:t>
            </a:r>
          </a:p>
        </p:txBody>
      </p:sp>
    </p:spTree>
    <p:extLst>
      <p:ext uri="{BB962C8B-B14F-4D97-AF65-F5344CB8AC3E}">
        <p14:creationId xmlns:p14="http://schemas.microsoft.com/office/powerpoint/2010/main" val="1406183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engagement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a:t>T</a:t>
            </a:r>
            <a:r>
              <a:rPr lang="en-US" dirty="0" smtClean="0"/>
              <a:t>arget community</a:t>
            </a:r>
          </a:p>
          <a:p>
            <a:pPr lvl="1"/>
            <a:r>
              <a:rPr lang="en-US" dirty="0"/>
              <a:t>A</a:t>
            </a:r>
            <a:r>
              <a:rPr lang="en-US" dirty="0" smtClean="0"/>
              <a:t>dult primary care patients at UCSF</a:t>
            </a:r>
          </a:p>
          <a:p>
            <a:r>
              <a:rPr lang="en-US" dirty="0" smtClean="0"/>
              <a:t>Other stakeholders</a:t>
            </a:r>
          </a:p>
          <a:p>
            <a:pPr lvl="1"/>
            <a:r>
              <a:rPr lang="en-US" dirty="0" smtClean="0"/>
              <a:t>Primary care doctors</a:t>
            </a:r>
          </a:p>
          <a:p>
            <a:pPr lvl="1"/>
            <a:r>
              <a:rPr lang="en-US" dirty="0" smtClean="0"/>
              <a:t>UCSF healthcare system</a:t>
            </a:r>
            <a:endParaRPr lang="en-US" dirty="0"/>
          </a:p>
          <a:p>
            <a:r>
              <a:rPr lang="en-US" dirty="0" smtClean="0"/>
              <a:t>Engagement plan</a:t>
            </a:r>
          </a:p>
          <a:p>
            <a:pPr lvl="1"/>
            <a:r>
              <a:rPr lang="en-US" dirty="0" smtClean="0"/>
              <a:t>Conduct patient advisory council focus group</a:t>
            </a:r>
          </a:p>
          <a:p>
            <a:pPr lvl="1"/>
            <a:r>
              <a:rPr lang="en-US" dirty="0" smtClean="0"/>
              <a:t>Vet facilitators and barriers, implementation strategy, and results</a:t>
            </a:r>
          </a:p>
          <a:p>
            <a:pPr lvl="1"/>
            <a:r>
              <a:rPr lang="en-US" dirty="0" smtClean="0"/>
              <a:t>Solicit input at monthly clinic meeting</a:t>
            </a:r>
            <a:endParaRPr lang="en-US" dirty="0"/>
          </a:p>
        </p:txBody>
      </p:sp>
    </p:spTree>
    <p:extLst>
      <p:ext uri="{BB962C8B-B14F-4D97-AF65-F5344CB8AC3E}">
        <p14:creationId xmlns:p14="http://schemas.microsoft.com/office/powerpoint/2010/main" val="2196250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229317" y="274638"/>
            <a:ext cx="8714031" cy="1143000"/>
          </a:xfrm>
        </p:spPr>
        <p:txBody>
          <a:bodyPr>
            <a:noAutofit/>
          </a:bodyPr>
          <a:lstStyle/>
          <a:p>
            <a:r>
              <a:rPr lang="en-US" sz="3600" dirty="0"/>
              <a:t>E</a:t>
            </a:r>
            <a:r>
              <a:rPr lang="en-US" sz="3600" dirty="0" smtClean="0"/>
              <a:t>vidence translation: </a:t>
            </a:r>
            <a:r>
              <a:rPr lang="en-US" sz="3600" dirty="0" smtClean="0"/>
              <a:t>Individual </a:t>
            </a:r>
            <a:r>
              <a:rPr lang="en-US" sz="3600" dirty="0" smtClean="0"/>
              <a:t>facilitators and barriers</a:t>
            </a:r>
            <a:endParaRPr lang="en-US" sz="3600" dirty="0"/>
          </a:p>
        </p:txBody>
      </p:sp>
      <p:graphicFrame>
        <p:nvGraphicFramePr>
          <p:cNvPr id="14" name="Table 13"/>
          <p:cNvGraphicFramePr>
            <a:graphicFrameLocks noGrp="1"/>
          </p:cNvGraphicFramePr>
          <p:nvPr>
            <p:extLst>
              <p:ext uri="{D42A27DB-BD31-4B8C-83A1-F6EECF244321}">
                <p14:modId xmlns:p14="http://schemas.microsoft.com/office/powerpoint/2010/main" val="4154724860"/>
              </p:ext>
            </p:extLst>
          </p:nvPr>
        </p:nvGraphicFramePr>
        <p:xfrm>
          <a:off x="458633" y="1491551"/>
          <a:ext cx="8131920" cy="4639470"/>
        </p:xfrm>
        <a:graphic>
          <a:graphicData uri="http://schemas.openxmlformats.org/drawingml/2006/table">
            <a:tbl>
              <a:tblPr firstRow="1" bandRow="1">
                <a:tableStyleId>{5C22544A-7EE6-4342-B048-85BDC9FD1C3A}</a:tableStyleId>
              </a:tblPr>
              <a:tblGrid>
                <a:gridCol w="1446459"/>
                <a:gridCol w="6685461"/>
              </a:tblGrid>
              <a:tr h="385446">
                <a:tc>
                  <a:txBody>
                    <a:bodyPr/>
                    <a:lstStyle/>
                    <a:p>
                      <a:pPr marL="0" marR="0">
                        <a:spcBef>
                          <a:spcPts val="0"/>
                        </a:spcBef>
                        <a:spcAft>
                          <a:spcPts val="0"/>
                        </a:spcAft>
                      </a:pPr>
                      <a:r>
                        <a:rPr lang="en-US" sz="1400" dirty="0">
                          <a:solidFill>
                            <a:srgbClr val="262626"/>
                          </a:solidFill>
                          <a:effectLst/>
                          <a:latin typeface="Times"/>
                          <a:ea typeface="ＭＳ 明朝"/>
                          <a:cs typeface="Times"/>
                        </a:rPr>
                        <a:t>Domains</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Interview questions</a:t>
                      </a:r>
                      <a:endParaRPr lang="en-US" sz="1400">
                        <a:effectLst/>
                        <a:latin typeface="Cambria"/>
                        <a:ea typeface="ＭＳ 明朝"/>
                        <a:cs typeface="Times New Roman"/>
                      </a:endParaRPr>
                    </a:p>
                  </a:txBody>
                  <a:tcPr marL="68580" marR="68580" marT="0" marB="0"/>
                </a:tc>
              </a:tr>
              <a:tr h="645689">
                <a:tc>
                  <a:txBody>
                    <a:bodyPr/>
                    <a:lstStyle/>
                    <a:p>
                      <a:pPr marL="0" marR="0">
                        <a:spcBef>
                          <a:spcPts val="0"/>
                        </a:spcBef>
                        <a:spcAft>
                          <a:spcPts val="0"/>
                        </a:spcAft>
                      </a:pPr>
                      <a:r>
                        <a:rPr lang="en-US" sz="1400">
                          <a:solidFill>
                            <a:srgbClr val="262626"/>
                          </a:solidFill>
                          <a:effectLst/>
                          <a:latin typeface="Times"/>
                          <a:ea typeface="ＭＳ 明朝"/>
                          <a:cs typeface="Times"/>
                        </a:rPr>
                        <a:t>Knowledge</a:t>
                      </a:r>
                      <a:endParaRPr lang="en-US" sz="1400">
                        <a:effectLst/>
                        <a:latin typeface="Cambria"/>
                        <a:ea typeface="ＭＳ 明朝"/>
                        <a:cs typeface="Times New Roman"/>
                      </a:endParaRPr>
                    </a:p>
                  </a:txBody>
                  <a:tcPr marL="68580" marR="68580" marT="0" marB="0"/>
                </a:tc>
                <a:tc>
                  <a:txBody>
                    <a:bodyPr/>
                    <a:lstStyle/>
                    <a:p>
                      <a:pPr marL="0" marR="0" indent="0">
                        <a:spcBef>
                          <a:spcPts val="0"/>
                        </a:spcBef>
                        <a:spcAft>
                          <a:spcPts val="0"/>
                        </a:spcAft>
                        <a:buNone/>
                      </a:pPr>
                      <a:r>
                        <a:rPr lang="en-US" sz="1400" dirty="0" smtClean="0">
                          <a:solidFill>
                            <a:srgbClr val="262626"/>
                          </a:solidFill>
                          <a:effectLst/>
                          <a:latin typeface="Times"/>
                          <a:ea typeface="ＭＳ 明朝"/>
                          <a:cs typeface="Times"/>
                        </a:rPr>
                        <a:t>1) What is an advance directive?</a:t>
                      </a:r>
                      <a:endParaRPr lang="en-US" sz="1400" dirty="0">
                        <a:effectLst/>
                        <a:latin typeface="Cambria"/>
                        <a:ea typeface="ＭＳ 明朝"/>
                        <a:cs typeface="Times New Roman"/>
                      </a:endParaRPr>
                    </a:p>
                    <a:p>
                      <a:pPr marL="0" marR="0" indent="0">
                        <a:spcBef>
                          <a:spcPts val="0"/>
                        </a:spcBef>
                        <a:spcAft>
                          <a:spcPts val="0"/>
                        </a:spcAft>
                        <a:buNone/>
                      </a:pPr>
                      <a:r>
                        <a:rPr lang="en-US" sz="1400" dirty="0" smtClean="0">
                          <a:solidFill>
                            <a:srgbClr val="262626"/>
                          </a:solidFill>
                          <a:effectLst/>
                          <a:latin typeface="Times"/>
                          <a:ea typeface="ＭＳ 明朝"/>
                          <a:cs typeface="Times"/>
                        </a:rPr>
                        <a:t>2)</a:t>
                      </a:r>
                      <a:r>
                        <a:rPr lang="en-US" sz="1400" baseline="0" dirty="0" smtClean="0">
                          <a:solidFill>
                            <a:srgbClr val="262626"/>
                          </a:solidFill>
                          <a:effectLst/>
                          <a:latin typeface="Times"/>
                          <a:ea typeface="ＭＳ 明朝"/>
                          <a:cs typeface="Times"/>
                        </a:rPr>
                        <a:t> </a:t>
                      </a:r>
                      <a:r>
                        <a:rPr lang="en-US" sz="1400" dirty="0" smtClean="0">
                          <a:solidFill>
                            <a:srgbClr val="262626"/>
                          </a:solidFill>
                          <a:effectLst/>
                          <a:latin typeface="Times"/>
                          <a:ea typeface="ＭＳ 明朝"/>
                          <a:cs typeface="Times"/>
                        </a:rPr>
                        <a:t>Do </a:t>
                      </a:r>
                      <a:r>
                        <a:rPr lang="en-US" sz="1400" dirty="0">
                          <a:solidFill>
                            <a:srgbClr val="262626"/>
                          </a:solidFill>
                          <a:effectLst/>
                          <a:latin typeface="Times"/>
                          <a:ea typeface="ＭＳ 明朝"/>
                          <a:cs typeface="Times"/>
                        </a:rPr>
                        <a:t>you have the information you need to complete an advance directive?</a:t>
                      </a:r>
                      <a:endParaRPr lang="en-US" sz="1400" dirty="0">
                        <a:effectLst/>
                        <a:latin typeface="Cambria"/>
                        <a:ea typeface="ＭＳ 明朝"/>
                        <a:cs typeface="Times New Roman"/>
                      </a:endParaRPr>
                    </a:p>
                  </a:txBody>
                  <a:tcPr marL="68580" marR="68580" marT="0" marB="0"/>
                </a:tc>
              </a:tr>
              <a:tr h="882057">
                <a:tc>
                  <a:txBody>
                    <a:bodyPr/>
                    <a:lstStyle/>
                    <a:p>
                      <a:pPr marL="0" marR="0">
                        <a:spcBef>
                          <a:spcPts val="0"/>
                        </a:spcBef>
                        <a:spcAft>
                          <a:spcPts val="0"/>
                        </a:spcAft>
                      </a:pPr>
                      <a:r>
                        <a:rPr lang="en-US" sz="1400" dirty="0">
                          <a:solidFill>
                            <a:srgbClr val="262626"/>
                          </a:solidFill>
                          <a:effectLst/>
                          <a:latin typeface="Times"/>
                          <a:ea typeface="ＭＳ 明朝"/>
                          <a:cs typeface="Times"/>
                        </a:rPr>
                        <a:t>Skills</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1) Do you know how/where to get an advance directive?</a:t>
                      </a:r>
                      <a:endParaRPr lang="en-US" sz="1400" dirty="0">
                        <a:effectLst/>
                        <a:latin typeface="Cambria"/>
                        <a:ea typeface="ＭＳ 明朝"/>
                        <a:cs typeface="Times New Roman"/>
                      </a:endParaRPr>
                    </a:p>
                    <a:p>
                      <a:pPr marL="0" marR="0">
                        <a:spcBef>
                          <a:spcPts val="0"/>
                        </a:spcBef>
                        <a:spcAft>
                          <a:spcPts val="0"/>
                        </a:spcAft>
                      </a:pPr>
                      <a:r>
                        <a:rPr lang="en-US" sz="1400" dirty="0">
                          <a:solidFill>
                            <a:srgbClr val="262626"/>
                          </a:solidFill>
                          <a:effectLst/>
                          <a:latin typeface="Times"/>
                          <a:ea typeface="ＭＳ 明朝"/>
                          <a:cs typeface="Times"/>
                        </a:rPr>
                        <a:t>2</a:t>
                      </a:r>
                      <a:r>
                        <a:rPr lang="en-US" sz="1400" dirty="0" smtClean="0">
                          <a:solidFill>
                            <a:srgbClr val="262626"/>
                          </a:solidFill>
                          <a:effectLst/>
                          <a:latin typeface="Times"/>
                          <a:ea typeface="ＭＳ 明朝"/>
                          <a:cs typeface="Times"/>
                        </a:rPr>
                        <a:t>) Who would you want to help you complete an advance directive? I.e. your doctor, a nurse, a social worker, your family</a:t>
                      </a:r>
                      <a:endParaRPr lang="en-US" sz="1400" dirty="0" smtClean="0">
                        <a:effectLst/>
                        <a:latin typeface="Cambria"/>
                        <a:ea typeface="ＭＳ 明朝"/>
                        <a:cs typeface="Times New Roman"/>
                      </a:endParaRPr>
                    </a:p>
                  </a:txBody>
                  <a:tcPr marL="68580" marR="68580" marT="0" marB="0"/>
                </a:tc>
              </a:tr>
              <a:tr h="613154">
                <a:tc>
                  <a:txBody>
                    <a:bodyPr/>
                    <a:lstStyle/>
                    <a:p>
                      <a:pPr marL="0" marR="0">
                        <a:spcBef>
                          <a:spcPts val="0"/>
                        </a:spcBef>
                        <a:spcAft>
                          <a:spcPts val="0"/>
                        </a:spcAft>
                      </a:pPr>
                      <a:r>
                        <a:rPr lang="en-US" sz="1400">
                          <a:solidFill>
                            <a:srgbClr val="262626"/>
                          </a:solidFill>
                          <a:effectLst/>
                          <a:latin typeface="Times"/>
                          <a:ea typeface="ＭＳ 明朝"/>
                          <a:cs typeface="Times"/>
                        </a:rPr>
                        <a:t>Social norms</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1) Do you have friends or family members who have an advance directive?</a:t>
                      </a:r>
                      <a:endParaRPr lang="en-US" sz="1400" dirty="0">
                        <a:effectLst/>
                        <a:latin typeface="Cambria"/>
                        <a:ea typeface="ＭＳ 明朝"/>
                        <a:cs typeface="Times New Roman"/>
                      </a:endParaRPr>
                    </a:p>
                    <a:p>
                      <a:pPr marL="0" marR="0">
                        <a:spcBef>
                          <a:spcPts val="0"/>
                        </a:spcBef>
                        <a:spcAft>
                          <a:spcPts val="0"/>
                        </a:spcAft>
                      </a:pPr>
                      <a:r>
                        <a:rPr lang="en-US" sz="1400" dirty="0">
                          <a:solidFill>
                            <a:srgbClr val="262626"/>
                          </a:solidFill>
                          <a:effectLst/>
                          <a:latin typeface="Times"/>
                          <a:ea typeface="ＭＳ 明朝"/>
                          <a:cs typeface="Times"/>
                        </a:rPr>
                        <a:t>2) What do you think about people who have advance directives</a:t>
                      </a:r>
                      <a:r>
                        <a:rPr lang="en-US" sz="1400" dirty="0" smtClean="0">
                          <a:solidFill>
                            <a:srgbClr val="262626"/>
                          </a:solidFill>
                          <a:effectLst/>
                          <a:latin typeface="Times"/>
                          <a:ea typeface="ＭＳ 明朝"/>
                          <a:cs typeface="Times"/>
                        </a:rPr>
                        <a:t>?</a:t>
                      </a:r>
                      <a:endParaRPr lang="en-US" sz="1400" dirty="0">
                        <a:effectLst/>
                        <a:latin typeface="Cambria"/>
                        <a:ea typeface="ＭＳ 明朝"/>
                        <a:cs typeface="Times New Roman"/>
                      </a:endParaRPr>
                    </a:p>
                  </a:txBody>
                  <a:tcPr marL="68580" marR="68580" marT="0" marB="0"/>
                </a:tc>
              </a:tr>
              <a:tr h="903986">
                <a:tc>
                  <a:txBody>
                    <a:bodyPr/>
                    <a:lstStyle/>
                    <a:p>
                      <a:pPr marL="0" marR="0">
                        <a:spcBef>
                          <a:spcPts val="0"/>
                        </a:spcBef>
                        <a:spcAft>
                          <a:spcPts val="0"/>
                        </a:spcAft>
                      </a:pPr>
                      <a:r>
                        <a:rPr lang="en-US" sz="1400">
                          <a:solidFill>
                            <a:srgbClr val="262626"/>
                          </a:solidFill>
                          <a:effectLst/>
                          <a:latin typeface="Times"/>
                          <a:ea typeface="ＭＳ 明朝"/>
                          <a:cs typeface="Times"/>
                        </a:rPr>
                        <a:t>Self-efficacy</a:t>
                      </a:r>
                      <a:endParaRPr lang="en-US" sz="1400">
                        <a:effectLst/>
                        <a:latin typeface="Cambria"/>
                        <a:ea typeface="ＭＳ 明朝"/>
                        <a:cs typeface="Times New Roman"/>
                      </a:endParaRPr>
                    </a:p>
                  </a:txBody>
                  <a:tcPr marL="68580" marR="68580"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effectLst/>
                          <a:latin typeface="Cambria"/>
                          <a:ea typeface="ＭＳ 明朝"/>
                          <a:cs typeface="Times New Roman"/>
                        </a:rPr>
                        <a:t>1)</a:t>
                      </a:r>
                      <a:r>
                        <a:rPr lang="en-US" sz="1400" baseline="0" dirty="0" smtClean="0">
                          <a:effectLst/>
                          <a:latin typeface="Cambria"/>
                          <a:ea typeface="ＭＳ 明朝"/>
                          <a:cs typeface="Times New Roman"/>
                        </a:rPr>
                        <a:t> </a:t>
                      </a:r>
                      <a:r>
                        <a:rPr lang="en-US" sz="1400" dirty="0" smtClean="0">
                          <a:effectLst/>
                          <a:latin typeface="Cambria"/>
                          <a:ea typeface="ＭＳ 明朝"/>
                          <a:cs typeface="Times New Roman"/>
                        </a:rPr>
                        <a:t>Do you feel you have </a:t>
                      </a:r>
                      <a:r>
                        <a:rPr lang="en-US" sz="1400" baseline="0" dirty="0" smtClean="0">
                          <a:effectLst/>
                          <a:latin typeface="Cambria"/>
                          <a:ea typeface="ＭＳ 明朝"/>
                          <a:cs typeface="Times New Roman"/>
                        </a:rPr>
                        <a:t>a voice in the type of health care you receive at the end of life?</a:t>
                      </a:r>
                      <a:endParaRPr lang="en-US" sz="1400" dirty="0" smtClean="0">
                        <a:effectLst/>
                        <a:latin typeface="Cambria"/>
                        <a:ea typeface="ＭＳ 明朝"/>
                        <a:cs typeface="Times New Roman"/>
                      </a:endParaRPr>
                    </a:p>
                    <a:p>
                      <a:pPr marL="0" marR="0" indent="0">
                        <a:spcBef>
                          <a:spcPts val="0"/>
                        </a:spcBef>
                        <a:spcAft>
                          <a:spcPts val="0"/>
                        </a:spcAft>
                        <a:buNone/>
                      </a:pPr>
                      <a:r>
                        <a:rPr lang="en-US" sz="1400" dirty="0" smtClean="0">
                          <a:solidFill>
                            <a:srgbClr val="262626"/>
                          </a:solidFill>
                          <a:effectLst/>
                          <a:latin typeface="Times"/>
                          <a:ea typeface="ＭＳ 明朝"/>
                          <a:cs typeface="Times"/>
                        </a:rPr>
                        <a:t>2) What </a:t>
                      </a:r>
                      <a:r>
                        <a:rPr lang="en-US" sz="1400" dirty="0">
                          <a:solidFill>
                            <a:srgbClr val="262626"/>
                          </a:solidFill>
                          <a:effectLst/>
                          <a:latin typeface="Times"/>
                          <a:ea typeface="ＭＳ 明朝"/>
                          <a:cs typeface="Times"/>
                        </a:rPr>
                        <a:t>barriers do you foresee or have you encountered in completing an advance directive</a:t>
                      </a:r>
                      <a:r>
                        <a:rPr lang="en-US" sz="1400" dirty="0" smtClean="0">
                          <a:solidFill>
                            <a:srgbClr val="262626"/>
                          </a:solidFill>
                          <a:effectLst/>
                          <a:latin typeface="Times"/>
                          <a:ea typeface="ＭＳ 明朝"/>
                          <a:cs typeface="Times"/>
                        </a:rPr>
                        <a:t>?</a:t>
                      </a:r>
                    </a:p>
                    <a:p>
                      <a:pPr marL="0" marR="0" indent="0">
                        <a:spcBef>
                          <a:spcPts val="0"/>
                        </a:spcBef>
                        <a:spcAft>
                          <a:spcPts val="0"/>
                        </a:spcAft>
                        <a:buNone/>
                      </a:pPr>
                      <a:r>
                        <a:rPr lang="en-US" sz="1400" dirty="0" smtClean="0">
                          <a:solidFill>
                            <a:srgbClr val="262626"/>
                          </a:solidFill>
                          <a:effectLst/>
                          <a:latin typeface="Times"/>
                          <a:ea typeface="ＭＳ 明朝"/>
                          <a:cs typeface="Times"/>
                        </a:rPr>
                        <a:t>3) Do you feel comfortable discussing</a:t>
                      </a:r>
                      <a:r>
                        <a:rPr lang="en-US" sz="1400" baseline="0" dirty="0" smtClean="0">
                          <a:solidFill>
                            <a:srgbClr val="262626"/>
                          </a:solidFill>
                          <a:effectLst/>
                          <a:latin typeface="Times"/>
                          <a:ea typeface="ＭＳ 明朝"/>
                          <a:cs typeface="Times"/>
                        </a:rPr>
                        <a:t> advance directive with your doctor?</a:t>
                      </a:r>
                    </a:p>
                  </a:txBody>
                  <a:tcPr marL="68580" marR="68580" marT="0" marB="0"/>
                </a:tc>
              </a:tr>
              <a:tr h="823692">
                <a:tc>
                  <a:txBody>
                    <a:bodyPr/>
                    <a:lstStyle/>
                    <a:p>
                      <a:pPr marL="0" marR="0">
                        <a:spcBef>
                          <a:spcPts val="0"/>
                        </a:spcBef>
                        <a:spcAft>
                          <a:spcPts val="0"/>
                        </a:spcAft>
                      </a:pPr>
                      <a:r>
                        <a:rPr lang="en-US" sz="1400">
                          <a:solidFill>
                            <a:srgbClr val="262626"/>
                          </a:solidFill>
                          <a:effectLst/>
                          <a:latin typeface="Times"/>
                          <a:ea typeface="ＭＳ 明朝"/>
                          <a:cs typeface="Times"/>
                        </a:rPr>
                        <a:t>Consequences</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1) What is your understanding of the benefit of having an advance directive?</a:t>
                      </a:r>
                      <a:endParaRPr lang="en-US" sz="1400" dirty="0">
                        <a:effectLst/>
                        <a:latin typeface="Cambria"/>
                        <a:ea typeface="ＭＳ 明朝"/>
                        <a:cs typeface="Times New Roman"/>
                      </a:endParaRPr>
                    </a:p>
                    <a:p>
                      <a:pPr marL="0" marR="0">
                        <a:spcBef>
                          <a:spcPts val="0"/>
                        </a:spcBef>
                        <a:spcAft>
                          <a:spcPts val="0"/>
                        </a:spcAft>
                      </a:pPr>
                      <a:r>
                        <a:rPr lang="en-US" sz="1400" dirty="0">
                          <a:solidFill>
                            <a:srgbClr val="262626"/>
                          </a:solidFill>
                          <a:effectLst/>
                          <a:latin typeface="Times"/>
                          <a:ea typeface="ＭＳ 明朝"/>
                          <a:cs typeface="Times"/>
                        </a:rPr>
                        <a:t>2) What is your perception of what can happen if you don’t have an advance directive</a:t>
                      </a:r>
                      <a:r>
                        <a:rPr lang="en-US" sz="1400" dirty="0" smtClean="0">
                          <a:solidFill>
                            <a:srgbClr val="262626"/>
                          </a:solidFill>
                          <a:effectLst/>
                          <a:latin typeface="Times"/>
                          <a:ea typeface="ＭＳ 明朝"/>
                          <a:cs typeface="Times"/>
                        </a:rPr>
                        <a:t>?</a:t>
                      </a:r>
                    </a:p>
                    <a:p>
                      <a:pPr marL="0" marR="0">
                        <a:spcBef>
                          <a:spcPts val="0"/>
                        </a:spcBef>
                        <a:spcAft>
                          <a:spcPts val="0"/>
                        </a:spcAft>
                      </a:pPr>
                      <a:r>
                        <a:rPr lang="en-US" sz="1400" dirty="0" smtClean="0">
                          <a:solidFill>
                            <a:srgbClr val="262626"/>
                          </a:solidFill>
                          <a:effectLst/>
                          <a:latin typeface="Times"/>
                          <a:ea typeface="ＭＳ 明朝"/>
                          <a:cs typeface="Times"/>
                        </a:rPr>
                        <a:t>3)</a:t>
                      </a:r>
                      <a:r>
                        <a:rPr lang="en-US" sz="1400" baseline="0" dirty="0" smtClean="0">
                          <a:solidFill>
                            <a:srgbClr val="262626"/>
                          </a:solidFill>
                          <a:effectLst/>
                          <a:latin typeface="Times"/>
                          <a:ea typeface="ＭＳ 明朝"/>
                          <a:cs typeface="Times"/>
                        </a:rPr>
                        <a:t> Do you have any concerns about having or not having an advance directive?</a:t>
                      </a:r>
                      <a:endParaRPr lang="en-US" sz="1400" dirty="0">
                        <a:effectLst/>
                        <a:latin typeface="Cambria"/>
                        <a:ea typeface="ＭＳ 明朝"/>
                        <a:cs typeface="Times New Roman"/>
                      </a:endParaRPr>
                    </a:p>
                  </a:txBody>
                  <a:tcPr marL="68580" marR="68580" marT="0" marB="0"/>
                </a:tc>
              </a:tr>
              <a:tr h="385446">
                <a:tc>
                  <a:txBody>
                    <a:bodyPr/>
                    <a:lstStyle/>
                    <a:p>
                      <a:pPr marL="0" marR="0">
                        <a:spcBef>
                          <a:spcPts val="0"/>
                        </a:spcBef>
                        <a:spcAft>
                          <a:spcPts val="0"/>
                        </a:spcAft>
                      </a:pPr>
                      <a:r>
                        <a:rPr lang="en-US" sz="1400">
                          <a:solidFill>
                            <a:srgbClr val="262626"/>
                          </a:solidFill>
                          <a:effectLst/>
                          <a:latin typeface="Times"/>
                          <a:ea typeface="ＭＳ 明朝"/>
                          <a:cs typeface="Times"/>
                        </a:rPr>
                        <a:t>Motivation</a:t>
                      </a:r>
                      <a:endParaRPr lang="en-US" sz="14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1) How important to you is it to have an advance directive?</a:t>
                      </a:r>
                      <a:endParaRPr lang="en-US" sz="1400" dirty="0">
                        <a:effectLst/>
                        <a:latin typeface="Cambria"/>
                        <a:ea typeface="ＭＳ 明朝"/>
                        <a:cs typeface="Times New Roman"/>
                      </a:endParaRPr>
                    </a:p>
                  </a:txBody>
                  <a:tcPr marL="68580" marR="68580" marT="0" marB="0"/>
                </a:tc>
              </a:tr>
            </a:tbl>
          </a:graphicData>
        </a:graphic>
      </p:graphicFrame>
    </p:spTree>
    <p:extLst>
      <p:ext uri="{BB962C8B-B14F-4D97-AF65-F5344CB8AC3E}">
        <p14:creationId xmlns:p14="http://schemas.microsoft.com/office/powerpoint/2010/main" val="168794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317" y="274638"/>
            <a:ext cx="8714031" cy="1143000"/>
          </a:xfrm>
        </p:spPr>
        <p:txBody>
          <a:bodyPr>
            <a:noAutofit/>
          </a:bodyPr>
          <a:lstStyle/>
          <a:p>
            <a:r>
              <a:rPr lang="en-US" sz="3600" dirty="0"/>
              <a:t>E</a:t>
            </a:r>
            <a:r>
              <a:rPr lang="en-US" sz="3600" dirty="0" smtClean="0"/>
              <a:t>vidence translation: </a:t>
            </a:r>
            <a:r>
              <a:rPr lang="en-US" sz="3600" dirty="0" smtClean="0"/>
              <a:t>Organizational </a:t>
            </a:r>
            <a:r>
              <a:rPr lang="en-US" sz="3600" dirty="0" smtClean="0"/>
              <a:t>facilitators and barriers</a:t>
            </a:r>
            <a:endParaRPr lang="en-US" sz="3600" dirty="0"/>
          </a:p>
        </p:txBody>
      </p:sp>
      <p:sp>
        <p:nvSpPr>
          <p:cNvPr id="4" name="Content Placeholder 3"/>
          <p:cNvSpPr>
            <a:spLocks noGrp="1"/>
          </p:cNvSpPr>
          <p:nvPr>
            <p:ph idx="1"/>
          </p:nvPr>
        </p:nvSpPr>
        <p:spPr>
          <a:xfrm>
            <a:off x="457200" y="1600200"/>
            <a:ext cx="8229600" cy="4874105"/>
          </a:xfrm>
        </p:spPr>
        <p:txBody>
          <a:bodyPr>
            <a:normAutofit fontScale="85000" lnSpcReduction="20000"/>
          </a:bodyPr>
          <a:lstStyle/>
          <a:p>
            <a:r>
              <a:rPr lang="en-US" dirty="0" smtClean="0"/>
              <a:t>Environment</a:t>
            </a:r>
          </a:p>
          <a:p>
            <a:pPr lvl="1"/>
            <a:r>
              <a:rPr lang="en-US" dirty="0" smtClean="0"/>
              <a:t>Ensure advance directive forms are available to patients online and in clinic</a:t>
            </a:r>
          </a:p>
          <a:p>
            <a:pPr lvl="1"/>
            <a:r>
              <a:rPr lang="en-US" dirty="0" smtClean="0"/>
              <a:t>Provide easy workflow for documenting in Apex</a:t>
            </a:r>
            <a:endParaRPr lang="en-US" dirty="0"/>
          </a:p>
          <a:p>
            <a:r>
              <a:rPr lang="en-US" dirty="0" smtClean="0"/>
              <a:t>Resource acquisition</a:t>
            </a:r>
          </a:p>
          <a:p>
            <a:pPr lvl="1"/>
            <a:r>
              <a:rPr lang="en-US" dirty="0" smtClean="0"/>
              <a:t>Earn UCSF support by quantifying potential $$ saved</a:t>
            </a:r>
          </a:p>
          <a:p>
            <a:r>
              <a:rPr lang="en-US" dirty="0" smtClean="0"/>
              <a:t>Resource deployment</a:t>
            </a:r>
          </a:p>
          <a:p>
            <a:pPr lvl="1"/>
            <a:r>
              <a:rPr lang="en-US" dirty="0" smtClean="0"/>
              <a:t>Ensure solution for providers with varying clinical time and trainee providers (i.e. social work or LVN support; use resident quality incentive)</a:t>
            </a:r>
          </a:p>
          <a:p>
            <a:r>
              <a:rPr lang="en-US" dirty="0" smtClean="0"/>
              <a:t>Quality</a:t>
            </a:r>
            <a:r>
              <a:rPr lang="en-US" dirty="0"/>
              <a:t>-centered </a:t>
            </a:r>
            <a:r>
              <a:rPr lang="en-US" dirty="0" smtClean="0"/>
              <a:t>care</a:t>
            </a:r>
          </a:p>
          <a:p>
            <a:pPr lvl="1"/>
            <a:r>
              <a:rPr lang="en-US" dirty="0" smtClean="0"/>
              <a:t>A</a:t>
            </a:r>
            <a:r>
              <a:rPr lang="en-US" dirty="0" smtClean="0"/>
              <a:t>pply for Caring Wisely or other UCSF supported quality improvement program</a:t>
            </a:r>
            <a:endParaRPr lang="en-US" dirty="0" smtClean="0"/>
          </a:p>
          <a:p>
            <a:endParaRPr lang="en-US" dirty="0"/>
          </a:p>
        </p:txBody>
      </p:sp>
    </p:spTree>
    <p:extLst>
      <p:ext uri="{BB962C8B-B14F-4D97-AF65-F5344CB8AC3E}">
        <p14:creationId xmlns:p14="http://schemas.microsoft.com/office/powerpoint/2010/main" val="1459902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B</a:t>
            </a:r>
            <a:r>
              <a:rPr lang="en-US" sz="3600" dirty="0" smtClean="0"/>
              <a:t>ehavioral/environmental targets</a:t>
            </a:r>
            <a:endParaRPr lang="en-US" sz="3600" dirty="0"/>
          </a:p>
        </p:txBody>
      </p:sp>
      <p:sp>
        <p:nvSpPr>
          <p:cNvPr id="3" name="Content Placeholder 2"/>
          <p:cNvSpPr>
            <a:spLocks noGrp="1"/>
          </p:cNvSpPr>
          <p:nvPr>
            <p:ph idx="1"/>
          </p:nvPr>
        </p:nvSpPr>
        <p:spPr>
          <a:xfrm>
            <a:off x="457200" y="1317944"/>
            <a:ext cx="8229600" cy="4785897"/>
          </a:xfrm>
        </p:spPr>
        <p:txBody>
          <a:bodyPr>
            <a:normAutofit/>
          </a:bodyPr>
          <a:lstStyle/>
          <a:p>
            <a:r>
              <a:rPr lang="en-US" dirty="0" smtClean="0"/>
              <a:t>Individual behaviors</a:t>
            </a:r>
          </a:p>
          <a:p>
            <a:pPr lvl="1"/>
            <a:r>
              <a:rPr lang="en-US" dirty="0" smtClean="0"/>
              <a:t>Knowledge</a:t>
            </a:r>
          </a:p>
          <a:p>
            <a:pPr lvl="1"/>
            <a:r>
              <a:rPr lang="en-US" dirty="0" smtClean="0"/>
              <a:t>Social norms</a:t>
            </a:r>
          </a:p>
          <a:p>
            <a:pPr lvl="1"/>
            <a:r>
              <a:rPr lang="en-US" dirty="0"/>
              <a:t>S</a:t>
            </a:r>
            <a:r>
              <a:rPr lang="en-US" dirty="0" smtClean="0"/>
              <a:t>elf efficacy</a:t>
            </a:r>
            <a:endParaRPr lang="en-US" dirty="0" smtClean="0"/>
          </a:p>
          <a:p>
            <a:r>
              <a:rPr lang="en-US" dirty="0" smtClean="0"/>
              <a:t>Environmental barriers</a:t>
            </a:r>
            <a:endParaRPr lang="en-US" dirty="0" smtClean="0"/>
          </a:p>
          <a:p>
            <a:pPr lvl="1"/>
            <a:r>
              <a:rPr lang="en-US" dirty="0" smtClean="0"/>
              <a:t>“Provider-free” patient r</a:t>
            </a:r>
            <a:r>
              <a:rPr lang="en-US" dirty="0" smtClean="0"/>
              <a:t>eminders and support</a:t>
            </a:r>
          </a:p>
          <a:p>
            <a:pPr lvl="1"/>
            <a:r>
              <a:rPr lang="en-US" dirty="0" smtClean="0"/>
              <a:t>Easy work-flow to document in clinic</a:t>
            </a:r>
            <a:endParaRPr lang="en-US" dirty="0" smtClean="0">
              <a:solidFill>
                <a:srgbClr val="FF0000"/>
              </a:solidFill>
            </a:endParaRPr>
          </a:p>
        </p:txBody>
      </p:sp>
    </p:spTree>
    <p:extLst>
      <p:ext uri="{BB962C8B-B14F-4D97-AF65-F5344CB8AC3E}">
        <p14:creationId xmlns:p14="http://schemas.microsoft.com/office/powerpoint/2010/main" val="2717994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change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219151782"/>
              </p:ext>
            </p:extLst>
          </p:nvPr>
        </p:nvGraphicFramePr>
        <p:xfrm>
          <a:off x="457200" y="1397001"/>
          <a:ext cx="8433228" cy="4636276"/>
        </p:xfrm>
        <a:graphic>
          <a:graphicData uri="http://schemas.openxmlformats.org/drawingml/2006/table">
            <a:tbl>
              <a:tblPr firstRow="1" bandRow="1">
                <a:tableStyleId>{5C22544A-7EE6-4342-B048-85BDC9FD1C3A}</a:tableStyleId>
              </a:tblPr>
              <a:tblGrid>
                <a:gridCol w="2206401"/>
                <a:gridCol w="6226827"/>
              </a:tblGrid>
              <a:tr h="334206">
                <a:tc>
                  <a:txBody>
                    <a:bodyPr/>
                    <a:lstStyle/>
                    <a:p>
                      <a:pPr marL="0" marR="0">
                        <a:spcBef>
                          <a:spcPts val="0"/>
                        </a:spcBef>
                        <a:spcAft>
                          <a:spcPts val="0"/>
                        </a:spcAft>
                      </a:pPr>
                      <a:r>
                        <a:rPr lang="en-US" sz="1400" dirty="0">
                          <a:solidFill>
                            <a:srgbClr val="262626"/>
                          </a:solidFill>
                          <a:effectLst/>
                          <a:latin typeface="Times"/>
                          <a:ea typeface="ＭＳ 明朝"/>
                          <a:cs typeface="Times"/>
                        </a:rPr>
                        <a:t>COM-B Components</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What needs to happen for the target behavior to occur?</a:t>
                      </a:r>
                      <a:endParaRPr lang="en-US" sz="1400">
                        <a:effectLst/>
                        <a:latin typeface="Cambria"/>
                        <a:ea typeface="ＭＳ 明朝"/>
                        <a:cs typeface="Times New Roman"/>
                      </a:endParaRPr>
                    </a:p>
                  </a:txBody>
                  <a:tcPr marL="68580" marR="68580" marT="0" marB="0"/>
                </a:tc>
              </a:tr>
              <a:tr h="501308">
                <a:tc>
                  <a:txBody>
                    <a:bodyPr/>
                    <a:lstStyle/>
                    <a:p>
                      <a:pPr marL="0" marR="0">
                        <a:spcBef>
                          <a:spcPts val="0"/>
                        </a:spcBef>
                        <a:spcAft>
                          <a:spcPts val="0"/>
                        </a:spcAft>
                      </a:pPr>
                      <a:r>
                        <a:rPr lang="en-US" sz="1400" dirty="0">
                          <a:solidFill>
                            <a:srgbClr val="262626"/>
                          </a:solidFill>
                          <a:effectLst/>
                          <a:latin typeface="Times"/>
                          <a:ea typeface="ＭＳ 明朝"/>
                          <a:cs typeface="Times"/>
                        </a:rPr>
                        <a:t>Physical </a:t>
                      </a:r>
                      <a:r>
                        <a:rPr lang="en-US" sz="1400" dirty="0" smtClean="0">
                          <a:solidFill>
                            <a:srgbClr val="262626"/>
                          </a:solidFill>
                          <a:effectLst/>
                          <a:latin typeface="Times"/>
                          <a:ea typeface="ＭＳ 明朝"/>
                          <a:cs typeface="Times"/>
                        </a:rPr>
                        <a:t>capability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Patients could have a physical ailment that prevents them from being able to legibly write and complete the form.</a:t>
                      </a:r>
                      <a:endParaRPr lang="en-US" sz="1400">
                        <a:effectLst/>
                        <a:latin typeface="Cambria"/>
                        <a:ea typeface="ＭＳ 明朝"/>
                        <a:cs typeface="Times New Roman"/>
                      </a:endParaRPr>
                    </a:p>
                  </a:txBody>
                  <a:tcPr marL="68580" marR="68580" marT="0" marB="0" anchor="ctr"/>
                </a:tc>
              </a:tr>
              <a:tr h="1169720">
                <a:tc>
                  <a:txBody>
                    <a:bodyPr/>
                    <a:lstStyle/>
                    <a:p>
                      <a:pPr marL="0" marR="0">
                        <a:spcBef>
                          <a:spcPts val="0"/>
                        </a:spcBef>
                        <a:spcAft>
                          <a:spcPts val="0"/>
                        </a:spcAft>
                      </a:pPr>
                      <a:r>
                        <a:rPr lang="en-US" sz="1400" dirty="0">
                          <a:solidFill>
                            <a:srgbClr val="262626"/>
                          </a:solidFill>
                          <a:effectLst/>
                          <a:latin typeface="Times"/>
                          <a:ea typeface="ＭＳ 明朝"/>
                          <a:cs typeface="Times"/>
                        </a:rPr>
                        <a:t>Psychological </a:t>
                      </a:r>
                      <a:r>
                        <a:rPr lang="en-US" sz="1400" dirty="0" smtClean="0">
                          <a:solidFill>
                            <a:srgbClr val="262626"/>
                          </a:solidFill>
                          <a:effectLst/>
                          <a:latin typeface="Times"/>
                          <a:ea typeface="ＭＳ 明朝"/>
                          <a:cs typeface="Times"/>
                        </a:rPr>
                        <a:t>capability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Many patients likely have limited knowledge of what an advance directive is, what the benefits are, what the risks are of not having one. They may lack the mental capacity to complete the form. They may have psychological distress associated with completing the form or lack two friends/family that can serve as witnesses.</a:t>
                      </a:r>
                      <a:endParaRPr lang="en-US" sz="1400">
                        <a:effectLst/>
                        <a:latin typeface="Cambria"/>
                        <a:ea typeface="ＭＳ 明朝"/>
                        <a:cs typeface="Times New Roman"/>
                      </a:endParaRPr>
                    </a:p>
                  </a:txBody>
                  <a:tcPr marL="68580" marR="68580" marT="0" marB="0" anchor="ctr"/>
                </a:tc>
              </a:tr>
              <a:tr h="851894">
                <a:tc>
                  <a:txBody>
                    <a:bodyPr/>
                    <a:lstStyle/>
                    <a:p>
                      <a:pPr marL="0" marR="0">
                        <a:spcBef>
                          <a:spcPts val="0"/>
                        </a:spcBef>
                        <a:spcAft>
                          <a:spcPts val="0"/>
                        </a:spcAft>
                      </a:pPr>
                      <a:r>
                        <a:rPr lang="en-US" sz="1400" dirty="0">
                          <a:solidFill>
                            <a:srgbClr val="262626"/>
                          </a:solidFill>
                          <a:effectLst/>
                          <a:latin typeface="Times"/>
                          <a:ea typeface="ＭＳ 明朝"/>
                          <a:cs typeface="Times"/>
                        </a:rPr>
                        <a:t>Physical </a:t>
                      </a:r>
                      <a:r>
                        <a:rPr lang="en-US" sz="1400" dirty="0" smtClean="0">
                          <a:solidFill>
                            <a:srgbClr val="262626"/>
                          </a:solidFill>
                          <a:effectLst/>
                          <a:latin typeface="Times"/>
                          <a:ea typeface="ＭＳ 明朝"/>
                          <a:cs typeface="Times"/>
                        </a:rPr>
                        <a:t>opportunity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Patients need access to the Advance Directive form and the ability to sign the form with two witnesses. Currently the form is available online, but not all patients have access to a computer, internet and printer.</a:t>
                      </a:r>
                      <a:endParaRPr lang="en-US" sz="1400">
                        <a:effectLst/>
                        <a:latin typeface="Cambria"/>
                        <a:ea typeface="ＭＳ 明朝"/>
                        <a:cs typeface="Times New Roman"/>
                      </a:endParaRPr>
                    </a:p>
                  </a:txBody>
                  <a:tcPr marL="68580" marR="68580" marT="0" marB="0" anchor="ctr"/>
                </a:tc>
              </a:tr>
              <a:tr h="501308">
                <a:tc>
                  <a:txBody>
                    <a:bodyPr/>
                    <a:lstStyle/>
                    <a:p>
                      <a:pPr marL="0" marR="0">
                        <a:spcBef>
                          <a:spcPts val="0"/>
                        </a:spcBef>
                        <a:spcAft>
                          <a:spcPts val="0"/>
                        </a:spcAft>
                      </a:pPr>
                      <a:r>
                        <a:rPr lang="en-US" sz="1400" dirty="0">
                          <a:solidFill>
                            <a:srgbClr val="262626"/>
                          </a:solidFill>
                          <a:effectLst/>
                          <a:latin typeface="Times"/>
                          <a:ea typeface="ＭＳ 明朝"/>
                          <a:cs typeface="Times"/>
                        </a:rPr>
                        <a:t>Social </a:t>
                      </a:r>
                      <a:r>
                        <a:rPr lang="en-US" sz="1400" dirty="0" smtClean="0">
                          <a:solidFill>
                            <a:srgbClr val="262626"/>
                          </a:solidFill>
                          <a:effectLst/>
                          <a:latin typeface="Times"/>
                          <a:ea typeface="ＭＳ 明朝"/>
                          <a:cs typeface="Times"/>
                        </a:rPr>
                        <a:t>opportunity</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a:solidFill>
                            <a:srgbClr val="262626"/>
                          </a:solidFill>
                          <a:effectLst/>
                          <a:latin typeface="Times"/>
                          <a:ea typeface="ＭＳ 明朝"/>
                          <a:cs typeface="Times"/>
                        </a:rPr>
                        <a:t>Certain patient groups may perceive that Advance Directives will limit the quality care that they receive when they are sick.</a:t>
                      </a:r>
                      <a:endParaRPr lang="en-US" sz="1400">
                        <a:effectLst/>
                        <a:latin typeface="Cambria"/>
                        <a:ea typeface="ＭＳ 明朝"/>
                        <a:cs typeface="Times New Roman"/>
                      </a:endParaRPr>
                    </a:p>
                  </a:txBody>
                  <a:tcPr marL="68580" marR="68580" marT="0" marB="0" anchor="ctr"/>
                </a:tc>
              </a:tr>
              <a:tr h="709911">
                <a:tc>
                  <a:txBody>
                    <a:bodyPr/>
                    <a:lstStyle/>
                    <a:p>
                      <a:pPr marL="0" marR="0">
                        <a:spcBef>
                          <a:spcPts val="0"/>
                        </a:spcBef>
                        <a:spcAft>
                          <a:spcPts val="0"/>
                        </a:spcAft>
                      </a:pPr>
                      <a:r>
                        <a:rPr lang="en-US" sz="1400" dirty="0">
                          <a:solidFill>
                            <a:srgbClr val="262626"/>
                          </a:solidFill>
                          <a:effectLst/>
                          <a:latin typeface="Times"/>
                          <a:ea typeface="ＭＳ 明朝"/>
                          <a:cs typeface="Times"/>
                        </a:rPr>
                        <a:t>Reflective </a:t>
                      </a:r>
                      <a:r>
                        <a:rPr lang="en-US" sz="1400" dirty="0" smtClean="0">
                          <a:solidFill>
                            <a:srgbClr val="262626"/>
                          </a:solidFill>
                          <a:effectLst/>
                          <a:latin typeface="Times"/>
                          <a:ea typeface="ＭＳ 明朝"/>
                          <a:cs typeface="Times"/>
                        </a:rPr>
                        <a:t>motivation</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Patients may not believe they are capable of influencing the care they receive or that they are an part of the medical decision making process.</a:t>
                      </a:r>
                      <a:endParaRPr lang="en-US" sz="1400" dirty="0">
                        <a:effectLst/>
                        <a:latin typeface="Cambria"/>
                        <a:ea typeface="ＭＳ 明朝"/>
                        <a:cs typeface="Times New Roman"/>
                      </a:endParaRPr>
                    </a:p>
                  </a:txBody>
                  <a:tcPr marL="68580" marR="68580" marT="0" marB="0" anchor="ctr"/>
                </a:tc>
              </a:tr>
              <a:tr h="567929">
                <a:tc>
                  <a:txBody>
                    <a:bodyPr/>
                    <a:lstStyle/>
                    <a:p>
                      <a:pPr marL="0" marR="0">
                        <a:spcBef>
                          <a:spcPts val="0"/>
                        </a:spcBef>
                        <a:spcAft>
                          <a:spcPts val="0"/>
                        </a:spcAft>
                      </a:pPr>
                      <a:r>
                        <a:rPr lang="en-US" sz="1400" dirty="0">
                          <a:solidFill>
                            <a:srgbClr val="262626"/>
                          </a:solidFill>
                          <a:effectLst/>
                          <a:latin typeface="Times"/>
                          <a:ea typeface="ＭＳ 明朝"/>
                          <a:cs typeface="Times"/>
                        </a:rPr>
                        <a:t>Automatic </a:t>
                      </a:r>
                      <a:r>
                        <a:rPr lang="en-US" sz="1400" dirty="0" smtClean="0">
                          <a:solidFill>
                            <a:srgbClr val="262626"/>
                          </a:solidFill>
                          <a:effectLst/>
                          <a:latin typeface="Times"/>
                          <a:ea typeface="ＭＳ 明朝"/>
                          <a:cs typeface="Times"/>
                        </a:rPr>
                        <a:t>motivation</a:t>
                      </a:r>
                      <a:endParaRPr lang="en-US" sz="14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400" dirty="0">
                          <a:solidFill>
                            <a:srgbClr val="262626"/>
                          </a:solidFill>
                          <a:effectLst/>
                          <a:latin typeface="Times"/>
                          <a:ea typeface="ＭＳ 明朝"/>
                          <a:cs typeface="Times"/>
                        </a:rPr>
                        <a:t>Patients will need reinforcing cues that remind them that advance directives exist and reinforce positive aspects of completing one.</a:t>
                      </a:r>
                      <a:endParaRPr lang="en-US" sz="1400" dirty="0">
                        <a:effectLst/>
                        <a:latin typeface="Cambria"/>
                        <a:ea typeface="ＭＳ 明朝"/>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9351311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4151</TotalTime>
  <Words>1149</Words>
  <Application>Microsoft Macintosh PowerPoint</Application>
  <PresentationFormat>On-screen Show (4:3)</PresentationFormat>
  <Paragraphs>148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Increasing Advance Directives in Adult Primary Care Patients at UCSF</vt:lpstr>
      <vt:lpstr>Health Problem/Outcome</vt:lpstr>
      <vt:lpstr>Evidence to translate</vt:lpstr>
      <vt:lpstr>The case for translation</vt:lpstr>
      <vt:lpstr>Community engagement</vt:lpstr>
      <vt:lpstr>Evidence translation: Individual facilitators and barriers</vt:lpstr>
      <vt:lpstr>Evidence translation: Organizational facilitators and barriers</vt:lpstr>
      <vt:lpstr>Behavioral/environmental targets</vt:lpstr>
      <vt:lpstr>Determinants of change</vt:lpstr>
      <vt:lpstr>Targets of implementation strategy</vt:lpstr>
      <vt:lpstr>Implementation strategy</vt:lpstr>
      <vt:lpstr>Process Evaluation</vt:lpstr>
      <vt:lpstr>Impact Evaluation</vt:lpstr>
    </vt:vector>
  </TitlesOfParts>
  <Company>UCSF/San Francisco General Hospital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Title</dc:title>
  <dc:creator>Adithya Cattamanchi</dc:creator>
  <cp:lastModifiedBy>Maria Otto</cp:lastModifiedBy>
  <cp:revision>42</cp:revision>
  <dcterms:created xsi:type="dcterms:W3CDTF">2015-03-17T17:31:16Z</dcterms:created>
  <dcterms:modified xsi:type="dcterms:W3CDTF">2015-05-28T13:38:03Z</dcterms:modified>
</cp:coreProperties>
</file>