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6"/>
  </p:notesMasterIdLst>
  <p:sldIdLst>
    <p:sldId id="256" r:id="rId2"/>
    <p:sldId id="257" r:id="rId3"/>
    <p:sldId id="258" r:id="rId4"/>
    <p:sldId id="259" r:id="rId5"/>
    <p:sldId id="260" r:id="rId6"/>
    <p:sldId id="261" r:id="rId7"/>
    <p:sldId id="269" r:id="rId8"/>
    <p:sldId id="262" r:id="rId9"/>
    <p:sldId id="263" r:id="rId10"/>
    <p:sldId id="264" r:id="rId11"/>
    <p:sldId id="265" r:id="rId12"/>
    <p:sldId id="267" r:id="rId13"/>
    <p:sldId id="268" r:id="rId14"/>
    <p:sldId id="270" r:id="rId1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0941" autoAdjust="0"/>
  </p:normalViewPr>
  <p:slideViewPr>
    <p:cSldViewPr snapToGrid="0" snapToObjects="1">
      <p:cViewPr varScale="1">
        <p:scale>
          <a:sx n="67" d="100"/>
          <a:sy n="67" d="100"/>
        </p:scale>
        <p:origin x="-146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5B93623-564A-4E2C-BA4B-6C22347FFB41}" type="datetimeFigureOut">
              <a:rPr lang="en-US" smtClean="0"/>
              <a:t>5/28/2015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AE82A33-4F8E-41E3-92D3-977FBA1A1F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05358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Model</a:t>
            </a:r>
            <a:r>
              <a:rPr lang="en-US" baseline="0" dirty="0" smtClean="0"/>
              <a:t> after Elizabeth Wahl’s presentation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E82A33-4F8E-41E3-92D3-977FBA1A1F75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271640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See Elizabeth Wahl’s presentation</a:t>
            </a:r>
            <a:r>
              <a:rPr lang="en-US" baseline="0" dirty="0" smtClean="0"/>
              <a:t>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E82A33-4F8E-41E3-92D3-977FBA1A1F75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630365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Social norms,</a:t>
            </a:r>
            <a:r>
              <a:rPr lang="en-US" baseline="0" dirty="0" smtClean="0"/>
              <a:t> knowledge, self-efficacy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E82A33-4F8E-41E3-92D3-977FBA1A1F75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087184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E82A33-4F8E-41E3-92D3-977FBA1A1F75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7317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2C337B-B445-3842-9B43-DECC21CAB214}" type="datetimeFigureOut">
              <a:rPr lang="en-US" smtClean="0"/>
              <a:t>5/28/2015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5062B0-D145-094F-A25B-5336BD9243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11037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2C337B-B445-3842-9B43-DECC21CAB214}" type="datetimeFigureOut">
              <a:rPr lang="en-US" smtClean="0"/>
              <a:t>5/28/2015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5062B0-D145-094F-A25B-5336BD9243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71335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2C337B-B445-3842-9B43-DECC21CAB214}" type="datetimeFigureOut">
              <a:rPr lang="en-US" smtClean="0"/>
              <a:t>5/28/2015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5062B0-D145-094F-A25B-5336BD9243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82390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2C337B-B445-3842-9B43-DECC21CAB214}" type="datetimeFigureOut">
              <a:rPr lang="en-US" smtClean="0"/>
              <a:t>5/28/2015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5062B0-D145-094F-A25B-5336BD9243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96953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2C337B-B445-3842-9B43-DECC21CAB214}" type="datetimeFigureOut">
              <a:rPr lang="en-US" smtClean="0"/>
              <a:t>5/28/2015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5062B0-D145-094F-A25B-5336BD9243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71932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2C337B-B445-3842-9B43-DECC21CAB214}" type="datetimeFigureOut">
              <a:rPr lang="en-US" smtClean="0"/>
              <a:t>5/28/2015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5062B0-D145-094F-A25B-5336BD9243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32567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2C337B-B445-3842-9B43-DECC21CAB214}" type="datetimeFigureOut">
              <a:rPr lang="en-US" smtClean="0"/>
              <a:t>5/28/2015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5062B0-D145-094F-A25B-5336BD9243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40497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2C337B-B445-3842-9B43-DECC21CAB214}" type="datetimeFigureOut">
              <a:rPr lang="en-US" smtClean="0"/>
              <a:t>5/28/2015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5062B0-D145-094F-A25B-5336BD9243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66304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2C337B-B445-3842-9B43-DECC21CAB214}" type="datetimeFigureOut">
              <a:rPr lang="en-US" smtClean="0"/>
              <a:t>5/28/2015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5062B0-D145-094F-A25B-5336BD9243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33967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2C337B-B445-3842-9B43-DECC21CAB214}" type="datetimeFigureOut">
              <a:rPr lang="en-US" smtClean="0"/>
              <a:t>5/28/2015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5062B0-D145-094F-A25B-5336BD9243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95113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2C337B-B445-3842-9B43-DECC21CAB214}" type="datetimeFigureOut">
              <a:rPr lang="en-US" smtClean="0"/>
              <a:t>5/28/2015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5062B0-D145-094F-A25B-5336BD9243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90993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2C337B-B445-3842-9B43-DECC21CAB214}" type="datetimeFigureOut">
              <a:rPr lang="en-US" smtClean="0"/>
              <a:t>5/28/2015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5062B0-D145-094F-A25B-5336BD9243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67546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Improving depression screening at the General Medicine Clinic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00150" y="3886200"/>
            <a:ext cx="6777960" cy="1752600"/>
          </a:xfrm>
        </p:spPr>
        <p:txBody>
          <a:bodyPr/>
          <a:lstStyle/>
          <a:p>
            <a:r>
              <a:rPr lang="en-US" dirty="0" smtClean="0"/>
              <a:t>Maria </a:t>
            </a:r>
            <a:r>
              <a:rPr lang="en-US" dirty="0" err="1" smtClean="0"/>
              <a:t>Esteli</a:t>
            </a:r>
            <a:r>
              <a:rPr lang="en-US" dirty="0" smtClean="0"/>
              <a:t> Garcia</a:t>
            </a:r>
            <a:endParaRPr lang="en-US" dirty="0" smtClean="0"/>
          </a:p>
          <a:p>
            <a:r>
              <a:rPr lang="en-US" dirty="0" smtClean="0"/>
              <a:t>EPI 245 Final Presentation</a:t>
            </a:r>
          </a:p>
          <a:p>
            <a:r>
              <a:rPr lang="en-US" dirty="0" smtClean="0"/>
              <a:t>Spring 2015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593531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2236" y="274638"/>
            <a:ext cx="8643472" cy="1143000"/>
          </a:xfrm>
        </p:spPr>
        <p:txBody>
          <a:bodyPr>
            <a:noAutofit/>
          </a:bodyPr>
          <a:lstStyle/>
          <a:p>
            <a:r>
              <a:rPr lang="en-US" sz="3600" dirty="0" smtClean="0"/>
              <a:t>Targets of implementation strategy</a:t>
            </a:r>
            <a:endParaRPr lang="en-US" sz="3600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lvl="1" indent="0">
              <a:buNone/>
            </a:pPr>
            <a:endParaRPr lang="en-US" dirty="0" smtClean="0">
              <a:solidFill>
                <a:srgbClr val="FF0000"/>
              </a:solidFill>
            </a:endParaRPr>
          </a:p>
          <a:p>
            <a:pPr lvl="1"/>
            <a:endParaRPr lang="en-US" sz="600" dirty="0" smtClean="0">
              <a:solidFill>
                <a:srgbClr val="FF0000"/>
              </a:solidFill>
            </a:endParaRPr>
          </a:p>
          <a:p>
            <a:endParaRPr lang="en-US" dirty="0" smtClean="0"/>
          </a:p>
          <a:p>
            <a:pPr marL="457200" lvl="1" indent="0">
              <a:buNone/>
            </a:pPr>
            <a:endParaRPr lang="en-US" dirty="0" smtClean="0"/>
          </a:p>
          <a:p>
            <a:pPr marL="457200" lvl="1" indent="0">
              <a:buNone/>
            </a:pPr>
            <a:endParaRPr lang="en-US" dirty="0" smtClean="0"/>
          </a:p>
          <a:p>
            <a:endParaRPr lang="en-US" dirty="0"/>
          </a:p>
          <a:p>
            <a:endParaRPr lang="en-US" dirty="0"/>
          </a:p>
        </p:txBody>
      </p:sp>
      <p:graphicFrame>
        <p:nvGraphicFramePr>
          <p:cNvPr id="5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56471060"/>
              </p:ext>
            </p:extLst>
          </p:nvPr>
        </p:nvGraphicFramePr>
        <p:xfrm>
          <a:off x="457200" y="1314450"/>
          <a:ext cx="8229600" cy="497441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/>
                <a:gridCol w="2743200"/>
                <a:gridCol w="2743200"/>
              </a:tblGrid>
              <a:tr h="986201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More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</a:rPr>
                        <a:t> Important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000000"/>
                          </a:solidFill>
                        </a:rPr>
                        <a:t>Less Important</a:t>
                      </a:r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255066">
                <a:tc>
                  <a:txBody>
                    <a:bodyPr/>
                    <a:lstStyle/>
                    <a:p>
                      <a:r>
                        <a:rPr lang="en-US" b="1" dirty="0" smtClean="0"/>
                        <a:t>More</a:t>
                      </a:r>
                    </a:p>
                    <a:p>
                      <a:r>
                        <a:rPr lang="en-US" b="1" dirty="0" smtClean="0"/>
                        <a:t>Changeable</a:t>
                      </a:r>
                      <a:endParaRPr lang="en-US" b="1" dirty="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chemeClr val="tx1"/>
                          </a:solidFill>
                        </a:rPr>
                        <a:t>Psychological capability:</a:t>
                      </a:r>
                      <a:r>
                        <a:rPr lang="en-US" b="1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b="0" baseline="0" dirty="0" smtClean="0">
                          <a:solidFill>
                            <a:schemeClr val="tx1"/>
                          </a:solidFill>
                        </a:rPr>
                        <a:t>awareness and knowledge of the importance of </a:t>
                      </a:r>
                      <a:r>
                        <a:rPr lang="en-US" b="0" baseline="0" dirty="0" smtClean="0">
                          <a:solidFill>
                            <a:schemeClr val="tx1"/>
                          </a:solidFill>
                        </a:rPr>
                        <a:t>screening, cultural sensitivity to screen (increase self-efficacy)</a:t>
                      </a:r>
                    </a:p>
                    <a:p>
                      <a:r>
                        <a:rPr lang="en-US" b="1" baseline="0" dirty="0" smtClean="0">
                          <a:solidFill>
                            <a:schemeClr val="tx1"/>
                          </a:solidFill>
                        </a:rPr>
                        <a:t>Physical opportunity: </a:t>
                      </a:r>
                      <a:r>
                        <a:rPr lang="en-US" b="0" baseline="0" dirty="0" smtClean="0">
                          <a:solidFill>
                            <a:schemeClr val="tx1"/>
                          </a:solidFill>
                        </a:rPr>
                        <a:t>EMR changes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 smtClean="0"/>
                        <a:t>Reflective motivation:</a:t>
                      </a:r>
                    </a:p>
                    <a:p>
                      <a:r>
                        <a:rPr lang="en-US" dirty="0" smtClean="0"/>
                        <a:t>Consequences</a:t>
                      </a:r>
                      <a:r>
                        <a:rPr lang="en-US" baseline="0" dirty="0" smtClean="0"/>
                        <a:t> of </a:t>
                      </a:r>
                      <a:r>
                        <a:rPr lang="en-US" baseline="0" dirty="0" smtClean="0"/>
                        <a:t>screening, impact of depression and screening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70221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Less</a:t>
                      </a:r>
                    </a:p>
                    <a:p>
                      <a:r>
                        <a:rPr lang="en-US" b="1" dirty="0" smtClean="0"/>
                        <a:t>Changeable</a:t>
                      </a:r>
                      <a:endParaRPr lang="en-US" b="1" dirty="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 smtClean="0"/>
                        <a:t>Physical</a:t>
                      </a:r>
                      <a:r>
                        <a:rPr lang="en-US" b="1" baseline="0" dirty="0" smtClean="0"/>
                        <a:t> </a:t>
                      </a:r>
                      <a:r>
                        <a:rPr lang="en-US" b="1" dirty="0" smtClean="0"/>
                        <a:t>opportunity:</a:t>
                      </a: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aseline="0" dirty="0" smtClean="0"/>
                        <a:t>competing tasks and time constraints</a:t>
                      </a:r>
                      <a:endParaRPr lang="en-US" dirty="0" smtClean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 smtClean="0"/>
                        <a:t>Social opportunity:</a:t>
                      </a:r>
                    </a:p>
                    <a:p>
                      <a:r>
                        <a:rPr lang="en-US" dirty="0" smtClean="0"/>
                        <a:t>Importance of seeing others </a:t>
                      </a:r>
                      <a:r>
                        <a:rPr lang="en-US" dirty="0" smtClean="0"/>
                        <a:t>screening (senior MDs, NPs), high turnover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5494559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Implementation strategy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Multi-pronged approach</a:t>
            </a:r>
          </a:p>
          <a:p>
            <a:r>
              <a:rPr lang="en-US" dirty="0" smtClean="0"/>
              <a:t>Will </a:t>
            </a:r>
            <a:r>
              <a:rPr lang="en-US" dirty="0"/>
              <a:t>use education, training, persuasion, and environmental restructuring as intervention functions</a:t>
            </a:r>
          </a:p>
          <a:p>
            <a:pPr lvl="1"/>
            <a:r>
              <a:rPr lang="en-US" sz="2600" dirty="0" smtClean="0">
                <a:solidFill>
                  <a:srgbClr val="FF0000"/>
                </a:solidFill>
              </a:rPr>
              <a:t>APEASE criteria: Affordability, Practicality, Effectiveness/cost-effectiveness, Acceptability, Side-effects/safety, Equity</a:t>
            </a:r>
          </a:p>
          <a:p>
            <a:pPr lvl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420880583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Process Evaluation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7637"/>
            <a:ext cx="8229600" cy="5640387"/>
          </a:xfrm>
        </p:spPr>
        <p:txBody>
          <a:bodyPr>
            <a:normAutofit fontScale="47500" lnSpcReduction="20000"/>
          </a:bodyPr>
          <a:lstStyle/>
          <a:p>
            <a:pPr marL="0" indent="0">
              <a:buNone/>
            </a:pPr>
            <a:r>
              <a:rPr lang="en-US" sz="4200" dirty="0"/>
              <a:t>Process measures:</a:t>
            </a:r>
          </a:p>
          <a:p>
            <a:pPr lvl="0"/>
            <a:r>
              <a:rPr lang="en-US" sz="4200" dirty="0"/>
              <a:t>Provider trainings, knowledge and attitudes in mental health</a:t>
            </a:r>
          </a:p>
          <a:p>
            <a:pPr lvl="0"/>
            <a:r>
              <a:rPr lang="en-US" sz="4200" dirty="0" smtClean="0"/>
              <a:t>With </a:t>
            </a:r>
            <a:r>
              <a:rPr lang="en-US" sz="4200" dirty="0"/>
              <a:t>turnover, are providers aware of screening process?</a:t>
            </a:r>
          </a:p>
          <a:p>
            <a:pPr lvl="0"/>
            <a:r>
              <a:rPr lang="en-US" sz="4200" dirty="0" smtClean="0"/>
              <a:t>MEA screening with PHQ-2</a:t>
            </a:r>
            <a:endParaRPr lang="en-US" sz="4200" dirty="0"/>
          </a:p>
          <a:p>
            <a:pPr lvl="0"/>
            <a:r>
              <a:rPr lang="en-US" sz="4200" dirty="0"/>
              <a:t>MEA </a:t>
            </a:r>
            <a:r>
              <a:rPr lang="en-US" sz="4200" dirty="0">
                <a:sym typeface="Wingdings"/>
              </a:rPr>
              <a:t></a:t>
            </a:r>
            <a:r>
              <a:rPr lang="en-US" sz="4200" dirty="0"/>
              <a:t> Provider communication of PHQ-2</a:t>
            </a:r>
          </a:p>
          <a:p>
            <a:pPr lvl="0"/>
            <a:r>
              <a:rPr lang="en-US" sz="4200" dirty="0" smtClean="0"/>
              <a:t>Documentation in EMR</a:t>
            </a:r>
          </a:p>
          <a:p>
            <a:pPr lvl="0"/>
            <a:endParaRPr lang="en-US" sz="4200" dirty="0" smtClean="0"/>
          </a:p>
          <a:p>
            <a:pPr marL="0" indent="0">
              <a:buNone/>
            </a:pPr>
            <a:r>
              <a:rPr lang="en-US" sz="4200" dirty="0" smtClean="0"/>
              <a:t>Intermediate </a:t>
            </a:r>
            <a:r>
              <a:rPr lang="en-US" sz="4200" dirty="0"/>
              <a:t>measures:</a:t>
            </a:r>
          </a:p>
          <a:p>
            <a:pPr lvl="0"/>
            <a:r>
              <a:rPr lang="en-US" sz="4200" dirty="0"/>
              <a:t>Proportion of patients who receive annual PHQ-2 </a:t>
            </a:r>
            <a:r>
              <a:rPr lang="en-US" sz="4200" dirty="0" smtClean="0"/>
              <a:t>screens</a:t>
            </a:r>
            <a:endParaRPr lang="en-US" sz="4200" dirty="0"/>
          </a:p>
          <a:p>
            <a:pPr lvl="0"/>
            <a:r>
              <a:rPr lang="en-US" sz="4200" dirty="0"/>
              <a:t>Proportion of patients who receive PHQ-9 if PHQ-2 is positive for </a:t>
            </a:r>
            <a:r>
              <a:rPr lang="en-US" sz="4200" dirty="0" smtClean="0"/>
              <a:t>depression</a:t>
            </a:r>
          </a:p>
          <a:p>
            <a:pPr lvl="0"/>
            <a:r>
              <a:rPr lang="en-US" sz="4200" dirty="0" smtClean="0"/>
              <a:t>Patient </a:t>
            </a:r>
            <a:r>
              <a:rPr lang="en-US" sz="4200" dirty="0"/>
              <a:t>satisfaction surveys </a:t>
            </a:r>
            <a:endParaRPr lang="en-US" sz="4200" dirty="0" smtClean="0"/>
          </a:p>
          <a:p>
            <a:pPr lvl="0"/>
            <a:endParaRPr lang="en-US" sz="4200" dirty="0" smtClean="0"/>
          </a:p>
          <a:p>
            <a:pPr marL="0" lvl="0" indent="0">
              <a:buNone/>
            </a:pPr>
            <a:r>
              <a:rPr lang="en-US" sz="4200" dirty="0" smtClean="0"/>
              <a:t>Outcome </a:t>
            </a:r>
            <a:r>
              <a:rPr lang="en-US" sz="4200" dirty="0"/>
              <a:t>indicators:</a:t>
            </a:r>
          </a:p>
          <a:p>
            <a:pPr lvl="0"/>
            <a:r>
              <a:rPr lang="en-US" sz="4200" dirty="0"/>
              <a:t>Proportion of patients started on treatment (antidepressants) </a:t>
            </a:r>
            <a:r>
              <a:rPr lang="en-US" sz="4200" dirty="0" smtClean="0"/>
              <a:t>OR </a:t>
            </a:r>
            <a:r>
              <a:rPr lang="en-US" sz="4200" dirty="0"/>
              <a:t>referred to Behavioral Health Team (BHT) </a:t>
            </a:r>
            <a:r>
              <a:rPr lang="en-US" sz="4200" dirty="0" smtClean="0"/>
              <a:t>OR </a:t>
            </a:r>
            <a:r>
              <a:rPr lang="en-US" sz="4200" dirty="0"/>
              <a:t>community mental health clinic if PHQ-9 or diagnostic interview is positive for </a:t>
            </a:r>
            <a:r>
              <a:rPr lang="en-US" sz="4200" dirty="0" smtClean="0"/>
              <a:t>depression</a:t>
            </a:r>
          </a:p>
        </p:txBody>
      </p:sp>
    </p:spTree>
    <p:extLst>
      <p:ext uri="{BB962C8B-B14F-4D97-AF65-F5344CB8AC3E}">
        <p14:creationId xmlns:p14="http://schemas.microsoft.com/office/powerpoint/2010/main" val="403522907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Impact Evaluation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/>
              <a:t>Unit of Allocation </a:t>
            </a:r>
          </a:p>
          <a:p>
            <a:pPr lvl="1"/>
            <a:r>
              <a:rPr lang="en-US" dirty="0"/>
              <a:t>Single Center, </a:t>
            </a:r>
            <a:r>
              <a:rPr lang="en-US" dirty="0" smtClean="0"/>
              <a:t>General Medicine Clinic</a:t>
            </a:r>
            <a:endParaRPr lang="en-US" dirty="0"/>
          </a:p>
          <a:p>
            <a:r>
              <a:rPr lang="en-US" dirty="0"/>
              <a:t>Unit of Analysis</a:t>
            </a:r>
          </a:p>
          <a:p>
            <a:pPr lvl="1"/>
            <a:r>
              <a:rPr lang="en-US" dirty="0"/>
              <a:t>Patient level </a:t>
            </a:r>
          </a:p>
          <a:p>
            <a:r>
              <a:rPr lang="en-US" dirty="0"/>
              <a:t>Study Design</a:t>
            </a:r>
          </a:p>
          <a:p>
            <a:pPr lvl="1"/>
            <a:r>
              <a:rPr lang="en-US" dirty="0"/>
              <a:t>Interrupted Time Series</a:t>
            </a:r>
          </a:p>
          <a:p>
            <a:r>
              <a:rPr lang="en-US" dirty="0"/>
              <a:t>Effect Size Detection Desired</a:t>
            </a:r>
          </a:p>
          <a:p>
            <a:pPr lvl="1"/>
            <a:r>
              <a:rPr lang="en-US" dirty="0"/>
              <a:t>20% </a:t>
            </a:r>
            <a:r>
              <a:rPr lang="en-US" dirty="0" smtClean="0"/>
              <a:t>increase in depression screening</a:t>
            </a:r>
            <a:endParaRPr lang="en-US" dirty="0"/>
          </a:p>
          <a:p>
            <a:r>
              <a:rPr lang="en-US" dirty="0"/>
              <a:t>Sample Size</a:t>
            </a:r>
          </a:p>
          <a:p>
            <a:pPr lvl="1"/>
            <a:r>
              <a:rPr lang="en-US" dirty="0"/>
              <a:t>Approximately 400 patients in pre and post intervention groups (alpha=.05, </a:t>
            </a:r>
            <a:r>
              <a:rPr lang="en-US" dirty="0" smtClean="0"/>
              <a:t>beta=.0.20)</a:t>
            </a:r>
          </a:p>
          <a:p>
            <a:pPr lvl="1"/>
            <a:r>
              <a:rPr lang="en-US" dirty="0" smtClean="0"/>
              <a:t>But will include all the patients in </a:t>
            </a:r>
            <a:r>
              <a:rPr lang="en-US" smtClean="0"/>
              <a:t>the clinic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23076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dirty="0" smtClean="0"/>
              <a:t>Thank you!</a:t>
            </a:r>
          </a:p>
          <a:p>
            <a:pPr algn="ctr"/>
            <a:endParaRPr lang="en-US" dirty="0" smtClean="0"/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marL="0" indent="0" algn="ctr">
              <a:buNone/>
            </a:pPr>
            <a:r>
              <a:rPr lang="en-US" dirty="0" smtClean="0"/>
              <a:t>Questions?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40231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Health </a:t>
            </a:r>
            <a:r>
              <a:rPr lang="en-US" dirty="0" smtClean="0"/>
              <a:t>Problem: Depression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11436"/>
          </a:xfrm>
        </p:spPr>
        <p:txBody>
          <a:bodyPr>
            <a:normAutofit fontScale="85000" lnSpcReduction="10000"/>
          </a:bodyPr>
          <a:lstStyle/>
          <a:p>
            <a:r>
              <a:rPr lang="en-US" dirty="0" smtClean="0"/>
              <a:t>1 in 10 adults</a:t>
            </a:r>
            <a:endParaRPr lang="en-US" dirty="0" smtClean="0"/>
          </a:p>
          <a:p>
            <a:r>
              <a:rPr lang="en-US" dirty="0" smtClean="0"/>
              <a:t>Certain groups at higher risk: Latinos, immigrants, individuals with multiple medical comorbidities</a:t>
            </a:r>
          </a:p>
          <a:p>
            <a:r>
              <a:rPr lang="en-US" dirty="0" smtClean="0"/>
              <a:t>Comorbid diabetes and depression is associated with:</a:t>
            </a:r>
          </a:p>
          <a:p>
            <a:pPr lvl="1"/>
            <a:r>
              <a:rPr lang="en-US" dirty="0" smtClean="0"/>
              <a:t>lower </a:t>
            </a:r>
            <a:r>
              <a:rPr lang="en-US" dirty="0"/>
              <a:t>adherence to diabetes medications and </a:t>
            </a:r>
            <a:r>
              <a:rPr lang="en-US" dirty="0" smtClean="0"/>
              <a:t>self-care</a:t>
            </a:r>
          </a:p>
          <a:p>
            <a:pPr lvl="1"/>
            <a:r>
              <a:rPr lang="en-US" dirty="0" smtClean="0"/>
              <a:t>increased </a:t>
            </a:r>
            <a:r>
              <a:rPr lang="en-US" dirty="0"/>
              <a:t>health care </a:t>
            </a:r>
            <a:r>
              <a:rPr lang="en-US" dirty="0" smtClean="0"/>
              <a:t>costs</a:t>
            </a:r>
          </a:p>
          <a:p>
            <a:pPr lvl="1"/>
            <a:r>
              <a:rPr lang="en-US" dirty="0" smtClean="0"/>
              <a:t>higher </a:t>
            </a:r>
            <a:r>
              <a:rPr lang="en-US" dirty="0"/>
              <a:t>odds of functional </a:t>
            </a:r>
            <a:r>
              <a:rPr lang="en-US" dirty="0" smtClean="0"/>
              <a:t>disability</a:t>
            </a:r>
          </a:p>
          <a:p>
            <a:pPr lvl="1"/>
            <a:r>
              <a:rPr lang="en-US" dirty="0" smtClean="0"/>
              <a:t>increased </a:t>
            </a:r>
            <a:r>
              <a:rPr lang="en-US" dirty="0"/>
              <a:t>risk of cardiovascular and all-cause mortality </a:t>
            </a:r>
            <a:endParaRPr lang="en-US" dirty="0"/>
          </a:p>
          <a:p>
            <a:r>
              <a:rPr lang="en-US" dirty="0" smtClean="0"/>
              <a:t>In 2014, the Joint Commission mandated suicide screening at GMC </a:t>
            </a:r>
            <a:r>
              <a:rPr lang="en-US" dirty="0" smtClean="0">
                <a:sym typeface="Wingdings" panose="05000000000000000000" pitchFamily="2" charset="2"/>
              </a:rPr>
              <a:t> countered with depression screening</a:t>
            </a:r>
            <a:r>
              <a:rPr lang="en-US" dirty="0" smtClean="0"/>
              <a:t> 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80244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Evidence to translate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5093998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/>
              <a:t>The United States Preventive Services Task Force (USPSTF) recommends screening for </a:t>
            </a:r>
            <a:r>
              <a:rPr lang="en-US" dirty="0" smtClean="0"/>
              <a:t>depression (B </a:t>
            </a:r>
            <a:r>
              <a:rPr lang="en-US" dirty="0"/>
              <a:t>grade</a:t>
            </a:r>
            <a:r>
              <a:rPr lang="en-US" dirty="0" smtClean="0"/>
              <a:t>):</a:t>
            </a:r>
          </a:p>
          <a:p>
            <a:pPr lvl="1"/>
            <a:r>
              <a:rPr lang="en-US" dirty="0" smtClean="0"/>
              <a:t>among </a:t>
            </a:r>
            <a:r>
              <a:rPr lang="en-US" dirty="0"/>
              <a:t>adults 18 years old or </a:t>
            </a:r>
            <a:r>
              <a:rPr lang="en-US" dirty="0" smtClean="0"/>
              <a:t>older</a:t>
            </a:r>
          </a:p>
          <a:p>
            <a:pPr lvl="1"/>
            <a:r>
              <a:rPr lang="en-US" dirty="0" smtClean="0"/>
              <a:t>if </a:t>
            </a:r>
            <a:r>
              <a:rPr lang="en-US" dirty="0"/>
              <a:t>staff-assisted depression care supports are in place to assure accurate diagnosis, effective treatment, and </a:t>
            </a:r>
            <a:r>
              <a:rPr lang="en-US" dirty="0" smtClean="0"/>
              <a:t>follow-up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Screening: </a:t>
            </a:r>
          </a:p>
          <a:p>
            <a:pPr marL="514350" indent="-514350">
              <a:buAutoNum type="arabicParenR"/>
            </a:pPr>
            <a:r>
              <a:rPr lang="en-US" dirty="0"/>
              <a:t>E</a:t>
            </a:r>
            <a:r>
              <a:rPr lang="en-US" dirty="0" smtClean="0"/>
              <a:t>vidence-based </a:t>
            </a:r>
            <a:r>
              <a:rPr lang="en-US" dirty="0"/>
              <a:t>two question screen (</a:t>
            </a:r>
            <a:r>
              <a:rPr lang="en-US" dirty="0" smtClean="0"/>
              <a:t>PHQ-2)</a:t>
            </a:r>
          </a:p>
          <a:p>
            <a:pPr marL="514350" indent="-514350">
              <a:buAutoNum type="arabicParenR"/>
            </a:pPr>
            <a:r>
              <a:rPr lang="en-US" dirty="0"/>
              <a:t>F</a:t>
            </a:r>
            <a:r>
              <a:rPr lang="en-US" dirty="0" smtClean="0"/>
              <a:t>ull </a:t>
            </a:r>
            <a:r>
              <a:rPr lang="en-US" dirty="0"/>
              <a:t>diagnostic interview </a:t>
            </a:r>
            <a:r>
              <a:rPr lang="en-US" dirty="0" smtClean="0"/>
              <a:t>or PHQ-9</a:t>
            </a:r>
          </a:p>
          <a:p>
            <a:pPr marL="514350" indent="-514350">
              <a:buAutoNum type="arabicParenR"/>
            </a:pPr>
            <a:r>
              <a:rPr lang="en-US" dirty="0" smtClean="0"/>
              <a:t>Referral </a:t>
            </a:r>
            <a:r>
              <a:rPr lang="en-US" dirty="0"/>
              <a:t>to appropriate </a:t>
            </a:r>
            <a:r>
              <a:rPr lang="en-US" dirty="0" smtClean="0"/>
              <a:t>services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87663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case for translation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23790"/>
            <a:ext cx="8229600" cy="4525963"/>
          </a:xfrm>
        </p:spPr>
        <p:txBody>
          <a:bodyPr>
            <a:normAutofit fontScale="77500" lnSpcReduction="20000"/>
          </a:bodyPr>
          <a:lstStyle/>
          <a:p>
            <a:pPr marL="400050" lvl="2" indent="0">
              <a:buNone/>
            </a:pPr>
            <a:endParaRPr lang="en-US" dirty="0"/>
          </a:p>
          <a:p>
            <a:r>
              <a:rPr lang="en-US" dirty="0" smtClean="0"/>
              <a:t>Untreated depression is associated with increased morbidity and mortality</a:t>
            </a:r>
          </a:p>
          <a:p>
            <a:r>
              <a:rPr lang="en-US" dirty="0" smtClean="0"/>
              <a:t>Patient-centered care</a:t>
            </a:r>
          </a:p>
          <a:p>
            <a:r>
              <a:rPr lang="en-US" dirty="0" smtClean="0"/>
              <a:t>Eliminate disparities in care</a:t>
            </a:r>
          </a:p>
          <a:p>
            <a:endParaRPr lang="en-US" dirty="0"/>
          </a:p>
          <a:p>
            <a:r>
              <a:rPr lang="en-US" dirty="0" smtClean="0"/>
              <a:t>Unclear compliance </a:t>
            </a:r>
            <a:r>
              <a:rPr lang="en-US" dirty="0" smtClean="0"/>
              <a:t>with guidelines at GMC</a:t>
            </a:r>
            <a:endParaRPr lang="en-US" dirty="0" smtClean="0"/>
          </a:p>
          <a:p>
            <a:pPr lvl="1"/>
            <a:r>
              <a:rPr lang="en-US" dirty="0" smtClean="0"/>
              <a:t>Gap between current and recommended quality of care</a:t>
            </a:r>
          </a:p>
          <a:p>
            <a:pPr lvl="1"/>
            <a:r>
              <a:rPr lang="en-US" dirty="0" smtClean="0"/>
              <a:t>Variation </a:t>
            </a:r>
            <a:r>
              <a:rPr lang="en-US" dirty="0" smtClean="0"/>
              <a:t>in clinical practice or quality of care across settings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 smtClean="0"/>
              <a:t>Depression treatment</a:t>
            </a:r>
            <a:r>
              <a:rPr lang="en-US" dirty="0" smtClean="0">
                <a:sym typeface="Wingdings" panose="05000000000000000000" pitchFamily="2" charset="2"/>
              </a:rPr>
              <a:t> improves </a:t>
            </a:r>
            <a:r>
              <a:rPr lang="en-US" dirty="0" smtClean="0"/>
              <a:t>depressive symptoms (?decreased costs ?improved comorbidities)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61838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Community engagement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/>
              <a:t>Stakeholders:</a:t>
            </a:r>
          </a:p>
          <a:p>
            <a:pPr lvl="1"/>
            <a:r>
              <a:rPr lang="en-US" dirty="0" smtClean="0"/>
              <a:t>Patients</a:t>
            </a:r>
            <a:endParaRPr lang="en-US" dirty="0"/>
          </a:p>
          <a:p>
            <a:pPr lvl="1"/>
            <a:r>
              <a:rPr lang="en-US" dirty="0" smtClean="0"/>
              <a:t>Providers </a:t>
            </a:r>
            <a:r>
              <a:rPr lang="en-US" dirty="0"/>
              <a:t>in the </a:t>
            </a:r>
            <a:r>
              <a:rPr lang="en-US" dirty="0" smtClean="0"/>
              <a:t>clinic: nurses</a:t>
            </a:r>
            <a:r>
              <a:rPr lang="en-US" dirty="0"/>
              <a:t>, nurse practitioners, residents and </a:t>
            </a:r>
            <a:r>
              <a:rPr lang="en-US" dirty="0" err="1" smtClean="0"/>
              <a:t>attendings</a:t>
            </a:r>
            <a:endParaRPr lang="en-US" dirty="0"/>
          </a:p>
          <a:p>
            <a:pPr lvl="1"/>
            <a:r>
              <a:rPr lang="en-US" dirty="0" smtClean="0"/>
              <a:t>Clinical staff: medical assistants, clerks</a:t>
            </a:r>
          </a:p>
          <a:p>
            <a:pPr lvl="1"/>
            <a:r>
              <a:rPr lang="en-US" dirty="0" smtClean="0"/>
              <a:t>Behavioral health teams: </a:t>
            </a:r>
            <a:r>
              <a:rPr lang="en-US" dirty="0"/>
              <a:t>social workers and behavioral </a:t>
            </a:r>
            <a:r>
              <a:rPr lang="en-US" dirty="0" smtClean="0"/>
              <a:t>assistants</a:t>
            </a:r>
          </a:p>
          <a:p>
            <a:pPr lvl="1"/>
            <a:r>
              <a:rPr lang="en-US" dirty="0" smtClean="0"/>
              <a:t>Psychiatrists </a:t>
            </a:r>
            <a:r>
              <a:rPr lang="en-US" dirty="0"/>
              <a:t>and community mental health clinics </a:t>
            </a:r>
            <a:endParaRPr lang="en-US" dirty="0"/>
          </a:p>
          <a:p>
            <a:pPr lvl="1"/>
            <a:r>
              <a:rPr lang="en-US" dirty="0" smtClean="0"/>
              <a:t>IT</a:t>
            </a:r>
            <a:endParaRPr lang="en-US" dirty="0"/>
          </a:p>
          <a:p>
            <a:pPr lvl="1"/>
            <a:r>
              <a:rPr lang="en-US" dirty="0" smtClean="0"/>
              <a:t>Interpreters</a:t>
            </a:r>
          </a:p>
          <a:p>
            <a:pPr marL="0" indent="0">
              <a:buNone/>
            </a:pPr>
            <a:r>
              <a:rPr lang="en-US" dirty="0" smtClean="0"/>
              <a:t> </a:t>
            </a:r>
            <a:endParaRPr lang="en-US" dirty="0"/>
          </a:p>
          <a:p>
            <a:r>
              <a:rPr lang="en-US" dirty="0"/>
              <a:t>Engagement </a:t>
            </a:r>
            <a:r>
              <a:rPr lang="en-US" dirty="0" smtClean="0"/>
              <a:t>methods:</a:t>
            </a:r>
            <a:endParaRPr lang="en-US" dirty="0"/>
          </a:p>
          <a:p>
            <a:pPr lvl="1"/>
            <a:r>
              <a:rPr lang="en-US" dirty="0"/>
              <a:t>Faculty and staff </a:t>
            </a:r>
            <a:r>
              <a:rPr lang="en-US" dirty="0" smtClean="0"/>
              <a:t>meetings, DPH EHR teams, approach CMHCs</a:t>
            </a:r>
            <a:endParaRPr lang="en-US" dirty="0"/>
          </a:p>
          <a:p>
            <a:pPr lvl="1"/>
            <a:r>
              <a:rPr lang="en-US" dirty="0"/>
              <a:t>Weekly </a:t>
            </a:r>
            <a:r>
              <a:rPr lang="en-US" dirty="0" smtClean="0"/>
              <a:t>check-ins, emailed newsletters, bulletins</a:t>
            </a:r>
          </a:p>
          <a:p>
            <a:pPr lvl="1"/>
            <a:r>
              <a:rPr lang="en-US" dirty="0" smtClean="0"/>
              <a:t>Patient engagement, Patient Advisory Committees, interviews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62502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9317" y="274638"/>
            <a:ext cx="8714031" cy="1143000"/>
          </a:xfrm>
        </p:spPr>
        <p:txBody>
          <a:bodyPr>
            <a:noAutofit/>
          </a:bodyPr>
          <a:lstStyle/>
          <a:p>
            <a:r>
              <a:rPr lang="en-US" sz="3600" dirty="0"/>
              <a:t>E</a:t>
            </a:r>
            <a:r>
              <a:rPr lang="en-US" sz="3600" dirty="0" smtClean="0"/>
              <a:t>vidence translation: </a:t>
            </a:r>
            <a:r>
              <a:rPr lang="en-US" sz="3600" dirty="0" smtClean="0"/>
              <a:t>Individual facilitators </a:t>
            </a:r>
            <a:r>
              <a:rPr lang="en-US" sz="3600" dirty="0" smtClean="0"/>
              <a:t>and barriers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endParaRPr lang="en-US" sz="600" dirty="0" smtClean="0">
              <a:solidFill>
                <a:srgbClr val="FF0000"/>
              </a:solidFill>
            </a:endParaRPr>
          </a:p>
          <a:p>
            <a:endParaRPr lang="en-US" dirty="0" smtClean="0"/>
          </a:p>
          <a:p>
            <a:pPr marL="457200" lvl="1" indent="0">
              <a:buNone/>
            </a:pPr>
            <a:endParaRPr lang="en-US" dirty="0" smtClean="0"/>
          </a:p>
          <a:p>
            <a:pPr marL="457200" lvl="1" indent="0">
              <a:buNone/>
            </a:pPr>
            <a:endParaRPr lang="en-US" dirty="0" smtClean="0"/>
          </a:p>
          <a:p>
            <a:endParaRPr lang="en-US" dirty="0"/>
          </a:p>
          <a:p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36741724"/>
              </p:ext>
            </p:extLst>
          </p:nvPr>
        </p:nvGraphicFramePr>
        <p:xfrm>
          <a:off x="457200" y="1397001"/>
          <a:ext cx="8229600" cy="550014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981200"/>
                <a:gridCol w="6248400"/>
              </a:tblGrid>
              <a:tr h="357094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Individuals</a:t>
                      </a:r>
                      <a:endParaRPr lang="en-US" sz="20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Behaviors</a:t>
                      </a:r>
                      <a:endParaRPr lang="en-US" sz="20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93114">
                <a:tc>
                  <a:txBody>
                    <a:bodyPr/>
                    <a:lstStyle/>
                    <a:p>
                      <a:r>
                        <a:rPr lang="en-US" dirty="0" smtClean="0"/>
                        <a:t>Patients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-Fill</a:t>
                      </a:r>
                      <a:r>
                        <a:rPr lang="en-US" sz="180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out PHQ-2, Fill out PHQ-9, occasionally with help of the interpreter</a:t>
                      </a:r>
                    </a:p>
                    <a:p>
                      <a:r>
                        <a:rPr lang="en-US" sz="1800" dirty="0" smtClean="0"/>
                        <a:t>-Take the</a:t>
                      </a:r>
                      <a:r>
                        <a:rPr lang="en-US" sz="1800" baseline="0" dirty="0" smtClean="0"/>
                        <a:t> extra time for the encounter</a:t>
                      </a:r>
                    </a:p>
                    <a:p>
                      <a:r>
                        <a:rPr lang="en-US" sz="1800" baseline="0" dirty="0" smtClean="0"/>
                        <a:t>-Willingness to talk to BHT</a:t>
                      </a:r>
                      <a:endParaRPr lang="en-US" sz="18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1045894">
                <a:tc>
                  <a:txBody>
                    <a:bodyPr/>
                    <a:lstStyle/>
                    <a:p>
                      <a:r>
                        <a:rPr lang="en-US" dirty="0" smtClean="0"/>
                        <a:t>Providers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-Take</a:t>
                      </a:r>
                      <a:r>
                        <a:rPr lang="en-US" sz="180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the time for PHQ-2 and PHQ-9, if positive diagnostic screen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-Discuss treatment options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-Refer to BHT or psychiatrist</a:t>
                      </a:r>
                      <a:endParaRPr lang="en-US" sz="180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758721">
                <a:tc>
                  <a:txBody>
                    <a:bodyPr/>
                    <a:lstStyle/>
                    <a:p>
                      <a:r>
                        <a:rPr lang="en-US" dirty="0" smtClean="0"/>
                        <a:t>Medical</a:t>
                      </a:r>
                      <a:r>
                        <a:rPr lang="en-US" baseline="0" dirty="0" smtClean="0"/>
                        <a:t> Assistants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-Give</a:t>
                      </a:r>
                      <a:r>
                        <a:rPr lang="en-US" sz="180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patient PHQ-2, if positive, inform provider and give patient PHQ-9</a:t>
                      </a:r>
                      <a:endParaRPr lang="en-US" sz="180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1018426">
                <a:tc>
                  <a:txBody>
                    <a:bodyPr/>
                    <a:lstStyle/>
                    <a:p>
                      <a:r>
                        <a:rPr lang="en-US" dirty="0" smtClean="0"/>
                        <a:t>Administration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-Support</a:t>
                      </a:r>
                      <a:r>
                        <a:rPr lang="en-US" sz="180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QI initiatives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-JC mandate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-Relatively cheap intervention, uses existing systems</a:t>
                      </a:r>
                      <a:endParaRPr lang="en-US" sz="180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987750">
                <a:tc>
                  <a:txBody>
                    <a:bodyPr/>
                    <a:lstStyle/>
                    <a:p>
                      <a:r>
                        <a:rPr lang="en-US" dirty="0" smtClean="0"/>
                        <a:t>BHT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-Willingness to help with diagnosis and referral to treatment</a:t>
                      </a:r>
                    </a:p>
                    <a:p>
                      <a:endParaRPr lang="en-US" sz="18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599022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Evidence translation: Organizational facilitators and barriers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Environment</a:t>
            </a:r>
          </a:p>
          <a:p>
            <a:pPr lvl="1"/>
            <a:r>
              <a:rPr lang="en-US" dirty="0"/>
              <a:t>Ensure </a:t>
            </a:r>
            <a:r>
              <a:rPr lang="en-US" dirty="0" smtClean="0"/>
              <a:t>PHQ-2 and PHQ-9 are </a:t>
            </a:r>
            <a:r>
              <a:rPr lang="en-US" dirty="0"/>
              <a:t>available to patients </a:t>
            </a:r>
            <a:r>
              <a:rPr lang="en-US" dirty="0" smtClean="0"/>
              <a:t>and providers in multiple languages</a:t>
            </a:r>
          </a:p>
          <a:p>
            <a:pPr lvl="1"/>
            <a:r>
              <a:rPr lang="en-US" dirty="0" smtClean="0"/>
              <a:t>Facilitate communication between providers</a:t>
            </a:r>
            <a:endParaRPr lang="en-US" dirty="0"/>
          </a:p>
          <a:p>
            <a:pPr lvl="1"/>
            <a:r>
              <a:rPr lang="en-US" dirty="0"/>
              <a:t>Provide easy workflow for </a:t>
            </a:r>
            <a:r>
              <a:rPr lang="en-US" dirty="0" smtClean="0"/>
              <a:t>documentation </a:t>
            </a:r>
            <a:r>
              <a:rPr lang="en-US" dirty="0"/>
              <a:t>in </a:t>
            </a:r>
            <a:r>
              <a:rPr lang="en-US" dirty="0" err="1" smtClean="0"/>
              <a:t>eCW</a:t>
            </a:r>
            <a:endParaRPr lang="en-US" dirty="0"/>
          </a:p>
          <a:p>
            <a:r>
              <a:rPr lang="en-US" dirty="0"/>
              <a:t>Resource acquisition</a:t>
            </a:r>
          </a:p>
          <a:p>
            <a:pPr lvl="1"/>
            <a:r>
              <a:rPr lang="en-US" dirty="0" smtClean="0"/>
              <a:t>Funds for EMR changes needed</a:t>
            </a:r>
            <a:endParaRPr lang="en-US" dirty="0"/>
          </a:p>
          <a:p>
            <a:r>
              <a:rPr lang="en-US" dirty="0"/>
              <a:t>Resource deployment</a:t>
            </a:r>
          </a:p>
          <a:p>
            <a:pPr lvl="1"/>
            <a:r>
              <a:rPr lang="en-US" dirty="0" smtClean="0"/>
              <a:t>Giving providers time to do adequate depression screening</a:t>
            </a:r>
          </a:p>
          <a:p>
            <a:pPr lvl="1"/>
            <a:r>
              <a:rPr lang="en-US" dirty="0" smtClean="0"/>
              <a:t>JC mandate</a:t>
            </a:r>
            <a:endParaRPr lang="en-US" dirty="0"/>
          </a:p>
          <a:p>
            <a:r>
              <a:rPr lang="en-US" dirty="0"/>
              <a:t>Quality-centered care</a:t>
            </a:r>
          </a:p>
          <a:p>
            <a:pPr lvl="1"/>
            <a:r>
              <a:rPr lang="en-US" dirty="0" smtClean="0"/>
              <a:t>UCSF supported initiatives for QI projects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64837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B</a:t>
            </a:r>
            <a:r>
              <a:rPr lang="en-US" sz="3600" dirty="0" smtClean="0"/>
              <a:t>ehavioral/environmental targets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17944"/>
            <a:ext cx="8229600" cy="4525963"/>
          </a:xfrm>
        </p:spPr>
        <p:txBody>
          <a:bodyPr>
            <a:normAutofit lnSpcReduction="10000"/>
          </a:bodyPr>
          <a:lstStyle/>
          <a:p>
            <a:r>
              <a:rPr lang="en-US" sz="2400" dirty="0"/>
              <a:t>F</a:t>
            </a:r>
            <a:r>
              <a:rPr lang="en-US" sz="2400" dirty="0" smtClean="0"/>
              <a:t>ocus </a:t>
            </a:r>
            <a:r>
              <a:rPr lang="en-US" sz="2400" dirty="0"/>
              <a:t>on </a:t>
            </a:r>
            <a:r>
              <a:rPr lang="en-US" sz="2400" dirty="0" smtClean="0"/>
              <a:t>medical assistants and providers (NPs </a:t>
            </a:r>
            <a:r>
              <a:rPr lang="en-US" sz="2400" dirty="0"/>
              <a:t>and </a:t>
            </a:r>
            <a:r>
              <a:rPr lang="en-US" sz="2400" dirty="0" smtClean="0"/>
              <a:t>MDs)</a:t>
            </a:r>
          </a:p>
          <a:p>
            <a:endParaRPr lang="en-US" sz="2400" dirty="0"/>
          </a:p>
          <a:p>
            <a:r>
              <a:rPr lang="en-US" sz="2400" dirty="0" smtClean="0"/>
              <a:t> </a:t>
            </a:r>
            <a:r>
              <a:rPr lang="en-US" dirty="0"/>
              <a:t>Individual behaviors</a:t>
            </a:r>
          </a:p>
          <a:p>
            <a:pPr lvl="1"/>
            <a:r>
              <a:rPr lang="en-US" dirty="0"/>
              <a:t>Knowledge</a:t>
            </a:r>
          </a:p>
          <a:p>
            <a:pPr lvl="1"/>
            <a:r>
              <a:rPr lang="en-US" dirty="0"/>
              <a:t>Social norms</a:t>
            </a:r>
          </a:p>
          <a:p>
            <a:pPr lvl="1"/>
            <a:r>
              <a:rPr lang="en-US" dirty="0"/>
              <a:t>Self efficacy</a:t>
            </a:r>
          </a:p>
          <a:p>
            <a:r>
              <a:rPr lang="en-US" dirty="0"/>
              <a:t>Environmental barriers</a:t>
            </a:r>
          </a:p>
          <a:p>
            <a:pPr lvl="1"/>
            <a:r>
              <a:rPr lang="en-US" dirty="0" smtClean="0"/>
              <a:t>Easy </a:t>
            </a:r>
            <a:r>
              <a:rPr lang="en-US" dirty="0"/>
              <a:t>work-flow to document in </a:t>
            </a:r>
            <a:r>
              <a:rPr lang="en-US" dirty="0" smtClean="0"/>
              <a:t>clinic</a:t>
            </a:r>
          </a:p>
          <a:p>
            <a:pPr lvl="1"/>
            <a:r>
              <a:rPr lang="en-US" dirty="0" smtClean="0"/>
              <a:t>Easy scheduling of BHT appointments for support</a:t>
            </a:r>
            <a:endParaRPr lang="en-US" dirty="0"/>
          </a:p>
          <a:p>
            <a:endParaRPr lang="en-US" dirty="0" smtClean="0"/>
          </a:p>
          <a:p>
            <a:pPr marL="457200" lvl="1" indent="0">
              <a:buNone/>
            </a:pPr>
            <a:endParaRPr lang="en-US" dirty="0" smtClean="0"/>
          </a:p>
          <a:p>
            <a:endParaRPr lang="en-US" dirty="0"/>
          </a:p>
          <a:p>
            <a:endParaRPr lang="en-US" dirty="0"/>
          </a:p>
        </p:txBody>
      </p:sp>
      <p:graphicFrame>
        <p:nvGraphicFramePr>
          <p:cNvPr id="4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00716300"/>
              </p:ext>
            </p:extLst>
          </p:nvPr>
        </p:nvGraphicFramePr>
        <p:xfrm>
          <a:off x="457200" y="6936582"/>
          <a:ext cx="8229600" cy="30432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/>
                <a:gridCol w="2743200"/>
                <a:gridCol w="2743200"/>
              </a:tblGrid>
              <a:tr h="586164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445336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011736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1799411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Determinants of change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sz="2000" i="1" dirty="0" smtClean="0">
              <a:solidFill>
                <a:srgbClr val="FF0000"/>
              </a:solidFill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73347606"/>
              </p:ext>
            </p:extLst>
          </p:nvPr>
        </p:nvGraphicFramePr>
        <p:xfrm>
          <a:off x="457200" y="1396997"/>
          <a:ext cx="8229600" cy="49720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945833">
                <a:tc>
                  <a:txBody>
                    <a:bodyPr/>
                    <a:lstStyle/>
                    <a:p>
                      <a:r>
                        <a:rPr lang="en-US" dirty="0" smtClean="0"/>
                        <a:t>COM-B category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Select Facilitators</a:t>
                      </a:r>
                      <a:r>
                        <a:rPr lang="en-US" baseline="0" dirty="0" smtClean="0"/>
                        <a:t> and Barriers</a:t>
                      </a:r>
                      <a:endParaRPr lang="en-US" dirty="0"/>
                    </a:p>
                  </a:txBody>
                  <a:tcPr/>
                </a:tc>
              </a:tr>
              <a:tr h="945833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Psychological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</a:rPr>
                        <a:t> capability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-Strength of evidence</a:t>
                      </a:r>
                      <a:r>
                        <a:rPr lang="en-US" baseline="0" dirty="0" smtClean="0"/>
                        <a:t> behind use</a:t>
                      </a:r>
                    </a:p>
                    <a:p>
                      <a:r>
                        <a:rPr lang="en-US" baseline="0" dirty="0" smtClean="0"/>
                        <a:t>-Awareness of scope of problem, depression and comorbid conditions</a:t>
                      </a:r>
                    </a:p>
                  </a:txBody>
                  <a:tcPr/>
                </a:tc>
              </a:tr>
              <a:tr h="945833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000000"/>
                          </a:solidFill>
                        </a:rPr>
                        <a:t>Physical opportunity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-Competing tasks and time constraints, interpreters</a:t>
                      </a:r>
                      <a:r>
                        <a:rPr lang="en-US" baseline="0" dirty="0" smtClean="0"/>
                        <a:t> available</a:t>
                      </a:r>
                      <a:endParaRPr lang="en-US" dirty="0" smtClean="0"/>
                    </a:p>
                    <a:p>
                      <a:r>
                        <a:rPr lang="en-US" dirty="0" smtClean="0"/>
                        <a:t>-Availability of resources needed, BHT </a:t>
                      </a:r>
                      <a:r>
                        <a:rPr lang="en-US" dirty="0" smtClean="0"/>
                        <a:t>appointments</a:t>
                      </a:r>
                      <a:endParaRPr lang="en-US" dirty="0"/>
                    </a:p>
                  </a:txBody>
                  <a:tcPr/>
                </a:tc>
              </a:tr>
              <a:tr h="945833">
                <a:tc>
                  <a:txBody>
                    <a:bodyPr/>
                    <a:lstStyle/>
                    <a:p>
                      <a:r>
                        <a:rPr lang="en-US" dirty="0" smtClean="0"/>
                        <a:t>Social opportunity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-Impact of social influences</a:t>
                      </a:r>
                    </a:p>
                    <a:p>
                      <a:r>
                        <a:rPr lang="en-US" dirty="0" smtClean="0"/>
                        <a:t>-Role</a:t>
                      </a:r>
                      <a:r>
                        <a:rPr lang="en-US" baseline="0" dirty="0" smtClean="0"/>
                        <a:t> of opinion leaders</a:t>
                      </a:r>
                      <a:endParaRPr lang="en-US" dirty="0" smtClean="0"/>
                    </a:p>
                  </a:txBody>
                  <a:tcPr/>
                </a:tc>
              </a:tr>
              <a:tr h="945833">
                <a:tc>
                  <a:txBody>
                    <a:bodyPr/>
                    <a:lstStyle/>
                    <a:p>
                      <a:r>
                        <a:rPr lang="en-US" dirty="0" smtClean="0"/>
                        <a:t>Reflective motivation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-Consequences of screening</a:t>
                      </a:r>
                    </a:p>
                    <a:p>
                      <a:r>
                        <a:rPr lang="en-US" dirty="0" smtClean="0"/>
                        <a:t>-Desire to screen </a:t>
                      </a: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351311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9298</TotalTime>
  <Words>836</Words>
  <Application>Microsoft Office PowerPoint</Application>
  <PresentationFormat>On-screen Show (4:3)</PresentationFormat>
  <Paragraphs>171</Paragraphs>
  <Slides>14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Office Theme</vt:lpstr>
      <vt:lpstr>Improving depression screening at the General Medicine Clinic</vt:lpstr>
      <vt:lpstr>Health Problem: Depression</vt:lpstr>
      <vt:lpstr>Evidence to translate</vt:lpstr>
      <vt:lpstr>The case for translation</vt:lpstr>
      <vt:lpstr>Community engagement</vt:lpstr>
      <vt:lpstr>Evidence translation: Individual facilitators and barriers</vt:lpstr>
      <vt:lpstr>Evidence translation: Organizational facilitators and barriers</vt:lpstr>
      <vt:lpstr>Behavioral/environmental targets</vt:lpstr>
      <vt:lpstr>Determinants of change</vt:lpstr>
      <vt:lpstr>Targets of implementation strategy</vt:lpstr>
      <vt:lpstr>Implementation strategy</vt:lpstr>
      <vt:lpstr>Process Evaluation</vt:lpstr>
      <vt:lpstr>Impact Evaluation</vt:lpstr>
      <vt:lpstr>PowerPoint Presentation</vt:lpstr>
    </vt:vector>
  </TitlesOfParts>
  <Company>UCSF/San Francisco General Hospital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Program Title</dc:title>
  <dc:creator>Adithya Cattamanchi</dc:creator>
  <cp:lastModifiedBy>Garcia, Maria</cp:lastModifiedBy>
  <cp:revision>31</cp:revision>
  <dcterms:created xsi:type="dcterms:W3CDTF">2015-03-17T17:31:16Z</dcterms:created>
  <dcterms:modified xsi:type="dcterms:W3CDTF">2015-06-03T21:44:16Z</dcterms:modified>
</cp:coreProperties>
</file>