
<file path=[Content_Types].xml><?xml version="1.0" encoding="utf-8"?>
<Types xmlns="http://schemas.openxmlformats.org/package/2006/content-types">
  <Default Extension="rels" ContentType="application/vnd.openxmlformats-package.relationships+xml"/>
  <Override PartName="/ppt/slideLayouts/slideLayout1.xml" ContentType="application/vnd.openxmlformats-officedocument.presentationml.slideLayout+xml"/>
  <Default Extension="jpeg" ContentType="image/jpeg"/>
  <Default Extension="xml" ContentType="application/xml"/>
  <Override PartName="/ppt/slides/slide9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8.xml" ContentType="application/vnd.openxmlformats-officedocument.presentationml.slideLayout+xml"/>
  <Override PartName="/ppt/slides/slide7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5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s/slide3.xml" ContentType="application/vnd.openxmlformats-officedocument.presentationml.slide+xml"/>
  <Override PartName="/ppt/slideLayouts/slideLayout10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slides/slide12.xml" ContentType="application/vnd.openxmlformats-officedocument.presentationml.slide+xml"/>
  <Default Extension="bin" ContentType="application/vnd.openxmlformats-officedocument.presentationml.printerSettings"/>
  <Override PartName="/ppt/slides/slide10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slides/slide8.xml" ContentType="application/vnd.openxmlformats-officedocument.presentationml.slide+xml"/>
  <Override PartName="/ppt/presentation.xml" ContentType="application/vnd.openxmlformats-officedocument.presentationml.presentation.main+xml"/>
  <Override PartName="/ppt/slideLayouts/slideLayout7.xml" ContentType="application/vnd.openxmlformats-officedocument.presentationml.slideLayout+xml"/>
  <Override PartName="/ppt/slides/slide6.xml" ContentType="application/vnd.openxmlformats-officedocument.presentationml.slide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slideLayouts/slideLayout3.xml" ContentType="application/vnd.openxmlformats-officedocument.presentationml.slideLayout+xml"/>
  <Override PartName="/ppt/slides/slide2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7" r:id="rId12"/>
    <p:sldId id="268" r:id="rId1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extLst>
    <p:ext uri="{E76CE94A-603C-4142-B9EB-6D1370010A27}">
      <p14:discardImageEditData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0"/>
    </p:ext>
    <p:ext uri="{D31A062A-798A-4329-ABDD-BBA856620510}">
      <p14:defaultImageDpi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>
    <p:restoredLeft sz="15620"/>
    <p:restoredTop sz="94660"/>
  </p:normalViewPr>
  <p:slideViewPr>
    <p:cSldViewPr snapToGrid="0" snapToObjects="1">
      <p:cViewPr varScale="1">
        <p:scale>
          <a:sx n="81" d="100"/>
          <a:sy n="81" d="100"/>
        </p:scale>
        <p:origin x="-1136" y="-1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printerSettings" Target="printerSettings/printerSettings1.bin"/><Relationship Id="rId15" Type="http://schemas.openxmlformats.org/officeDocument/2006/relationships/presProps" Target="presProps.xml"/><Relationship Id="rId16" Type="http://schemas.openxmlformats.org/officeDocument/2006/relationships/viewProps" Target="viewProps.xml"/><Relationship Id="rId17" Type="http://schemas.openxmlformats.org/officeDocument/2006/relationships/theme" Target="theme/theme1.xml"/><Relationship Id="rId1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2C337B-B445-3842-9B43-DECC21CAB214}" type="datetimeFigureOut">
              <a:rPr lang="en-US" smtClean="0"/>
              <a:pPr/>
              <a:t>6/4/15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5062B0-D145-094F-A25B-5336BD9243B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39311037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2C337B-B445-3842-9B43-DECC21CAB214}" type="datetimeFigureOut">
              <a:rPr lang="en-US" smtClean="0"/>
              <a:pPr/>
              <a:t>6/4/15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5062B0-D145-094F-A25B-5336BD9243B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37471335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2C337B-B445-3842-9B43-DECC21CAB214}" type="datetimeFigureOut">
              <a:rPr lang="en-US" smtClean="0"/>
              <a:pPr/>
              <a:t>6/4/15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5062B0-D145-094F-A25B-5336BD9243B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6782390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2C337B-B445-3842-9B43-DECC21CAB214}" type="datetimeFigureOut">
              <a:rPr lang="en-US" smtClean="0"/>
              <a:pPr/>
              <a:t>6/4/15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5062B0-D145-094F-A25B-5336BD9243B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29896953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2C337B-B445-3842-9B43-DECC21CAB214}" type="datetimeFigureOut">
              <a:rPr lang="en-US" smtClean="0"/>
              <a:pPr/>
              <a:t>6/4/15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5062B0-D145-094F-A25B-5336BD9243B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4471932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2C337B-B445-3842-9B43-DECC21CAB214}" type="datetimeFigureOut">
              <a:rPr lang="en-US" smtClean="0"/>
              <a:pPr/>
              <a:t>6/4/15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5062B0-D145-094F-A25B-5336BD9243B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38032567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2C337B-B445-3842-9B43-DECC21CAB214}" type="datetimeFigureOut">
              <a:rPr lang="en-US" smtClean="0"/>
              <a:pPr/>
              <a:t>6/4/15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5062B0-D145-094F-A25B-5336BD9243B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18640497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2C337B-B445-3842-9B43-DECC21CAB214}" type="datetimeFigureOut">
              <a:rPr lang="en-US" smtClean="0"/>
              <a:pPr/>
              <a:t>6/4/15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5062B0-D145-094F-A25B-5336BD9243B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22066304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2C337B-B445-3842-9B43-DECC21CAB214}" type="datetimeFigureOut">
              <a:rPr lang="en-US" smtClean="0"/>
              <a:pPr/>
              <a:t>6/4/15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5062B0-D145-094F-A25B-5336BD9243B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19633967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2C337B-B445-3842-9B43-DECC21CAB214}" type="datetimeFigureOut">
              <a:rPr lang="en-US" smtClean="0"/>
              <a:pPr/>
              <a:t>6/4/15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5062B0-D145-094F-A25B-5336BD9243B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28895113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2C337B-B445-3842-9B43-DECC21CAB214}" type="datetimeFigureOut">
              <a:rPr lang="en-US" smtClean="0"/>
              <a:pPr/>
              <a:t>6/4/15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5062B0-D145-094F-A25B-5336BD9243B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8590993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2C337B-B445-3842-9B43-DECC21CAB214}" type="datetimeFigureOut">
              <a:rPr lang="en-US" smtClean="0"/>
              <a:pPr/>
              <a:t>6/4/15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5062B0-D145-094F-A25B-5336BD9243B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13367546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Care Management for High-Risk Patients with Behavioral </a:t>
            </a:r>
            <a:br>
              <a:rPr lang="en-US" dirty="0" smtClean="0"/>
            </a:br>
            <a:r>
              <a:rPr lang="en-US" dirty="0" smtClean="0"/>
              <a:t>Health Needs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777960" cy="1752600"/>
          </a:xfrm>
        </p:spPr>
        <p:txBody>
          <a:bodyPr/>
          <a:lstStyle/>
          <a:p>
            <a:r>
              <a:rPr lang="en-US" dirty="0" smtClean="0"/>
              <a:t>Joe Grasso, Ph.D.</a:t>
            </a:r>
          </a:p>
          <a:p>
            <a:r>
              <a:rPr lang="en-US" dirty="0" smtClean="0"/>
              <a:t>EPI 245 Final Presentation</a:t>
            </a:r>
          </a:p>
          <a:p>
            <a:r>
              <a:rPr lang="en-US" dirty="0" smtClean="0"/>
              <a:t>Spring 2015</a:t>
            </a:r>
            <a:endParaRPr lang="en-US" dirty="0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89593531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Implementation strategy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Use of an in-home interdisciplinary team to address behavioral health needs related to:</a:t>
            </a:r>
          </a:p>
          <a:p>
            <a:pPr lvl="1"/>
            <a:r>
              <a:rPr lang="en-US" sz="2200" dirty="0" smtClean="0"/>
              <a:t>Logistical services and care coordination (</a:t>
            </a:r>
            <a:r>
              <a:rPr lang="en-US" sz="2200" dirty="0" err="1" smtClean="0"/>
              <a:t>incentivisation</a:t>
            </a:r>
            <a:r>
              <a:rPr lang="en-US" sz="2200" dirty="0" smtClean="0"/>
              <a:t>)</a:t>
            </a:r>
          </a:p>
          <a:p>
            <a:pPr lvl="1"/>
            <a:r>
              <a:rPr lang="en-US" sz="2200" dirty="0" smtClean="0"/>
              <a:t>In-home MH screening/assessment (</a:t>
            </a:r>
            <a:r>
              <a:rPr lang="en-US" sz="2200" dirty="0" smtClean="0"/>
              <a:t>environmental restructuring)</a:t>
            </a:r>
            <a:endParaRPr lang="en-US" sz="2200" dirty="0" smtClean="0"/>
          </a:p>
          <a:p>
            <a:pPr lvl="1"/>
            <a:r>
              <a:rPr lang="en-US" sz="2200" dirty="0" smtClean="0"/>
              <a:t>Direct behavioral intervention (education) </a:t>
            </a:r>
          </a:p>
          <a:p>
            <a:pPr lvl="1"/>
            <a:r>
              <a:rPr lang="en-US" sz="2200" dirty="0" smtClean="0"/>
              <a:t>Health coaching (training)</a:t>
            </a:r>
          </a:p>
          <a:p>
            <a:r>
              <a:rPr lang="en-US" dirty="0" smtClean="0"/>
              <a:t>Affordable given grant funding for 3-year term</a:t>
            </a:r>
          </a:p>
          <a:p>
            <a:r>
              <a:rPr lang="en-US" dirty="0" smtClean="0"/>
              <a:t>Practical given patient needs and available staff already trained for interprofessional practice and home-based care</a:t>
            </a:r>
          </a:p>
          <a:p>
            <a:r>
              <a:rPr lang="en-US" dirty="0" smtClean="0"/>
              <a:t>Considered acceptable care by VA leadership, particularly given current standard-of-care</a:t>
            </a:r>
          </a:p>
          <a:p>
            <a:endParaRPr lang="en-US" dirty="0" smtClean="0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420880583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Process Evaluation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lvl="1" indent="0">
              <a:buNone/>
            </a:pPr>
            <a:r>
              <a:rPr lang="en-US" b="1" dirty="0" smtClean="0"/>
              <a:t>Process measures include:</a:t>
            </a:r>
          </a:p>
          <a:p>
            <a:pPr marL="0" lvl="1" indent="0">
              <a:buNone/>
            </a:pPr>
            <a:r>
              <a:rPr lang="en-US" dirty="0" smtClean="0"/>
              <a:t>-Proportion of patients who accept offer of care management intervention</a:t>
            </a:r>
          </a:p>
          <a:p>
            <a:pPr marL="0" lvl="1" indent="0">
              <a:buNone/>
            </a:pPr>
            <a:r>
              <a:rPr lang="en-US" dirty="0" smtClean="0"/>
              <a:t>-</a:t>
            </a:r>
            <a:r>
              <a:rPr lang="en-US" dirty="0" smtClean="0"/>
              <a:t>Proportion of in-home visits completed</a:t>
            </a:r>
          </a:p>
          <a:p>
            <a:pPr marL="0" lvl="1" indent="0">
              <a:buNone/>
            </a:pPr>
            <a:r>
              <a:rPr lang="en-US" dirty="0" smtClean="0"/>
              <a:t>-Proportion of patients screened/assessed for MH needs in past </a:t>
            </a:r>
            <a:r>
              <a:rPr lang="en-US" dirty="0" smtClean="0"/>
              <a:t>year</a:t>
            </a:r>
          </a:p>
          <a:p>
            <a:pPr marL="0" lvl="1" indent="0">
              <a:buNone/>
            </a:pPr>
            <a:endParaRPr lang="en-US" dirty="0" smtClean="0"/>
          </a:p>
          <a:p>
            <a:pPr marL="0" lvl="1" indent="0">
              <a:buNone/>
            </a:pPr>
            <a:r>
              <a:rPr lang="en-US" b="1" dirty="0" smtClean="0"/>
              <a:t>Intermediate outcomes include:</a:t>
            </a:r>
          </a:p>
          <a:p>
            <a:pPr marL="0" lvl="1" indent="0">
              <a:buNone/>
            </a:pPr>
            <a:r>
              <a:rPr lang="en-US" dirty="0" smtClean="0"/>
              <a:t>-Proportion of patients who are offered connection to appropriate </a:t>
            </a:r>
            <a:r>
              <a:rPr lang="en-US" dirty="0" smtClean="0"/>
              <a:t>MH care to number of patients who completed an initial visit</a:t>
            </a:r>
            <a:endParaRPr lang="en-US" dirty="0" smtClean="0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403522907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Impact Evaluation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/>
              <a:t>The unit of analysis will be individual </a:t>
            </a:r>
            <a:r>
              <a:rPr lang="en-US" dirty="0" smtClean="0"/>
              <a:t>patients</a:t>
            </a:r>
          </a:p>
          <a:p>
            <a:pPr lvl="1"/>
            <a:r>
              <a:rPr lang="en-US" dirty="0" smtClean="0"/>
              <a:t>Examining change in number of MH visits completed over time</a:t>
            </a:r>
          </a:p>
          <a:p>
            <a:endParaRPr lang="en-US" dirty="0" smtClean="0"/>
          </a:p>
          <a:p>
            <a:r>
              <a:rPr lang="en-US" i="1" dirty="0" smtClean="0"/>
              <a:t>Interrupted time series </a:t>
            </a:r>
            <a:r>
              <a:rPr lang="en-US" dirty="0" smtClean="0"/>
              <a:t>design used to measure MH visits </a:t>
            </a:r>
            <a:r>
              <a:rPr lang="en-US" dirty="0" smtClean="0"/>
              <a:t>completed in </a:t>
            </a:r>
            <a:r>
              <a:rPr lang="en-US" dirty="0" smtClean="0"/>
              <a:t>a period </a:t>
            </a:r>
            <a:r>
              <a:rPr lang="en-US" dirty="0" smtClean="0"/>
              <a:t>6-</a:t>
            </a:r>
            <a:r>
              <a:rPr lang="en-US" dirty="0" smtClean="0"/>
              <a:t>months </a:t>
            </a:r>
            <a:r>
              <a:rPr lang="en-US" dirty="0" smtClean="0"/>
              <a:t>prior to, and</a:t>
            </a:r>
            <a:r>
              <a:rPr lang="en-US" dirty="0" smtClean="0"/>
              <a:t> 6-months following</a:t>
            </a:r>
            <a:r>
              <a:rPr lang="en-US" dirty="0" smtClean="0"/>
              <a:t>, the introduction of the care management </a:t>
            </a:r>
            <a:r>
              <a:rPr lang="en-US" dirty="0" smtClean="0"/>
              <a:t>intervention</a:t>
            </a:r>
          </a:p>
          <a:p>
            <a:endParaRPr lang="en-US" dirty="0" smtClean="0"/>
          </a:p>
          <a:p>
            <a:r>
              <a:rPr lang="en-US" dirty="0" smtClean="0"/>
              <a:t>Using </a:t>
            </a:r>
            <a:r>
              <a:rPr lang="en-US" dirty="0" smtClean="0"/>
              <a:t>the sample size calculation for a paired </a:t>
            </a:r>
            <a:r>
              <a:rPr lang="en-US" dirty="0" err="1" smtClean="0"/>
              <a:t>t</a:t>
            </a:r>
            <a:r>
              <a:rPr lang="en-US" dirty="0" smtClean="0"/>
              <a:t>-test, in order to obtain a minimum effect size of .5 with a 0.05 alpha level and a .2 beta level, at .8 power,</a:t>
            </a:r>
            <a:r>
              <a:rPr lang="en-US" dirty="0" smtClean="0"/>
              <a:t> a </a:t>
            </a:r>
            <a:r>
              <a:rPr lang="en-US" dirty="0" smtClean="0"/>
              <a:t>minimum sample size of 64 </a:t>
            </a:r>
            <a:r>
              <a:rPr lang="en-US" dirty="0" smtClean="0"/>
              <a:t>participants is needed.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To </a:t>
            </a:r>
            <a:r>
              <a:rPr lang="en-US" dirty="0" smtClean="0"/>
              <a:t>account for 0.5 autocorrelation value, measuring at three time points pre- and post-intervention,</a:t>
            </a:r>
            <a:r>
              <a:rPr lang="en-US" dirty="0" smtClean="0"/>
              <a:t> the needed </a:t>
            </a:r>
            <a:r>
              <a:rPr lang="en-US" dirty="0" smtClean="0"/>
              <a:t>sample size</a:t>
            </a:r>
            <a:r>
              <a:rPr lang="en-US" dirty="0" smtClean="0"/>
              <a:t> is 85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25323076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High-Risk Patients and </a:t>
            </a:r>
            <a:br>
              <a:rPr lang="en-US" dirty="0" smtClean="0"/>
            </a:br>
            <a:r>
              <a:rPr lang="en-US" dirty="0" smtClean="0"/>
              <a:t>Mental Health Care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595" dirty="0" smtClean="0"/>
              <a:t>“High-risk patients” (CAN score &gt; 90) are at elevated risk for ER visit, hospitalization, and mortality</a:t>
            </a:r>
          </a:p>
          <a:p>
            <a:r>
              <a:rPr lang="en-US" sz="2595" dirty="0" smtClean="0"/>
              <a:t>More than 35% of all high-risk patients (</a:t>
            </a:r>
            <a:r>
              <a:rPr lang="en-US" sz="2595" dirty="0" err="1" smtClean="0"/>
              <a:t>n</a:t>
            </a:r>
            <a:r>
              <a:rPr lang="en-US" sz="2595" dirty="0" smtClean="0"/>
              <a:t> = 2,894) at SFVAMC have at least one mental health (MH) problem</a:t>
            </a:r>
          </a:p>
          <a:p>
            <a:r>
              <a:rPr lang="en-US" sz="2595" dirty="0" smtClean="0"/>
              <a:t>Inadequate MH treatment cited at #1 concern among PCPs, regarding high-risk patients</a:t>
            </a:r>
          </a:p>
          <a:p>
            <a:r>
              <a:rPr lang="en-US" sz="2595" dirty="0" smtClean="0"/>
              <a:t>Veterans tend to underutilize MH services</a:t>
            </a:r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21380244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Proposed Intervention and </a:t>
            </a:r>
            <a:br>
              <a:rPr lang="en-US" dirty="0" smtClean="0"/>
            </a:br>
            <a:r>
              <a:rPr lang="en-US" dirty="0" smtClean="0"/>
              <a:t>Evidence to Translate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6579" y="1188607"/>
            <a:ext cx="8686800" cy="5440362"/>
          </a:xfrm>
        </p:spPr>
        <p:txBody>
          <a:bodyPr>
            <a:normAutofit fontScale="70000" lnSpcReduction="20000"/>
          </a:bodyPr>
          <a:lstStyle/>
          <a:p>
            <a:pPr lvl="0">
              <a:buNone/>
            </a:pPr>
            <a:endParaRPr lang="en-US" sz="3484" dirty="0" smtClean="0">
              <a:solidFill>
                <a:prstClr val="black"/>
              </a:solidFill>
            </a:endParaRPr>
          </a:p>
          <a:p>
            <a:r>
              <a:rPr lang="en-US" dirty="0" smtClean="0"/>
              <a:t>SFVAMC is implementing an in-home, interdisciplinary team to provide complex care management services for high-risk patients</a:t>
            </a:r>
          </a:p>
          <a:p>
            <a:pPr lvl="1"/>
            <a:r>
              <a:rPr lang="en-US" dirty="0" smtClean="0"/>
              <a:t>Enhanced coordination of care</a:t>
            </a:r>
          </a:p>
          <a:p>
            <a:pPr lvl="1"/>
            <a:r>
              <a:rPr lang="en-US" dirty="0" err="1" smtClean="0"/>
              <a:t>Improvedpatient</a:t>
            </a:r>
            <a:r>
              <a:rPr lang="en-US" dirty="0" smtClean="0"/>
              <a:t> engagement in outpatient care, including MH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Complex care management has been associated with </a:t>
            </a:r>
          </a:p>
          <a:p>
            <a:pPr lvl="1"/>
            <a:r>
              <a:rPr lang="en-US" dirty="0" smtClean="0"/>
              <a:t>Reduced risk of ER visits</a:t>
            </a:r>
          </a:p>
          <a:p>
            <a:pPr lvl="1"/>
            <a:r>
              <a:rPr lang="en-US" dirty="0" smtClean="0"/>
              <a:t>Lower rates of hospitalization</a:t>
            </a:r>
          </a:p>
          <a:p>
            <a:pPr lvl="1"/>
            <a:r>
              <a:rPr lang="en-US" dirty="0" smtClean="0"/>
              <a:t>Improved outpatient care engagement </a:t>
            </a:r>
          </a:p>
          <a:p>
            <a:pPr lvl="1"/>
            <a:endParaRPr lang="en-US" dirty="0" smtClean="0"/>
          </a:p>
          <a:p>
            <a:pPr lvl="0"/>
            <a:r>
              <a:rPr lang="en-US" sz="3484" dirty="0" smtClean="0">
                <a:solidFill>
                  <a:prstClr val="black"/>
                </a:solidFill>
              </a:rPr>
              <a:t>Limited research on outcomes related to behavioral health outcomes from care management interventions</a:t>
            </a:r>
          </a:p>
          <a:p>
            <a:pPr lvl="0"/>
            <a:endParaRPr lang="en-US" sz="3484" dirty="0" smtClean="0">
              <a:solidFill>
                <a:prstClr val="black"/>
              </a:solidFill>
            </a:endParaRPr>
          </a:p>
          <a:p>
            <a:pPr lvl="0"/>
            <a:r>
              <a:rPr lang="en-US" sz="3484" dirty="0" smtClean="0">
                <a:solidFill>
                  <a:prstClr val="black"/>
                </a:solidFill>
              </a:rPr>
              <a:t>MH-focused care management interventions using in-home, team-based services, have shown to be cost cutting and effective at reducing use of psychiatric ER services</a:t>
            </a:r>
          </a:p>
          <a:p>
            <a:pPr lvl="0"/>
            <a:endParaRPr lang="en-US" sz="3484" dirty="0" smtClean="0">
              <a:solidFill>
                <a:prstClr val="black"/>
              </a:solidFill>
            </a:endParaRPr>
          </a:p>
          <a:p>
            <a:pPr lvl="0"/>
            <a:endParaRPr lang="en-US" sz="3484" dirty="0" smtClean="0">
              <a:solidFill>
                <a:prstClr val="black"/>
              </a:solidFill>
            </a:endParaRPr>
          </a:p>
          <a:p>
            <a:pPr lvl="1"/>
            <a:endParaRPr lang="en-US" dirty="0" smtClean="0"/>
          </a:p>
          <a:p>
            <a:pPr lvl="1">
              <a:buNone/>
            </a:pPr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28987663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Case for Translation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5580"/>
            <a:ext cx="8229600" cy="5176547"/>
          </a:xfrm>
        </p:spPr>
        <p:txBody>
          <a:bodyPr>
            <a:normAutofit fontScale="85000" lnSpcReduction="10000"/>
          </a:bodyPr>
          <a:lstStyle/>
          <a:p>
            <a:pPr marL="400050" lvl="2" indent="0">
              <a:buNone/>
            </a:pPr>
            <a:endParaRPr lang="en-US" dirty="0" smtClean="0"/>
          </a:p>
          <a:p>
            <a:r>
              <a:rPr lang="en-US" dirty="0" smtClean="0"/>
              <a:t>VA guidelines for evidence-based MH treatment by </a:t>
            </a:r>
            <a:r>
              <a:rPr lang="en-US" dirty="0" err="1" smtClean="0"/>
              <a:t>dx</a:t>
            </a:r>
            <a:endParaRPr lang="en-US" dirty="0" smtClean="0"/>
          </a:p>
          <a:p>
            <a:pPr lvl="1"/>
            <a:r>
              <a:rPr lang="en-US" dirty="0" smtClean="0"/>
              <a:t>Only half of veterans receiving full course of treatment</a:t>
            </a:r>
          </a:p>
          <a:p>
            <a:pPr lvl="1"/>
            <a:r>
              <a:rPr lang="en-US" dirty="0" smtClean="0"/>
              <a:t>High-risk patients found to have more limited outpatient care engagement</a:t>
            </a:r>
          </a:p>
          <a:p>
            <a:endParaRPr lang="en-US" dirty="0" smtClean="0"/>
          </a:p>
          <a:p>
            <a:r>
              <a:rPr lang="en-US" dirty="0" smtClean="0"/>
              <a:t>PCPs have more contact with patients, but limited time and training for discussing MH treatment needs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Transportation barriers, low prioritization of MH care, and limited understanding about VA MH services cited as main factors impacting engagement </a:t>
            </a:r>
          </a:p>
          <a:p>
            <a:endParaRPr lang="en-US" dirty="0" smtClean="0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14061838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Community Engagement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9030" y="1475274"/>
            <a:ext cx="8686800" cy="4979316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Stakeholders include:</a:t>
            </a:r>
          </a:p>
          <a:p>
            <a:pPr lvl="1"/>
            <a:r>
              <a:rPr lang="en-US" dirty="0" smtClean="0"/>
              <a:t>VA central office</a:t>
            </a:r>
          </a:p>
          <a:p>
            <a:pPr lvl="1"/>
            <a:r>
              <a:rPr lang="en-US" dirty="0" smtClean="0"/>
              <a:t>SFVAMC leadership</a:t>
            </a:r>
          </a:p>
          <a:p>
            <a:pPr lvl="1"/>
            <a:r>
              <a:rPr lang="en-US" dirty="0" smtClean="0"/>
              <a:t>Primary care teams</a:t>
            </a:r>
          </a:p>
          <a:p>
            <a:pPr lvl="1"/>
            <a:r>
              <a:rPr lang="en-US" dirty="0" smtClean="0"/>
              <a:t>Mental health providers</a:t>
            </a:r>
          </a:p>
          <a:p>
            <a:pPr lvl="1"/>
            <a:r>
              <a:rPr lang="en-US" dirty="0" smtClean="0"/>
              <a:t>Emergency department providers and staff</a:t>
            </a:r>
          </a:p>
          <a:p>
            <a:pPr lvl="1"/>
            <a:r>
              <a:rPr lang="en-US" dirty="0" smtClean="0"/>
              <a:t>High-risk veterans with mental health problems</a:t>
            </a:r>
          </a:p>
          <a:p>
            <a:pPr lvl="1">
              <a:buNone/>
            </a:pPr>
            <a:endParaRPr lang="en-US" dirty="0" smtClean="0"/>
          </a:p>
          <a:p>
            <a:pPr lvl="0"/>
            <a:r>
              <a:rPr lang="en-US" dirty="0" smtClean="0">
                <a:solidFill>
                  <a:prstClr val="black"/>
                </a:solidFill>
              </a:rPr>
              <a:t>Stakeholders engaged via:</a:t>
            </a:r>
          </a:p>
          <a:p>
            <a:pPr lvl="1"/>
            <a:r>
              <a:rPr lang="en-US" dirty="0" smtClean="0">
                <a:solidFill>
                  <a:prstClr val="black"/>
                </a:solidFill>
              </a:rPr>
              <a:t>Office of Systems Improvement</a:t>
            </a:r>
          </a:p>
          <a:p>
            <a:pPr lvl="1"/>
            <a:r>
              <a:rPr lang="en-US" dirty="0" smtClean="0">
                <a:solidFill>
                  <a:prstClr val="black"/>
                </a:solidFill>
              </a:rPr>
              <a:t>Office of Patient-Centered Care</a:t>
            </a:r>
          </a:p>
          <a:p>
            <a:pPr lvl="1"/>
            <a:r>
              <a:rPr lang="en-US" dirty="0" smtClean="0">
                <a:solidFill>
                  <a:prstClr val="black"/>
                </a:solidFill>
              </a:rPr>
              <a:t>Veterans Advisory Committee</a:t>
            </a:r>
          </a:p>
          <a:p>
            <a:pPr lvl="1"/>
            <a:r>
              <a:rPr lang="en-US" dirty="0" smtClean="0">
                <a:solidFill>
                  <a:prstClr val="black"/>
                </a:solidFill>
              </a:rPr>
              <a:t>Quality improvement efforts in primary care</a:t>
            </a:r>
          </a:p>
          <a:p>
            <a:pPr lvl="1"/>
            <a:r>
              <a:rPr lang="en-US" dirty="0" smtClean="0">
                <a:solidFill>
                  <a:prstClr val="black"/>
                </a:solidFill>
              </a:rPr>
              <a:t>HSR&amp;D of VA central office</a:t>
            </a:r>
          </a:p>
          <a:p>
            <a:pPr lvl="1"/>
            <a:endParaRPr lang="en-US" dirty="0" smtClean="0">
              <a:solidFill>
                <a:prstClr val="black"/>
              </a:solidFill>
            </a:endParaRPr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21962502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9317" y="274638"/>
            <a:ext cx="8714031" cy="1143000"/>
          </a:xfrm>
        </p:spPr>
        <p:txBody>
          <a:bodyPr>
            <a:noAutofit/>
          </a:bodyPr>
          <a:lstStyle/>
          <a:p>
            <a:r>
              <a:rPr lang="en-US" sz="3600" dirty="0" smtClean="0"/>
              <a:t>What Contributes to the Process/Care Gap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Individual</a:t>
            </a:r>
            <a:r>
              <a:rPr lang="en-US" dirty="0" smtClean="0"/>
              <a:t> barriers </a:t>
            </a:r>
            <a:r>
              <a:rPr lang="en-US" dirty="0" smtClean="0"/>
              <a:t>to </a:t>
            </a:r>
            <a:r>
              <a:rPr lang="en-US" dirty="0" smtClean="0"/>
              <a:t>proper engagement include:</a:t>
            </a:r>
            <a:endParaRPr lang="en-US" dirty="0" smtClean="0"/>
          </a:p>
          <a:p>
            <a:pPr lvl="1"/>
            <a:r>
              <a:rPr lang="en-US" dirty="0" smtClean="0"/>
              <a:t>Awareness of MH needs/Timely </a:t>
            </a:r>
            <a:r>
              <a:rPr lang="en-US" dirty="0" smtClean="0"/>
              <a:t>screening</a:t>
            </a:r>
            <a:endParaRPr lang="en-US" dirty="0" smtClean="0"/>
          </a:p>
          <a:p>
            <a:pPr lvl="1"/>
            <a:r>
              <a:rPr lang="en-US" dirty="0" smtClean="0"/>
              <a:t>Low </a:t>
            </a:r>
            <a:r>
              <a:rPr lang="en-US" dirty="0" smtClean="0"/>
              <a:t>prioritization of MH needs</a:t>
            </a:r>
          </a:p>
          <a:p>
            <a:pPr lvl="2"/>
            <a:r>
              <a:rPr lang="en-US" dirty="0" smtClean="0"/>
              <a:t>Stressors, stigma, fear/avoidance</a:t>
            </a:r>
          </a:p>
          <a:p>
            <a:pPr lvl="1"/>
            <a:r>
              <a:rPr lang="en-US" dirty="0" smtClean="0"/>
              <a:t>Misperceptions about MH </a:t>
            </a:r>
            <a:r>
              <a:rPr lang="en-US" dirty="0" smtClean="0"/>
              <a:t>services</a:t>
            </a:r>
          </a:p>
          <a:p>
            <a:pPr lvl="1"/>
            <a:r>
              <a:rPr lang="en-US" dirty="0" smtClean="0"/>
              <a:t>Transportation for weekly/biweekly </a:t>
            </a:r>
            <a:r>
              <a:rPr lang="en-US" dirty="0" smtClean="0"/>
              <a:t>appointments</a:t>
            </a:r>
            <a:endParaRPr lang="en-US" dirty="0" smtClean="0"/>
          </a:p>
          <a:p>
            <a:pPr lvl="1"/>
            <a:r>
              <a:rPr lang="en-US" dirty="0" smtClean="0"/>
              <a:t>Remembering to keep appointments</a:t>
            </a:r>
          </a:p>
          <a:p>
            <a:pPr marL="457200" lvl="1" indent="0">
              <a:buNone/>
            </a:pPr>
            <a:endParaRPr lang="en-US" dirty="0" smtClean="0"/>
          </a:p>
          <a:p>
            <a:r>
              <a:rPr lang="en-US" dirty="0" smtClean="0"/>
              <a:t>Organizational/environmental factors impacting treatment engagement:</a:t>
            </a:r>
          </a:p>
          <a:p>
            <a:pPr lvl="1"/>
            <a:r>
              <a:rPr lang="en-US" dirty="0" smtClean="0"/>
              <a:t>Vets connected to inappropriate MH services</a:t>
            </a:r>
          </a:p>
          <a:p>
            <a:pPr lvl="1"/>
            <a:r>
              <a:rPr lang="en-US" sz="2811" dirty="0" smtClean="0"/>
              <a:t>Limited care coordination between providers/services</a:t>
            </a:r>
          </a:p>
          <a:p>
            <a:pPr lvl="1"/>
            <a:r>
              <a:rPr lang="en-US" sz="2811" dirty="0" smtClean="0"/>
              <a:t>Complicated transportation services</a:t>
            </a:r>
          </a:p>
          <a:p>
            <a:pPr lvl="2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sz="600" dirty="0" smtClean="0"/>
          </a:p>
          <a:p>
            <a:endParaRPr lang="en-US" dirty="0" smtClean="0"/>
          </a:p>
          <a:p>
            <a:pPr marL="457200" lvl="1" indent="0">
              <a:buNone/>
            </a:pPr>
            <a:endParaRPr lang="en-US" dirty="0" smtClean="0"/>
          </a:p>
          <a:p>
            <a:pPr marL="457200" lvl="1" indent="0">
              <a:buNone/>
            </a:pPr>
            <a:endParaRPr lang="en-US" dirty="0" smtClean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14599022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B</a:t>
            </a:r>
            <a:r>
              <a:rPr lang="en-US" sz="3600" dirty="0" smtClean="0"/>
              <a:t>ehavioral/Environmental Targets</a:t>
            </a:r>
            <a:endParaRPr lang="en-US" sz="3600" dirty="0"/>
          </a:p>
        </p:txBody>
      </p:sp>
      <p:graphicFrame>
        <p:nvGraphicFramePr>
          <p:cNvPr id="4" name="Content Placeholder 3"/>
          <p:cNvGraphicFramePr>
            <a:graphicFrameLocks/>
          </p:cNvGraphicFramePr>
          <p:nvPr>
            <p:extLst>
              <p:ext uri="{D42A27DB-BD31-4B8C-83A1-F6EECF244321}">
                <p14:mod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923083066"/>
              </p:ext>
            </p:extLst>
          </p:nvPr>
        </p:nvGraphicFramePr>
        <p:xfrm>
          <a:off x="227430" y="2480209"/>
          <a:ext cx="8728433" cy="336467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98491"/>
                <a:gridCol w="3198491"/>
                <a:gridCol w="2331451"/>
              </a:tblGrid>
              <a:tr h="452181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High impact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000000"/>
                          </a:solidFill>
                        </a:rPr>
                        <a:t>Lower impact</a:t>
                      </a:r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449457">
                <a:tc>
                  <a:txBody>
                    <a:bodyPr/>
                    <a:lstStyle/>
                    <a:p>
                      <a:r>
                        <a:rPr lang="en-US" b="1" dirty="0" smtClean="0"/>
                        <a:t>More</a:t>
                      </a:r>
                    </a:p>
                    <a:p>
                      <a:r>
                        <a:rPr lang="en-US" b="1" dirty="0" smtClean="0"/>
                        <a:t>Changeable</a:t>
                      </a:r>
                      <a:endParaRPr lang="en-US" b="1" dirty="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u="sng" dirty="0" smtClean="0"/>
                        <a:t>Physical Opportunity</a:t>
                      </a:r>
                      <a:endParaRPr lang="en-US" u="sng" dirty="0" smtClean="0"/>
                    </a:p>
                    <a:p>
                      <a:r>
                        <a:rPr lang="en-US" u="none" dirty="0" smtClean="0"/>
                        <a:t>Limited</a:t>
                      </a:r>
                      <a:r>
                        <a:rPr lang="en-US" u="none" baseline="0" dirty="0" smtClean="0"/>
                        <a:t> a</a:t>
                      </a:r>
                      <a:r>
                        <a:rPr lang="en-US" u="none" dirty="0" smtClean="0"/>
                        <a:t>ccess</a:t>
                      </a:r>
                      <a:r>
                        <a:rPr lang="en-US" u="none" baseline="0" dirty="0" smtClean="0"/>
                        <a:t> </a:t>
                      </a:r>
                      <a:r>
                        <a:rPr lang="en-US" u="none" baseline="0" dirty="0" smtClean="0"/>
                        <a:t>to MH screening and/or MH assessment </a:t>
                      </a:r>
                      <a:endParaRPr lang="en-US" u="none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u="sng" dirty="0" smtClean="0"/>
                        <a:t>Social Opportunity</a:t>
                      </a:r>
                    </a:p>
                    <a:p>
                      <a:r>
                        <a:rPr lang="en-US" u="none" dirty="0" smtClean="0"/>
                        <a:t>Limited</a:t>
                      </a:r>
                      <a:r>
                        <a:rPr lang="en-US" u="none" baseline="0" dirty="0" smtClean="0"/>
                        <a:t> reinforcement of MH treatment engagement</a:t>
                      </a:r>
                      <a:endParaRPr lang="en-US" u="none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114967">
                <a:tc>
                  <a:txBody>
                    <a:bodyPr/>
                    <a:lstStyle/>
                    <a:p>
                      <a:r>
                        <a:rPr lang="en-US" b="1" dirty="0" smtClean="0"/>
                        <a:t>Less</a:t>
                      </a:r>
                    </a:p>
                    <a:p>
                      <a:r>
                        <a:rPr lang="en-US" b="1" dirty="0" smtClean="0"/>
                        <a:t>Changeable</a:t>
                      </a:r>
                      <a:endParaRPr lang="en-US" b="1" dirty="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u="sng" dirty="0" smtClean="0"/>
                        <a:t>Psychological Capability</a:t>
                      </a:r>
                      <a:r>
                        <a:rPr lang="en-US" u="sng" baseline="0" dirty="0" smtClean="0"/>
                        <a:t> and Reflective Motivation</a:t>
                      </a:r>
                    </a:p>
                    <a:p>
                      <a:r>
                        <a:rPr lang="en-US" u="none" baseline="0" dirty="0" smtClean="0"/>
                        <a:t>Lack of motivation to address MH needs or lack of knowledge about services</a:t>
                      </a:r>
                      <a:endParaRPr lang="en-US" u="none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u="none" dirty="0" smtClean="0"/>
                        <a:t>No program</a:t>
                      </a:r>
                      <a:endParaRPr lang="en-US" u="none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27179941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64878"/>
            <a:ext cx="8229600" cy="1143000"/>
          </a:xfrm>
        </p:spPr>
        <p:txBody>
          <a:bodyPr/>
          <a:lstStyle/>
          <a:p>
            <a:r>
              <a:rPr lang="en-US" dirty="0" smtClean="0"/>
              <a:t>Determinants of</a:t>
            </a:r>
            <a:r>
              <a:rPr lang="en-US" dirty="0" smtClean="0"/>
              <a:t> Change</a:t>
            </a:r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300420" y="1271560"/>
          <a:ext cx="8635848" cy="5308599"/>
        </p:xfrm>
        <a:graphic>
          <a:graphicData uri="http://schemas.openxmlformats.org/drawingml/2006/table">
            <a:tbl>
              <a:tblPr firstRow="1" bandRow="1">
                <a:tableStyleId>{D113A9D2-9D6B-4929-AA2D-F23B5EE8CBE7}</a:tableStyleId>
              </a:tblPr>
              <a:tblGrid>
                <a:gridCol w="4114800"/>
                <a:gridCol w="4521048"/>
              </a:tblGrid>
              <a:tr h="370840">
                <a:tc>
                  <a:txBody>
                    <a:bodyPr/>
                    <a:lstStyle/>
                    <a:p>
                      <a:r>
                        <a:rPr lang="en-US" b="0" i="0" dirty="0" smtClean="0">
                          <a:solidFill>
                            <a:schemeClr val="tx1"/>
                          </a:solidFill>
                        </a:rPr>
                        <a:t>Psychological Capability</a:t>
                      </a:r>
                      <a:endParaRPr lang="en-US" b="0" i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0" i="0" dirty="0" smtClean="0">
                          <a:solidFill>
                            <a:schemeClr val="tx1"/>
                          </a:solidFill>
                        </a:rPr>
                        <a:t>Knowledge</a:t>
                      </a:r>
                      <a:r>
                        <a:rPr lang="en-US" b="0" i="0" baseline="0" dirty="0" smtClean="0">
                          <a:solidFill>
                            <a:schemeClr val="tx1"/>
                          </a:solidFill>
                        </a:rPr>
                        <a:t> about care services</a:t>
                      </a:r>
                    </a:p>
                    <a:p>
                      <a:endParaRPr lang="en-US" b="0" i="0" baseline="0" dirty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US" b="0" i="0" baseline="0" dirty="0" smtClean="0">
                          <a:solidFill>
                            <a:schemeClr val="tx1"/>
                          </a:solidFill>
                        </a:rPr>
                        <a:t>Insight into impact of MH issues on quality of life</a:t>
                      </a:r>
                    </a:p>
                    <a:p>
                      <a:endParaRPr lang="en-US" b="0" i="0" baseline="0" dirty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US" b="0" i="0" dirty="0" smtClean="0">
                          <a:solidFill>
                            <a:schemeClr val="tx1"/>
                          </a:solidFill>
                        </a:rPr>
                        <a:t>Awareness of need to engage</a:t>
                      </a:r>
                      <a:r>
                        <a:rPr lang="en-US" b="0" i="0" baseline="0" dirty="0" smtClean="0">
                          <a:solidFill>
                            <a:schemeClr val="tx1"/>
                          </a:solidFill>
                        </a:rPr>
                        <a:t> in outpatient MH services</a:t>
                      </a:r>
                    </a:p>
                    <a:p>
                      <a:endParaRPr lang="en-US" b="0" i="0" baseline="0" dirty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US" b="0" i="0" baseline="0" dirty="0" smtClean="0">
                          <a:solidFill>
                            <a:schemeClr val="tx1"/>
                          </a:solidFill>
                        </a:rPr>
                        <a:t>Emotion regulation skills</a:t>
                      </a:r>
                      <a:endParaRPr lang="en-US" b="0" i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0" i="0" dirty="0" smtClean="0">
                          <a:solidFill>
                            <a:schemeClr val="tx1"/>
                          </a:solidFill>
                        </a:rPr>
                        <a:t>Physical Opportunity</a:t>
                      </a:r>
                      <a:endParaRPr lang="en-US" b="0" i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0" i="0" dirty="0" smtClean="0">
                          <a:solidFill>
                            <a:schemeClr val="tx1"/>
                          </a:solidFill>
                        </a:rPr>
                        <a:t>Transportation</a:t>
                      </a:r>
                    </a:p>
                    <a:p>
                      <a:endParaRPr lang="en-US" b="0" i="0" dirty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US" b="0" i="0" dirty="0" smtClean="0">
                          <a:solidFill>
                            <a:schemeClr val="tx1"/>
                          </a:solidFill>
                        </a:rPr>
                        <a:t>Access</a:t>
                      </a:r>
                      <a:r>
                        <a:rPr lang="en-US" b="0" i="0" baseline="0" dirty="0" smtClean="0">
                          <a:solidFill>
                            <a:schemeClr val="tx1"/>
                          </a:solidFill>
                        </a:rPr>
                        <a:t> to initial evaluation for </a:t>
                      </a:r>
                      <a:r>
                        <a:rPr lang="en-US" b="0" i="0" baseline="0" dirty="0" err="1" smtClean="0">
                          <a:solidFill>
                            <a:schemeClr val="tx1"/>
                          </a:solidFill>
                        </a:rPr>
                        <a:t>tx</a:t>
                      </a:r>
                      <a:endParaRPr lang="en-US" b="0" i="0" baseline="0" dirty="0" smtClean="0">
                        <a:solidFill>
                          <a:schemeClr val="tx1"/>
                        </a:solidFill>
                      </a:endParaRPr>
                    </a:p>
                    <a:p>
                      <a:endParaRPr lang="en-US" b="0" i="0" baseline="0" dirty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US" b="0" i="0" baseline="0" dirty="0" smtClean="0">
                          <a:solidFill>
                            <a:schemeClr val="tx1"/>
                          </a:solidFill>
                        </a:rPr>
                        <a:t>Reminders for </a:t>
                      </a:r>
                      <a:r>
                        <a:rPr lang="en-US" b="0" i="0" baseline="0" dirty="0" err="1" smtClean="0">
                          <a:solidFill>
                            <a:schemeClr val="tx1"/>
                          </a:solidFill>
                        </a:rPr>
                        <a:t>appts</a:t>
                      </a:r>
                      <a:endParaRPr lang="en-US" b="0" i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0" i="0" dirty="0" smtClean="0">
                          <a:solidFill>
                            <a:schemeClr val="tx1"/>
                          </a:solidFill>
                        </a:rPr>
                        <a:t>Social Opportunity</a:t>
                      </a:r>
                      <a:endParaRPr lang="en-US" b="0" i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0" i="0" dirty="0" smtClean="0">
                          <a:solidFill>
                            <a:schemeClr val="tx1"/>
                          </a:solidFill>
                        </a:rPr>
                        <a:t>Social contacts to reinforce </a:t>
                      </a:r>
                      <a:r>
                        <a:rPr lang="en-US" b="0" i="0" dirty="0" err="1" smtClean="0">
                          <a:solidFill>
                            <a:schemeClr val="tx1"/>
                          </a:solidFill>
                        </a:rPr>
                        <a:t>tx</a:t>
                      </a:r>
                      <a:r>
                        <a:rPr lang="en-US" b="0" i="0" dirty="0" smtClean="0">
                          <a:solidFill>
                            <a:schemeClr val="tx1"/>
                          </a:solidFill>
                        </a:rPr>
                        <a:t> engagement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0" i="0" dirty="0" smtClean="0">
                          <a:solidFill>
                            <a:schemeClr val="tx1"/>
                          </a:solidFill>
                        </a:rPr>
                        <a:t>Reflective Motivation</a:t>
                      </a:r>
                      <a:endParaRPr lang="en-US" b="0" i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0" i="0" baseline="0" dirty="0" smtClean="0">
                          <a:solidFill>
                            <a:schemeClr val="tx1"/>
                          </a:solidFill>
                        </a:rPr>
                        <a:t>Increased motivation for treating MH needs</a:t>
                      </a:r>
                    </a:p>
                    <a:p>
                      <a:endParaRPr lang="en-US" b="0" i="0" baseline="0" dirty="0" smtClean="0">
                        <a:solidFill>
                          <a:schemeClr val="tx1"/>
                        </a:solidFill>
                      </a:endParaRP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0" i="0" dirty="0" smtClean="0">
                          <a:solidFill>
                            <a:schemeClr val="tx1"/>
                          </a:solidFill>
                        </a:rPr>
                        <a:t>Change in beliefs re:</a:t>
                      </a:r>
                      <a:r>
                        <a:rPr lang="en-US" b="0" i="0" baseline="0" dirty="0" smtClean="0">
                          <a:solidFill>
                            <a:schemeClr val="tx1"/>
                          </a:solidFill>
                        </a:rPr>
                        <a:t> utility of MH care</a:t>
                      </a: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293513119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2236" y="274638"/>
            <a:ext cx="8643472" cy="1143000"/>
          </a:xfrm>
        </p:spPr>
        <p:txBody>
          <a:bodyPr>
            <a:noAutofit/>
          </a:bodyPr>
          <a:lstStyle/>
          <a:p>
            <a:r>
              <a:rPr lang="en-US" sz="3600" dirty="0" smtClean="0"/>
              <a:t>Targets of implementation strategy</a:t>
            </a:r>
            <a:endParaRPr lang="en-US" sz="3600" dirty="0"/>
          </a:p>
        </p:txBody>
      </p:sp>
      <p:graphicFrame>
        <p:nvGraphicFramePr>
          <p:cNvPr id="8" name="Content Placeholder 3"/>
          <p:cNvGraphicFramePr>
            <a:graphicFrameLocks/>
          </p:cNvGraphicFramePr>
          <p:nvPr>
            <p:extLst>
              <p:ext uri="{D42A27DB-BD31-4B8C-83A1-F6EECF244321}">
                <p14:mod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923083066"/>
              </p:ext>
            </p:extLst>
          </p:nvPr>
        </p:nvGraphicFramePr>
        <p:xfrm>
          <a:off x="415566" y="1958984"/>
          <a:ext cx="8229600" cy="33782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/>
                <a:gridCol w="2743200"/>
                <a:gridCol w="2743200"/>
              </a:tblGrid>
              <a:tr h="452181">
                <a:tc>
                  <a:txBody>
                    <a:bodyPr/>
                    <a:lstStyle/>
                    <a:p>
                      <a:r>
                        <a:rPr lang="en-US" smtClean="0"/>
                        <a:t>z</a:t>
                      </a:r>
                      <a:endParaRPr lang="en-US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High impact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000000"/>
                          </a:solidFill>
                        </a:rPr>
                        <a:t>Lower impact</a:t>
                      </a:r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449457">
                <a:tc>
                  <a:txBody>
                    <a:bodyPr/>
                    <a:lstStyle/>
                    <a:p>
                      <a:r>
                        <a:rPr lang="en-US" b="1" dirty="0" smtClean="0"/>
                        <a:t>More</a:t>
                      </a:r>
                    </a:p>
                    <a:p>
                      <a:r>
                        <a:rPr lang="en-US" b="1" dirty="0" smtClean="0"/>
                        <a:t>Changeable</a:t>
                      </a:r>
                      <a:endParaRPr lang="en-US" b="1" dirty="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u="sng" dirty="0" smtClean="0"/>
                        <a:t>Physical Opportunity</a:t>
                      </a:r>
                    </a:p>
                    <a:p>
                      <a:r>
                        <a:rPr lang="en-US" dirty="0" smtClean="0"/>
                        <a:t>In</a:t>
                      </a:r>
                      <a:r>
                        <a:rPr lang="en-US" dirty="0" smtClean="0"/>
                        <a:t>-home screening and assessment to inform appropriate care connection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u="sng" dirty="0" smtClean="0"/>
                        <a:t>Social Opportunity</a:t>
                      </a:r>
                    </a:p>
                    <a:p>
                      <a:r>
                        <a:rPr lang="en-US" dirty="0" smtClean="0"/>
                        <a:t>Care manager to provide</a:t>
                      </a:r>
                      <a:r>
                        <a:rPr lang="en-US" baseline="0" dirty="0" smtClean="0"/>
                        <a:t> health coaching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114967">
                <a:tc>
                  <a:txBody>
                    <a:bodyPr/>
                    <a:lstStyle/>
                    <a:p>
                      <a:r>
                        <a:rPr lang="en-US" b="1" dirty="0" smtClean="0"/>
                        <a:t>Less</a:t>
                      </a:r>
                    </a:p>
                    <a:p>
                      <a:r>
                        <a:rPr lang="en-US" b="1" dirty="0" smtClean="0"/>
                        <a:t>Changeable</a:t>
                      </a:r>
                      <a:endParaRPr lang="en-US" b="1" dirty="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u="sng" dirty="0" smtClean="0"/>
                        <a:t>Psychological</a:t>
                      </a:r>
                      <a:r>
                        <a:rPr lang="en-US" u="sng" baseline="0" dirty="0" smtClean="0"/>
                        <a:t> Capability and Reflective Motivation </a:t>
                      </a:r>
                      <a:endParaRPr lang="en-US" u="sng" dirty="0" smtClean="0"/>
                    </a:p>
                    <a:p>
                      <a:r>
                        <a:rPr lang="en-US" dirty="0" smtClean="0"/>
                        <a:t>Psychoeducation </a:t>
                      </a:r>
                      <a:r>
                        <a:rPr lang="en-US" baseline="0" dirty="0" smtClean="0"/>
                        <a:t>and b</a:t>
                      </a:r>
                      <a:r>
                        <a:rPr lang="en-US" dirty="0" smtClean="0"/>
                        <a:t>rief behavioral intervention </a:t>
                      </a:r>
                      <a:r>
                        <a:rPr lang="en-US" baseline="0" dirty="0" smtClean="0"/>
                        <a:t>re: treatment engagement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No program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405494559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10911</TotalTime>
  <Words>864</Words>
  <Application>Microsoft Macintosh PowerPoint</Application>
  <PresentationFormat>On-screen Show (4:3)</PresentationFormat>
  <Paragraphs>147</Paragraphs>
  <Slides>12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Care Management for High-Risk Patients with Behavioral  Health Needs</vt:lpstr>
      <vt:lpstr>High-Risk Patients and  Mental Health Care</vt:lpstr>
      <vt:lpstr>Proposed Intervention and  Evidence to Translate</vt:lpstr>
      <vt:lpstr>The Case for Translation</vt:lpstr>
      <vt:lpstr>Community Engagement</vt:lpstr>
      <vt:lpstr>What Contributes to the Process/Care Gap</vt:lpstr>
      <vt:lpstr>Behavioral/Environmental Targets</vt:lpstr>
      <vt:lpstr>Determinants of Change</vt:lpstr>
      <vt:lpstr>Targets of implementation strategy</vt:lpstr>
      <vt:lpstr>Implementation strategy</vt:lpstr>
      <vt:lpstr>Process Evaluation</vt:lpstr>
      <vt:lpstr>Impact Evaluation</vt:lpstr>
    </vt:vector>
  </TitlesOfParts>
  <Company>UCSF/San Francisco General Hospital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Program Title</dc:title>
  <dc:creator>Adithya Cattamanchi</dc:creator>
  <cp:lastModifiedBy>Joe Grasso</cp:lastModifiedBy>
  <cp:revision>29</cp:revision>
  <dcterms:created xsi:type="dcterms:W3CDTF">2015-06-04T07:45:35Z</dcterms:created>
  <dcterms:modified xsi:type="dcterms:W3CDTF">2015-06-04T08:43:01Z</dcterms:modified>
</cp:coreProperties>
</file>