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3110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4713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7823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8969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71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325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6404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66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339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8951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5909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3675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Care Management for High-Risk Patients with</a:t>
            </a:r>
            <a:r>
              <a:rPr lang="en-US" dirty="0" smtClean="0"/>
              <a:t> Mental</a:t>
            </a:r>
            <a:br>
              <a:rPr lang="en-US" dirty="0" smtClean="0"/>
            </a:br>
            <a:r>
              <a:rPr lang="en-US" dirty="0" smtClean="0"/>
              <a:t>Health Needs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77960" cy="1752600"/>
          </a:xfrm>
        </p:spPr>
        <p:txBody>
          <a:bodyPr/>
          <a:lstStyle/>
          <a:p>
            <a:r>
              <a:rPr lang="en-US" dirty="0" smtClean="0"/>
              <a:t>Joe Grasso, Ph.D.</a:t>
            </a:r>
          </a:p>
          <a:p>
            <a:r>
              <a:rPr lang="en-US" dirty="0" smtClean="0"/>
              <a:t>EPI 245 Final Presentation</a:t>
            </a:r>
          </a:p>
          <a:p>
            <a:r>
              <a:rPr lang="en-US" dirty="0" smtClean="0"/>
              <a:t>Spring 2015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593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of an in-home interdisciplinary team to address behavioral health needs related to:</a:t>
            </a:r>
          </a:p>
          <a:p>
            <a:pPr lvl="1"/>
            <a:r>
              <a:rPr lang="en-US" sz="2200" dirty="0" smtClean="0"/>
              <a:t>Logistical services and care coordination (</a:t>
            </a:r>
            <a:r>
              <a:rPr lang="en-US" sz="2200" dirty="0" err="1" smtClean="0"/>
              <a:t>incentivisation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smtClean="0"/>
              <a:t>In-home MH screening/assessment (environmental restructuring)</a:t>
            </a:r>
          </a:p>
          <a:p>
            <a:pPr lvl="1"/>
            <a:r>
              <a:rPr lang="en-US" sz="2200" dirty="0" smtClean="0"/>
              <a:t>Direct behavioral intervention (education) </a:t>
            </a:r>
          </a:p>
          <a:p>
            <a:pPr lvl="1"/>
            <a:r>
              <a:rPr lang="en-US" sz="2200" dirty="0" smtClean="0"/>
              <a:t>Health coaching (training)</a:t>
            </a:r>
          </a:p>
          <a:p>
            <a:r>
              <a:rPr lang="en-US" dirty="0" smtClean="0"/>
              <a:t>Affordable given grant funding for 3-year term</a:t>
            </a:r>
          </a:p>
          <a:p>
            <a:r>
              <a:rPr lang="en-US" dirty="0" smtClean="0"/>
              <a:t>Practical given patient needs and available staff already trained for interprofessional practice and home-based care</a:t>
            </a:r>
          </a:p>
          <a:p>
            <a:r>
              <a:rPr lang="en-US" dirty="0" smtClean="0"/>
              <a:t>Considered acceptable care by VA leadership, particularly given current standard-of-care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8805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1" indent="0">
              <a:buNone/>
            </a:pPr>
            <a:r>
              <a:rPr lang="en-US" b="1" dirty="0" smtClean="0"/>
              <a:t>Process measures include:</a:t>
            </a:r>
          </a:p>
          <a:p>
            <a:pPr marL="0" lvl="1" indent="0">
              <a:buNone/>
            </a:pPr>
            <a:r>
              <a:rPr lang="en-US" dirty="0" smtClean="0"/>
              <a:t>-Proportion of patients who accept offer of care management intervention</a:t>
            </a:r>
          </a:p>
          <a:p>
            <a:pPr marL="0" lvl="1" indent="0">
              <a:buNone/>
            </a:pPr>
            <a:r>
              <a:rPr lang="en-US" dirty="0" smtClean="0"/>
              <a:t>-Proportion of in-home visits completed</a:t>
            </a:r>
          </a:p>
          <a:p>
            <a:pPr marL="0" lvl="1" indent="0">
              <a:buNone/>
            </a:pPr>
            <a:r>
              <a:rPr lang="en-US" dirty="0" smtClean="0"/>
              <a:t>-Proportion of patients screened/assessed for MH needs in past </a:t>
            </a:r>
            <a:r>
              <a:rPr lang="en-US" dirty="0" smtClean="0"/>
              <a:t>year</a:t>
            </a:r>
          </a:p>
          <a:p>
            <a:pPr marL="0" lvl="1" indent="0">
              <a:buNone/>
            </a:pPr>
            <a:r>
              <a:rPr lang="en-US" dirty="0" smtClean="0"/>
              <a:t>-Checklist used in chart </a:t>
            </a:r>
            <a:r>
              <a:rPr lang="en-US" dirty="0" smtClean="0"/>
              <a:t>review </a:t>
            </a:r>
            <a:r>
              <a:rPr lang="en-US" dirty="0" smtClean="0"/>
              <a:t>to assess frequency of change in mental health </a:t>
            </a:r>
            <a:r>
              <a:rPr lang="en-US" dirty="0" smtClean="0"/>
              <a:t>modality</a:t>
            </a:r>
            <a:endParaRPr lang="en-US" dirty="0" smtClean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b="1" dirty="0" smtClean="0"/>
              <a:t>Intermediate outcomes include:</a:t>
            </a:r>
          </a:p>
          <a:p>
            <a:pPr marL="0" lvl="1" indent="0">
              <a:buNone/>
            </a:pPr>
            <a:r>
              <a:rPr lang="en-US" dirty="0" smtClean="0"/>
              <a:t>-Proportion of patients who are offered connection to appropriate MH care to number of patients who completed an initial </a:t>
            </a:r>
            <a:r>
              <a:rPr lang="en-US" dirty="0" smtClean="0"/>
              <a:t>visit</a:t>
            </a:r>
          </a:p>
          <a:p>
            <a:pPr marL="0" lvl="1" indent="0">
              <a:buNone/>
            </a:pPr>
            <a:r>
              <a:rPr lang="en-US" dirty="0" smtClean="0"/>
              <a:t>-Qualitative interviews with patients regarding perceived quality of care and change in attitudes/behaviors regarding mental health care</a:t>
            </a:r>
            <a:endParaRPr lang="en-US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3522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Evaluation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units </a:t>
            </a:r>
            <a:r>
              <a:rPr lang="en-US" dirty="0" smtClean="0"/>
              <a:t>of analysis</a:t>
            </a:r>
            <a:r>
              <a:rPr lang="en-US" dirty="0" smtClean="0"/>
              <a:t> </a:t>
            </a:r>
            <a:r>
              <a:rPr lang="en-US" dirty="0" smtClean="0"/>
              <a:t>and allocation </a:t>
            </a:r>
            <a:r>
              <a:rPr lang="en-US" dirty="0" smtClean="0"/>
              <a:t>will </a:t>
            </a:r>
            <a:r>
              <a:rPr lang="en-US" dirty="0" smtClean="0"/>
              <a:t>be individual patients</a:t>
            </a:r>
          </a:p>
          <a:p>
            <a:pPr lvl="1"/>
            <a:r>
              <a:rPr lang="en-US" dirty="0" smtClean="0"/>
              <a:t>Examining change in number of MH visits completed over time</a:t>
            </a:r>
          </a:p>
          <a:p>
            <a:endParaRPr lang="en-US" dirty="0" smtClean="0"/>
          </a:p>
          <a:p>
            <a:r>
              <a:rPr lang="en-US" i="1" dirty="0" smtClean="0"/>
              <a:t>Interrupted time series </a:t>
            </a:r>
            <a:r>
              <a:rPr lang="en-US" dirty="0" smtClean="0"/>
              <a:t>design used to measure MH visits completed in a period 6-months prior to, and 6-months following, the introduction of the care management intervention</a:t>
            </a:r>
          </a:p>
          <a:p>
            <a:endParaRPr lang="en-US" dirty="0" smtClean="0"/>
          </a:p>
          <a:p>
            <a:r>
              <a:rPr lang="en-US" dirty="0" smtClean="0"/>
              <a:t>Using the sample size calculation for a paired </a:t>
            </a:r>
            <a:r>
              <a:rPr lang="en-US" dirty="0" err="1" smtClean="0"/>
              <a:t>t</a:t>
            </a:r>
            <a:r>
              <a:rPr lang="en-US" dirty="0" smtClean="0"/>
              <a:t>-test, in order to obtain a minimum effect size of .5 with a 0.05 alpha level and a .2 beta level, at .8 power, a minimum sample size of 64 participants is needed.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account for 0.5 autocorrelation value, measuring at three time points pre- and post-intervention, the needed sample size is 85.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230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High-Risk Patients and </a:t>
            </a:r>
            <a:br>
              <a:rPr lang="en-US" dirty="0" smtClean="0"/>
            </a:br>
            <a:r>
              <a:rPr lang="en-US" dirty="0" smtClean="0"/>
              <a:t>Mental Health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95" dirty="0" smtClean="0"/>
              <a:t>“High-risk patients” (CAN score &gt; 90) are at elevated risk for ER visit, hospitalization, and mortality</a:t>
            </a:r>
          </a:p>
          <a:p>
            <a:r>
              <a:rPr lang="en-US" sz="2595" dirty="0" smtClean="0"/>
              <a:t>More than 35% of all high-risk patients (</a:t>
            </a:r>
            <a:r>
              <a:rPr lang="en-US" sz="2595" dirty="0" err="1" smtClean="0"/>
              <a:t>n</a:t>
            </a:r>
            <a:r>
              <a:rPr lang="en-US" sz="2595" dirty="0" smtClean="0"/>
              <a:t> = 2,894) at SFVAMC have at least one mental health (MH) problem</a:t>
            </a:r>
          </a:p>
          <a:p>
            <a:r>
              <a:rPr lang="en-US" sz="2595" dirty="0" smtClean="0"/>
              <a:t>Inadequate MH treatment cited at #1 concern among PCPs, regarding high-risk patients</a:t>
            </a:r>
          </a:p>
          <a:p>
            <a:r>
              <a:rPr lang="en-US" sz="2595" dirty="0" smtClean="0"/>
              <a:t>Veterans tend to underutilize MH services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802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Intervention and </a:t>
            </a:r>
            <a:br>
              <a:rPr lang="en-US" dirty="0" smtClean="0"/>
            </a:br>
            <a:r>
              <a:rPr lang="en-US" dirty="0" smtClean="0"/>
              <a:t>Evidence to Translate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79" y="1188607"/>
            <a:ext cx="8686800" cy="5440362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endParaRPr lang="en-US" sz="3484" dirty="0" smtClean="0">
              <a:solidFill>
                <a:prstClr val="black"/>
              </a:solidFill>
            </a:endParaRPr>
          </a:p>
          <a:p>
            <a:r>
              <a:rPr lang="en-US" dirty="0" smtClean="0"/>
              <a:t>SFVAMC is implementing an in-home, interdisciplinary team to provide complex care management services for high-risk patients</a:t>
            </a:r>
          </a:p>
          <a:p>
            <a:pPr lvl="1"/>
            <a:r>
              <a:rPr lang="en-US" dirty="0" smtClean="0"/>
              <a:t>Enhanced coordination of care</a:t>
            </a:r>
          </a:p>
          <a:p>
            <a:pPr lvl="1"/>
            <a:r>
              <a:rPr lang="en-US" dirty="0" smtClean="0"/>
              <a:t>Improved patient </a:t>
            </a:r>
            <a:r>
              <a:rPr lang="en-US" dirty="0" smtClean="0"/>
              <a:t>engagement in outpatient care, including </a:t>
            </a:r>
            <a:r>
              <a:rPr lang="en-US" dirty="0" smtClean="0"/>
              <a:t>MH</a:t>
            </a:r>
          </a:p>
          <a:p>
            <a:pPr lvl="1"/>
            <a:r>
              <a:rPr lang="en-US" dirty="0" smtClean="0"/>
              <a:t>Eventual reduction in ER visits and admissions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Complex care management has been associated with </a:t>
            </a:r>
          </a:p>
          <a:p>
            <a:pPr lvl="1"/>
            <a:r>
              <a:rPr lang="en-US" dirty="0" smtClean="0"/>
              <a:t>Reduced risk of ER visits</a:t>
            </a:r>
          </a:p>
          <a:p>
            <a:pPr lvl="1"/>
            <a:r>
              <a:rPr lang="en-US" dirty="0" smtClean="0"/>
              <a:t>Lower rates of hospitalization</a:t>
            </a:r>
          </a:p>
          <a:p>
            <a:pPr lvl="1"/>
            <a:r>
              <a:rPr lang="en-US" dirty="0" smtClean="0"/>
              <a:t>Improved outpatient care engagement </a:t>
            </a:r>
          </a:p>
          <a:p>
            <a:pPr lvl="1"/>
            <a:endParaRPr lang="en-US" dirty="0" smtClean="0"/>
          </a:p>
          <a:p>
            <a:pPr lvl="0"/>
            <a:r>
              <a:rPr lang="en-US" sz="3484" dirty="0" smtClean="0">
                <a:solidFill>
                  <a:prstClr val="black"/>
                </a:solidFill>
              </a:rPr>
              <a:t>Limited research on outcomes related to</a:t>
            </a:r>
            <a:r>
              <a:rPr lang="en-US" sz="3484" dirty="0" smtClean="0">
                <a:solidFill>
                  <a:prstClr val="black"/>
                </a:solidFill>
              </a:rPr>
              <a:t> mental health </a:t>
            </a:r>
            <a:r>
              <a:rPr lang="en-US" sz="3484" dirty="0" smtClean="0">
                <a:solidFill>
                  <a:prstClr val="black"/>
                </a:solidFill>
              </a:rPr>
              <a:t>outcomes from care management interventions</a:t>
            </a:r>
          </a:p>
          <a:p>
            <a:pPr lvl="0"/>
            <a:endParaRPr lang="en-US" sz="3484" dirty="0" smtClean="0">
              <a:solidFill>
                <a:prstClr val="black"/>
              </a:solidFill>
            </a:endParaRPr>
          </a:p>
          <a:p>
            <a:pPr lvl="0"/>
            <a:r>
              <a:rPr lang="en-US" sz="3484" dirty="0" smtClean="0">
                <a:solidFill>
                  <a:prstClr val="black"/>
                </a:solidFill>
              </a:rPr>
              <a:t>MH-focused care management interventions using in-home, team-based services, have shown to be cost cutting and effective at reducing use of psychiatric ER services</a:t>
            </a:r>
          </a:p>
          <a:p>
            <a:pPr lvl="0"/>
            <a:endParaRPr lang="en-US" sz="3484" dirty="0" smtClean="0">
              <a:solidFill>
                <a:prstClr val="black"/>
              </a:solidFill>
            </a:endParaRPr>
          </a:p>
          <a:p>
            <a:pPr lvl="0"/>
            <a:endParaRPr lang="en-US" sz="3484" dirty="0" smtClean="0">
              <a:solidFill>
                <a:prstClr val="black"/>
              </a:solidFill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9876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580"/>
            <a:ext cx="8229600" cy="5176547"/>
          </a:xfrm>
        </p:spPr>
        <p:txBody>
          <a:bodyPr>
            <a:normAutofit fontScale="85000" lnSpcReduction="20000"/>
          </a:bodyPr>
          <a:lstStyle/>
          <a:p>
            <a:pPr marL="400050" lvl="2" indent="0">
              <a:buNone/>
            </a:pPr>
            <a:endParaRPr lang="en-US" dirty="0" smtClean="0"/>
          </a:p>
          <a:p>
            <a:r>
              <a:rPr lang="en-US" dirty="0" smtClean="0"/>
              <a:t>VA guidelines for evidence-based MH treatment by </a:t>
            </a:r>
            <a:r>
              <a:rPr lang="en-US" dirty="0" err="1" smtClean="0"/>
              <a:t>dx</a:t>
            </a:r>
            <a:endParaRPr lang="en-US" dirty="0" smtClean="0"/>
          </a:p>
          <a:p>
            <a:pPr lvl="1"/>
            <a:r>
              <a:rPr lang="en-US" dirty="0" smtClean="0"/>
              <a:t>Only half of veterans receiving full course of treatment</a:t>
            </a:r>
          </a:p>
          <a:p>
            <a:pPr lvl="1"/>
            <a:r>
              <a:rPr lang="en-US" dirty="0" smtClean="0"/>
              <a:t>High-risk patients found to have</a:t>
            </a:r>
            <a:r>
              <a:rPr lang="en-US" dirty="0" smtClean="0"/>
              <a:t> lower rates of outpatient </a:t>
            </a:r>
            <a:r>
              <a:rPr lang="en-US" dirty="0" smtClean="0"/>
              <a:t>care engagement</a:t>
            </a:r>
          </a:p>
          <a:p>
            <a:endParaRPr lang="en-US" dirty="0" smtClean="0"/>
          </a:p>
          <a:p>
            <a:r>
              <a:rPr lang="en-US" dirty="0" smtClean="0"/>
              <a:t>PCPs have more contact with </a:t>
            </a:r>
            <a:r>
              <a:rPr lang="en-US" dirty="0" smtClean="0"/>
              <a:t>patients than MH providers, </a:t>
            </a:r>
            <a:r>
              <a:rPr lang="en-US" dirty="0" smtClean="0"/>
              <a:t>but limited time and training for discussing MH treatment needs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Transportation barriers, low prioritization of MH care, and limited understanding about VA MH services cited as main factors impacting engagement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0618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030" y="1475274"/>
            <a:ext cx="8686800" cy="497931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Stakeholders include:</a:t>
            </a:r>
          </a:p>
          <a:p>
            <a:pPr lvl="1"/>
            <a:r>
              <a:rPr lang="en-US" dirty="0" smtClean="0"/>
              <a:t>VA central office</a:t>
            </a:r>
          </a:p>
          <a:p>
            <a:pPr lvl="1"/>
            <a:r>
              <a:rPr lang="en-US" dirty="0" smtClean="0"/>
              <a:t>SFVAMC leadership</a:t>
            </a:r>
          </a:p>
          <a:p>
            <a:pPr lvl="1"/>
            <a:r>
              <a:rPr lang="en-US" dirty="0" smtClean="0"/>
              <a:t>Primary care teams</a:t>
            </a:r>
          </a:p>
          <a:p>
            <a:pPr lvl="1"/>
            <a:r>
              <a:rPr lang="en-US" dirty="0" smtClean="0"/>
              <a:t>Mental health providers</a:t>
            </a:r>
          </a:p>
          <a:p>
            <a:pPr lvl="1"/>
            <a:r>
              <a:rPr lang="en-US" dirty="0" smtClean="0"/>
              <a:t>Emergency department providers and staff</a:t>
            </a:r>
          </a:p>
          <a:p>
            <a:pPr lvl="1"/>
            <a:r>
              <a:rPr lang="en-US" dirty="0" smtClean="0"/>
              <a:t>High-risk veterans with mental health problems</a:t>
            </a:r>
          </a:p>
          <a:p>
            <a:pPr lvl="1">
              <a:buNone/>
            </a:pPr>
            <a:endParaRPr lang="en-US" dirty="0" smtClean="0"/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Stakeholders engaged via: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Office of Systems Improvement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Office of Patient-Centered Care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Veterans Advisory Committee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Quality improvement efforts in primary care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HSR&amp;D of VA central office</a:t>
            </a: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62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317" y="274638"/>
            <a:ext cx="8714031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Contributes to the Process/Care Gap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Individual</a:t>
            </a:r>
            <a:r>
              <a:rPr lang="en-US" dirty="0" smtClean="0"/>
              <a:t> patient barriers </a:t>
            </a:r>
            <a:r>
              <a:rPr lang="en-US" dirty="0" smtClean="0"/>
              <a:t>to proper engagement include:</a:t>
            </a:r>
          </a:p>
          <a:p>
            <a:pPr lvl="1"/>
            <a:r>
              <a:rPr lang="en-US" dirty="0" smtClean="0"/>
              <a:t>Awareness of MH needs/Timely screening</a:t>
            </a:r>
          </a:p>
          <a:p>
            <a:pPr lvl="1"/>
            <a:r>
              <a:rPr lang="en-US" dirty="0" smtClean="0"/>
              <a:t>Low prioritization of MH needs</a:t>
            </a:r>
          </a:p>
          <a:p>
            <a:pPr lvl="2"/>
            <a:r>
              <a:rPr lang="en-US" dirty="0" smtClean="0"/>
              <a:t>Stressors, stigma, fear/avoidance</a:t>
            </a:r>
          </a:p>
          <a:p>
            <a:pPr lvl="1"/>
            <a:r>
              <a:rPr lang="en-US" dirty="0" smtClean="0"/>
              <a:t>Misperceptions about MH services</a:t>
            </a:r>
          </a:p>
          <a:p>
            <a:pPr lvl="1"/>
            <a:r>
              <a:rPr lang="en-US" dirty="0" smtClean="0"/>
              <a:t>Transportation for weekly/biweekly appointments</a:t>
            </a:r>
          </a:p>
          <a:p>
            <a:pPr lvl="1"/>
            <a:r>
              <a:rPr lang="en-US" dirty="0" smtClean="0"/>
              <a:t>Remembering to keep appointments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Organizational/environmental factors impacting treatment engagement:</a:t>
            </a:r>
            <a:endParaRPr lang="en-US" dirty="0" smtClean="0"/>
          </a:p>
          <a:p>
            <a:pPr lvl="1"/>
            <a:r>
              <a:rPr lang="en-US" dirty="0" smtClean="0"/>
              <a:t>Vets </a:t>
            </a:r>
            <a:r>
              <a:rPr lang="en-US" dirty="0" smtClean="0"/>
              <a:t>connected to inappropriate MH </a:t>
            </a:r>
            <a:r>
              <a:rPr lang="en-US" dirty="0" smtClean="0"/>
              <a:t>services</a:t>
            </a:r>
          </a:p>
          <a:p>
            <a:pPr lvl="1"/>
            <a:r>
              <a:rPr lang="en-US" sz="2811" dirty="0" smtClean="0"/>
              <a:t>Limited care coordination between providers/services</a:t>
            </a:r>
          </a:p>
          <a:p>
            <a:pPr lvl="1"/>
            <a:r>
              <a:rPr lang="en-US" sz="2811" dirty="0" smtClean="0"/>
              <a:t>Complicated transportation services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sz="600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5990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ehavioral/Environmental Targets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23083066"/>
              </p:ext>
            </p:extLst>
          </p:nvPr>
        </p:nvGraphicFramePr>
        <p:xfrm>
          <a:off x="227430" y="2480209"/>
          <a:ext cx="8728433" cy="3364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8491"/>
                <a:gridCol w="3198491"/>
                <a:gridCol w="2331451"/>
              </a:tblGrid>
              <a:tr h="4521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Lower impact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9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Physical Opportunity</a:t>
                      </a:r>
                    </a:p>
                    <a:p>
                      <a:r>
                        <a:rPr lang="en-US" u="none" dirty="0" smtClean="0"/>
                        <a:t>Limited</a:t>
                      </a:r>
                      <a:r>
                        <a:rPr lang="en-US" u="none" baseline="0" dirty="0" smtClean="0"/>
                        <a:t> a</a:t>
                      </a:r>
                      <a:r>
                        <a:rPr lang="en-US" u="none" dirty="0" smtClean="0"/>
                        <a:t>ccess</a:t>
                      </a:r>
                      <a:r>
                        <a:rPr lang="en-US" u="none" baseline="0" dirty="0" smtClean="0"/>
                        <a:t> to MH screening and/or MH assessment 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Social Opportunity</a:t>
                      </a:r>
                    </a:p>
                    <a:p>
                      <a:r>
                        <a:rPr lang="en-US" u="none" dirty="0" smtClean="0"/>
                        <a:t>Limited</a:t>
                      </a:r>
                      <a:r>
                        <a:rPr lang="en-US" u="none" baseline="0" dirty="0" smtClean="0"/>
                        <a:t> reinforcement of MH treatment engagement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496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Psychological Capability</a:t>
                      </a:r>
                      <a:r>
                        <a:rPr lang="en-US" u="sng" baseline="0" dirty="0" smtClean="0"/>
                        <a:t> and Reflective Motivation</a:t>
                      </a:r>
                    </a:p>
                    <a:p>
                      <a:r>
                        <a:rPr lang="en-US" u="none" baseline="0" dirty="0" smtClean="0"/>
                        <a:t>Lack of motivation to address MH needs or lack of knowledge about services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No program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1799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4878"/>
            <a:ext cx="8229600" cy="1143000"/>
          </a:xfrm>
        </p:spPr>
        <p:txBody>
          <a:bodyPr/>
          <a:lstStyle/>
          <a:p>
            <a:r>
              <a:rPr lang="en-US" dirty="0" smtClean="0"/>
              <a:t>Determinants of Change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0420" y="1271560"/>
          <a:ext cx="8635848" cy="5308599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4114800"/>
                <a:gridCol w="45210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Psychological Capability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Knowledge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about care services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Insight into impact of MH issues on quality of life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Awareness of need to engage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in outpatient MH services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Emotion regulation skills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Physical Opportunity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Transportation</a:t>
                      </a:r>
                    </a:p>
                    <a:p>
                      <a:endParaRPr lang="en-US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Access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to initial evaluation for </a:t>
                      </a:r>
                      <a:r>
                        <a:rPr lang="en-US" b="0" i="0" baseline="0" dirty="0" err="1" smtClean="0">
                          <a:solidFill>
                            <a:schemeClr val="tx1"/>
                          </a:solidFill>
                        </a:rPr>
                        <a:t>tx</a:t>
                      </a:r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Reminders for </a:t>
                      </a:r>
                      <a:r>
                        <a:rPr lang="en-US" b="0" i="0" baseline="0" dirty="0" err="1" smtClean="0">
                          <a:solidFill>
                            <a:schemeClr val="tx1"/>
                          </a:solidFill>
                        </a:rPr>
                        <a:t>appts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Social Opportunity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Social contacts to reinforce </a:t>
                      </a:r>
                      <a:r>
                        <a:rPr lang="en-US" b="0" i="0" dirty="0" err="1" smtClean="0">
                          <a:solidFill>
                            <a:schemeClr val="tx1"/>
                          </a:solidFill>
                        </a:rPr>
                        <a:t>tx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 engagement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Reflective Motivation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Increased motivation for treating MH needs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Change in beliefs re: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utility of MH care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3513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274638"/>
            <a:ext cx="864347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Targets of implementation strategy</a:t>
            </a:r>
            <a:endParaRPr lang="en-US" sz="360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23083066"/>
              </p:ext>
            </p:extLst>
          </p:nvPr>
        </p:nvGraphicFramePr>
        <p:xfrm>
          <a:off x="415566" y="2891960"/>
          <a:ext cx="8229600" cy="3378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21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Lower impact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9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Physical Opportunity</a:t>
                      </a:r>
                    </a:p>
                    <a:p>
                      <a:r>
                        <a:rPr lang="en-US" dirty="0" smtClean="0"/>
                        <a:t>In-home screening and assessment to inform appropriate care connection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Social Opportunity</a:t>
                      </a:r>
                    </a:p>
                    <a:p>
                      <a:r>
                        <a:rPr lang="en-US" dirty="0" smtClean="0"/>
                        <a:t>Care manager to provide</a:t>
                      </a:r>
                      <a:r>
                        <a:rPr lang="en-US" baseline="0" dirty="0" smtClean="0"/>
                        <a:t> health coaching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496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Psychological</a:t>
                      </a:r>
                      <a:r>
                        <a:rPr lang="en-US" u="sng" baseline="0" dirty="0" smtClean="0"/>
                        <a:t> Capability and Reflective Motivation </a:t>
                      </a:r>
                      <a:endParaRPr lang="en-US" u="sng" dirty="0" smtClean="0"/>
                    </a:p>
                    <a:p>
                      <a:r>
                        <a:rPr lang="en-US" dirty="0" smtClean="0"/>
                        <a:t>Psychoeducation </a:t>
                      </a:r>
                      <a:r>
                        <a:rPr lang="en-US" baseline="0" dirty="0" smtClean="0"/>
                        <a:t>and b</a:t>
                      </a:r>
                      <a:r>
                        <a:rPr lang="en-US" dirty="0" smtClean="0"/>
                        <a:t>rief behavioral intervention </a:t>
                      </a:r>
                      <a:r>
                        <a:rPr lang="en-US" baseline="0" dirty="0" smtClean="0"/>
                        <a:t>re: treatment engagement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240251" y="1372972"/>
            <a:ext cx="86434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Targets of implementation strategy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54945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10927</TotalTime>
  <Words>917</Words>
  <Application>Microsoft Macintosh PowerPoint</Application>
  <PresentationFormat>On-screen Show (4:3)</PresentationFormat>
  <Paragraphs>150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Care Management for High-Risk Patients with Mental Health Needs</vt:lpstr>
      <vt:lpstr>High-Risk Patients and  Mental Health Care</vt:lpstr>
      <vt:lpstr>Proposed Intervention and  Evidence to Translate</vt:lpstr>
      <vt:lpstr>The Case for Translation</vt:lpstr>
      <vt:lpstr>Community Engagement</vt:lpstr>
      <vt:lpstr>What Contributes to the Process/Care Gap</vt:lpstr>
      <vt:lpstr>Behavioral/Environmental Targets</vt:lpstr>
      <vt:lpstr>Determinants of Change</vt:lpstr>
      <vt:lpstr>Targets of implementation strategy</vt:lpstr>
      <vt:lpstr>Implementation strategy</vt:lpstr>
      <vt:lpstr>Process Evaluation</vt:lpstr>
      <vt:lpstr>Impact Evaluation</vt:lpstr>
    </vt:vector>
  </TitlesOfParts>
  <Company>UCSF/San Francisco General Hospital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Title</dc:title>
  <dc:creator>Adithya Cattamanchi</dc:creator>
  <cp:lastModifiedBy>Joe Grasso</cp:lastModifiedBy>
  <cp:revision>45</cp:revision>
  <dcterms:created xsi:type="dcterms:W3CDTF">2015-06-04T15:37:34Z</dcterms:created>
  <dcterms:modified xsi:type="dcterms:W3CDTF">2015-06-04T15:54:10Z</dcterms:modified>
</cp:coreProperties>
</file>