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9" r:id="rId3"/>
    <p:sldId id="261" r:id="rId4"/>
    <p:sldId id="262" r:id="rId5"/>
    <p:sldId id="264" r:id="rId6"/>
    <p:sldId id="263" r:id="rId7"/>
    <p:sldId id="271" r:id="rId8"/>
    <p:sldId id="268" r:id="rId9"/>
    <p:sldId id="270" r:id="rId10"/>
    <p:sldId id="272" r:id="rId11"/>
    <p:sldId id="277" r:id="rId12"/>
    <p:sldId id="278" r:id="rId13"/>
    <p:sldId id="279" r:id="rId14"/>
    <p:sldId id="280" r:id="rId15"/>
    <p:sldId id="257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241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F770A-6573-4BF8-B50F-9F1A3EE89E02}" type="datetimeFigureOut">
              <a:rPr lang="en-US" smtClean="0"/>
              <a:t>4/21/16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7C0C9-4E23-49C6-81AD-956A48FA6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Governance, systems, organizations,</a:t>
            </a:r>
            <a:r>
              <a:rPr lang="en-US" baseline="0" dirty="0" smtClean="0"/>
              <a:t> health care workers, patients, communities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C0C9-4E23-49C6-81AD-956A48FA6D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Depends on how much</a:t>
            </a:r>
            <a:r>
              <a:rPr lang="en-US" baseline="0" dirty="0" smtClean="0"/>
              <a:t> of the gap is due to this step (is it the critical problem or a small one?)</a:t>
            </a:r>
          </a:p>
          <a:p>
            <a:r>
              <a:rPr lang="en-US" baseline="0" dirty="0" smtClean="0"/>
              <a:t>Depends on whether there is data about this step’s contribution to non-treatment consequences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8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</a:t>
            </a:r>
          </a:p>
          <a:p>
            <a:r>
              <a:rPr lang="en-US" baseline="0" dirty="0" smtClean="0"/>
              <a:t>Depends on whether that first statement is true</a:t>
            </a:r>
          </a:p>
          <a:p>
            <a:r>
              <a:rPr lang="en-US" baseline="0" dirty="0" smtClean="0"/>
              <a:t>In HIV – we have some of these quantified – retention for example</a:t>
            </a:r>
          </a:p>
          <a:p>
            <a:r>
              <a:rPr lang="en-US" baseline="0" dirty="0" smtClean="0"/>
              <a:t>More focused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</a:t>
            </a:r>
          </a:p>
          <a:p>
            <a:r>
              <a:rPr lang="en-US" baseline="0" dirty="0" smtClean="0"/>
              <a:t>Forces you to think about screening in context of other activities (is it the crucial link?)</a:t>
            </a:r>
          </a:p>
          <a:p>
            <a:r>
              <a:rPr lang="en-US" baseline="0" dirty="0" smtClean="0"/>
              <a:t>Is it the crucial link?  If so – needs some kind of justification</a:t>
            </a:r>
          </a:p>
          <a:p>
            <a:r>
              <a:rPr lang="en-US" baseline="0" dirty="0" smtClean="0"/>
              <a:t>But might also ask you to consider your problem in broader terms</a:t>
            </a:r>
          </a:p>
          <a:p>
            <a:r>
              <a:rPr lang="en-US" baseline="0" dirty="0" smtClean="0"/>
              <a:t>Understanding gaps in screening or screening and offer and uptake of treatment? </a:t>
            </a:r>
          </a:p>
          <a:p>
            <a:r>
              <a:rPr lang="en-US" baseline="0" dirty="0" smtClean="0"/>
              <a:t>If you want to develop an intervention – do you want to focus on screening or one that is multi-pronged?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Bottom line – the intervention of interest might be a part of a larger gap – consider reframing that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1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A4F-D916-47F7-B96A-6D428F12101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73D0-2FBB-46A7-B202-2DC2E60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8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A4F-D916-47F7-B96A-6D428F12101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73D0-2FBB-46A7-B202-2DC2E60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3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A4F-D916-47F7-B96A-6D428F12101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73D0-2FBB-46A7-B202-2DC2E60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A4F-D916-47F7-B96A-6D428F12101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73D0-2FBB-46A7-B202-2DC2E60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6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A4F-D916-47F7-B96A-6D428F12101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73D0-2FBB-46A7-B202-2DC2E60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7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A4F-D916-47F7-B96A-6D428F12101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73D0-2FBB-46A7-B202-2DC2E60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1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A4F-D916-47F7-B96A-6D428F12101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73D0-2FBB-46A7-B202-2DC2E60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0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A4F-D916-47F7-B96A-6D428F12101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73D0-2FBB-46A7-B202-2DC2E60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A4F-D916-47F7-B96A-6D428F12101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73D0-2FBB-46A7-B202-2DC2E60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4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A4F-D916-47F7-B96A-6D428F12101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73D0-2FBB-46A7-B202-2DC2E60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A4F-D916-47F7-B96A-6D428F12101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73D0-2FBB-46A7-B202-2DC2E60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6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E0A4F-D916-47F7-B96A-6D428F121014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73D0-2FBB-46A7-B202-2DC2E60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2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Moving forward, make a working iterative document with each (new) assignment attached to the end</a:t>
            </a:r>
          </a:p>
          <a:p>
            <a:r>
              <a:rPr lang="en-US" dirty="0" smtClean="0"/>
              <a:t>You can update as you go and I am happy to provide feedback, just let me know what you updated when you post</a:t>
            </a:r>
          </a:p>
          <a:p>
            <a:r>
              <a:rPr lang="en-US" dirty="0" smtClean="0"/>
              <a:t>You can take out Elvin’s instructions, just leave the questions</a:t>
            </a:r>
          </a:p>
          <a:p>
            <a:r>
              <a:rPr lang="en-US" dirty="0" smtClean="0"/>
              <a:t>I know you have a lot to say! But please try to be succinct (try to cut the gap statement to a page-</a:t>
            </a:r>
            <a:r>
              <a:rPr lang="en-US" dirty="0" err="1" smtClean="0"/>
              <a:t>ish</a:t>
            </a:r>
            <a:r>
              <a:rPr lang="en-US" dirty="0" smtClean="0"/>
              <a:t> or less)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3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CFIR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2" y="1676400"/>
            <a:ext cx="8961118" cy="3428999"/>
          </a:xfrm>
        </p:spPr>
      </p:pic>
    </p:spTree>
    <p:extLst>
      <p:ext uri="{BB962C8B-B14F-4D97-AF65-F5344CB8AC3E}">
        <p14:creationId xmlns:p14="http://schemas.microsoft.com/office/powerpoint/2010/main" val="429297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CFIR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r="5121"/>
          <a:stretch/>
        </p:blipFill>
        <p:spPr>
          <a:xfrm>
            <a:off x="203098" y="1192212"/>
            <a:ext cx="8559902" cy="5589588"/>
          </a:xfrm>
        </p:spPr>
      </p:pic>
    </p:spTree>
    <p:extLst>
      <p:ext uri="{BB962C8B-B14F-4D97-AF65-F5344CB8AC3E}">
        <p14:creationId xmlns:p14="http://schemas.microsoft.com/office/powerpoint/2010/main" val="332637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CFIR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468041" cy="4890293"/>
          </a:xfrm>
        </p:spPr>
      </p:pic>
    </p:spTree>
    <p:extLst>
      <p:ext uri="{BB962C8B-B14F-4D97-AF65-F5344CB8AC3E}">
        <p14:creationId xmlns:p14="http://schemas.microsoft.com/office/powerpoint/2010/main" val="407140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CFIR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64787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/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evidence-practice gap</a:t>
            </a:r>
          </a:p>
          <a:p>
            <a:r>
              <a:rPr lang="en-US" dirty="0" smtClean="0"/>
              <a:t>Analyze the gap – make a ‘diagnosis’</a:t>
            </a:r>
          </a:p>
          <a:p>
            <a:r>
              <a:rPr lang="en-US" dirty="0" smtClean="0"/>
              <a:t>Design a study to understand/address the gap</a:t>
            </a:r>
          </a:p>
          <a:p>
            <a:r>
              <a:rPr lang="en-US" dirty="0" smtClean="0"/>
              <a:t>Methods to do so. . </a:t>
            </a:r>
            <a:r>
              <a:rPr lang="en-US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8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1540" y="177801"/>
            <a:ext cx="457200" cy="3719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334449" y="4690477"/>
            <a:ext cx="1316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Pregnant women </a:t>
            </a:r>
          </a:p>
          <a:p>
            <a:pPr algn="r"/>
            <a:r>
              <a:rPr lang="en-US" sz="1200" b="1" dirty="0" smtClean="0"/>
              <a:t>with depression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426540" y="1498601"/>
            <a:ext cx="457200" cy="239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61540" y="1841335"/>
            <a:ext cx="457200" cy="2056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1244123" y="4419121"/>
            <a:ext cx="771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Screened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810379" y="4476914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Diagnosed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2696540" y="2184068"/>
            <a:ext cx="457200" cy="1713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987623" y="5080198"/>
            <a:ext cx="1901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Offered treatment</a:t>
            </a:r>
          </a:p>
          <a:p>
            <a:pPr algn="r"/>
            <a:r>
              <a:rPr lang="en-US" sz="1200" b="1" dirty="0" smtClean="0"/>
              <a:t> (of those with depression)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3331540" y="2467464"/>
            <a:ext cx="457200" cy="143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197208" y="4388171"/>
            <a:ext cx="724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Initiated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4601540" y="3315472"/>
            <a:ext cx="457200" cy="604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437213" y="4428866"/>
            <a:ext cx="785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Adherent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3966540" y="3029859"/>
            <a:ext cx="457200" cy="89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634919" y="4714586"/>
            <a:ext cx="1214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Retained in care</a:t>
            </a:r>
            <a:endParaRPr lang="en-US" sz="1200" b="1" dirty="0"/>
          </a:p>
        </p:txBody>
      </p:sp>
      <p:sp>
        <p:nvSpPr>
          <p:cNvPr id="2" name="Right Brace 1"/>
          <p:cNvSpPr/>
          <p:nvPr/>
        </p:nvSpPr>
        <p:spPr>
          <a:xfrm>
            <a:off x="2061540" y="177800"/>
            <a:ext cx="148260" cy="1320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90141" y="1061141"/>
            <a:ext cx="159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this the gap?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81600" y="3629596"/>
            <a:ext cx="457200" cy="302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967370" y="4493797"/>
            <a:ext cx="857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Controlled</a:t>
            </a:r>
            <a:endParaRPr lang="en-US" sz="1200" b="1" dirty="0"/>
          </a:p>
        </p:txBody>
      </p:sp>
      <p:sp>
        <p:nvSpPr>
          <p:cNvPr id="11" name="Right Brace 10"/>
          <p:cNvSpPr/>
          <p:nvPr/>
        </p:nvSpPr>
        <p:spPr>
          <a:xfrm>
            <a:off x="5791200" y="177801"/>
            <a:ext cx="457200" cy="34398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80068" y="1691625"/>
            <a:ext cx="18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is this the gap?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80069" y="2971928"/>
            <a:ext cx="2667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there a common diagnosis across these steps?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important is this gap within the overall cascade?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6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19601" y="787401"/>
            <a:ext cx="4753099" cy="51355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Gap: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500,000 women in the US experience </a:t>
            </a:r>
            <a:r>
              <a:rPr lang="en-US" sz="1200" dirty="0" err="1" smtClean="0"/>
              <a:t>peri</a:t>
            </a:r>
            <a:r>
              <a:rPr lang="en-US" sz="1200" dirty="0" smtClean="0"/>
              <a:t>-partum depression each year.  Even though effective treatment exists, the CDC estimates that only 10% ever receive treatment.  As a result, uncontrolled depression leads to X, Y and Z in maternal and child outcomes.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Gap analysis: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Existing data suggest only 12% of women who are pregnant are screened, even though virtually 100% of them visit health care providers during pregnancy – representing an enormous lost opportunity.  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00B050"/>
                </a:solidFill>
              </a:rPr>
              <a:t>Although screening in and of itself may not be sufficient for treatment, diagnosis is always a necessary component and a target for this project.</a:t>
            </a:r>
            <a:r>
              <a:rPr lang="en-US" sz="1200" dirty="0" smtClean="0"/>
              <a:t> 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Intervention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Existing data shows that doctors providing antenatal care are aware of the need, but do not have self efficacy to respond to depression…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607965"/>
            <a:ext cx="4495800" cy="587833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Gap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Even though screening for depression during pregnancy has been shown to improvement outcomes by X, only 12% of women are screened </a:t>
            </a:r>
            <a:r>
              <a:rPr lang="en-US" sz="1200" dirty="0" smtClean="0"/>
              <a:t>and estimates suggest that as a result 90% of per-partum depression is untreated in the USA.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Analysis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Existing data suggest that even though providers of antenatal care have many </a:t>
            </a:r>
            <a:r>
              <a:rPr lang="en-US" sz="1200" dirty="0" err="1" smtClean="0"/>
              <a:t>opportunies</a:t>
            </a:r>
            <a:r>
              <a:rPr lang="en-US" sz="1200" dirty="0" smtClean="0"/>
              <a:t> to intervene and are motivated to address depression, they do not feel comfortable with treatment options – including CBT and or anti-depressive medications, and lack perceived self efficacy to engage in depression management.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Intervention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We propose an opinion leader led training – led by a prominent OB GYN rather than a psychiatrist – on the integrating screening and subsequent first step  referrals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8961" y="76200"/>
            <a:ext cx="316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Strategy A – Focus on Screening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73810" y="25729"/>
            <a:ext cx="3346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Strategy B – </a:t>
            </a:r>
            <a:r>
              <a:rPr lang="en-US" dirty="0"/>
              <a:t>Make Screening Part </a:t>
            </a:r>
          </a:p>
          <a:p>
            <a:pPr algn="ctr"/>
            <a:r>
              <a:rPr lang="en-US" dirty="0"/>
              <a:t>of a Larger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1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IPT in HIV/TB coinfection in Uganda</a:t>
            </a:r>
          </a:p>
          <a:p>
            <a:r>
              <a:rPr lang="en-US" dirty="0" smtClean="0"/>
              <a:t>HIV care engagement in young sex workers </a:t>
            </a:r>
          </a:p>
          <a:p>
            <a:r>
              <a:rPr lang="en-US" dirty="0" smtClean="0"/>
              <a:t>Diabetic foot screening</a:t>
            </a:r>
          </a:p>
          <a:p>
            <a:r>
              <a:rPr lang="en-US" dirty="0" err="1" smtClean="0"/>
              <a:t>PreP</a:t>
            </a:r>
            <a:r>
              <a:rPr lang="en-US" dirty="0" smtClean="0"/>
              <a:t> for women seen in family planning clinics</a:t>
            </a:r>
          </a:p>
          <a:p>
            <a:r>
              <a:rPr lang="en-US" dirty="0" smtClean="0"/>
              <a:t>Vitamin D supplementation for pediatric MS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Hypertension management in Zambia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Dedicated care (ACE units) for older inpatients at UCSF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of interpreter services in the hospital setting/UCSF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ICU best-practices at UCSF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Electronic data registries to improve outcomes in CKD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Contraceptive counseling and use among poor/minority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8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a gap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 under-utilized, evidence-based intervention AND project the effects of underuse on health outcomes, cost, etc.</a:t>
            </a:r>
          </a:p>
          <a:p>
            <a:r>
              <a:rPr lang="en-US" dirty="0" smtClean="0"/>
              <a:t>Identify a gap along a care continuum AND project the effects of that gap on health outcomes </a:t>
            </a:r>
          </a:p>
          <a:p>
            <a:r>
              <a:rPr lang="en-US" dirty="0" smtClean="0"/>
              <a:t>Try to be specific and give data if you have 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3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and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implementation science theories and frameworks; can be useful for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Identifying determinants of a behavior</a:t>
            </a:r>
          </a:p>
          <a:p>
            <a:pPr lvl="1"/>
            <a:r>
              <a:rPr lang="en-US" dirty="0" smtClean="0"/>
              <a:t>Explaining a causal model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Selecting intervention methods</a:t>
            </a:r>
          </a:p>
          <a:p>
            <a:pPr lvl="1"/>
            <a:r>
              <a:rPr lang="en-US" dirty="0" smtClean="0"/>
              <a:t>Evaluating results</a:t>
            </a:r>
          </a:p>
          <a:p>
            <a:pPr lvl="1"/>
            <a:r>
              <a:rPr lang="en-US" dirty="0" smtClean="0"/>
              <a:t>Reporting the ‘active ingredients’ of an intervention					</a:t>
            </a:r>
          </a:p>
          <a:p>
            <a:pPr marL="3657600" lvl="8" indent="0">
              <a:buNone/>
            </a:pPr>
            <a:r>
              <a:rPr lang="en-US" i="1" dirty="0" smtClean="0"/>
              <a:t>		Bartholomew, 2011</a:t>
            </a:r>
          </a:p>
        </p:txBody>
      </p:sp>
    </p:spTree>
    <p:extLst>
      <p:ext uri="{BB962C8B-B14F-4D97-AF65-F5344CB8AC3E}">
        <p14:creationId xmlns:p14="http://schemas.microsoft.com/office/powerpoint/2010/main" val="127380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Socio-ecologic theory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028" y="1600200"/>
            <a:ext cx="6861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4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COM-B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model of behavior change that is at the core of the behavior change wheel</a:t>
            </a:r>
          </a:p>
          <a:p>
            <a:r>
              <a:rPr lang="en-US" dirty="0" smtClean="0"/>
              <a:t>3 conditions inform behavior and behavior change (Capability, Opportunity, Motivation)</a:t>
            </a:r>
          </a:p>
          <a:p>
            <a:r>
              <a:rPr lang="en-US" dirty="0" smtClean="0"/>
              <a:t>Identifying barriers and facilitators of behavior in these domains (a behavioral ‘diagnosis’) can lead to rational development of an intervention and policies that target that gap </a:t>
            </a:r>
          </a:p>
        </p:txBody>
      </p:sp>
    </p:spTree>
    <p:extLst>
      <p:ext uri="{BB962C8B-B14F-4D97-AF65-F5344CB8AC3E}">
        <p14:creationId xmlns:p14="http://schemas.microsoft.com/office/powerpoint/2010/main" val="365278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COM-B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needs to do what differently (to close the gap)—and when, where, how often, and with whom?</a:t>
            </a:r>
          </a:p>
          <a:p>
            <a:r>
              <a:rPr lang="en-US" dirty="0" smtClean="0"/>
              <a:t>What factors in the environment affect the behavior?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0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750192"/>
              </p:ext>
            </p:extLst>
          </p:nvPr>
        </p:nvGraphicFramePr>
        <p:xfrm>
          <a:off x="533400" y="330708"/>
          <a:ext cx="8229600" cy="6146292"/>
        </p:xfrm>
        <a:graphic>
          <a:graphicData uri="http://schemas.openxmlformats.org/drawingml/2006/table">
            <a:tbl>
              <a:tblPr firstRow="1" firstCol="1" bandRow="1"/>
              <a:tblGrid>
                <a:gridCol w="609600"/>
                <a:gridCol w="1600200"/>
                <a:gridCol w="6019800"/>
              </a:tblGrid>
              <a:tr h="123055">
                <a:tc rowSpan="5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Capability</a:t>
                      </a:r>
                    </a:p>
                  </a:txBody>
                  <a:tcPr marL="43774" marR="437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Physical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 they physically do it?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Psychological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they know what they should do?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they know how to do it?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they remember to do it?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 there things that they use to monitor whether they do it?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55">
                <a:tc rowSpan="8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Motivation</a:t>
                      </a:r>
                    </a:p>
                  </a:txBody>
                  <a:tcPr marL="43774" marR="437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Reflective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they think it is part of their job/role to do it?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 they confident in doing it?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they think it is something that can be done?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they think there are benefits/harms associated with doing/not doing it?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they intend to do it?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 there something else they want to do that interferes with doing it?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Automatic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 there anything that might support them in doing it?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Does doing it provoke an emotional response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10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Opportunity</a:t>
                      </a:r>
                    </a:p>
                  </a:txBody>
                  <a:tcPr marL="43774" marR="437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Physical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aspects of the environment (physical, resources) influence whether or not they do it?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Social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might views/opinions of others influence their decision to do it?</a:t>
                      </a:r>
                    </a:p>
                  </a:txBody>
                  <a:tcPr marL="43774" marR="43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05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Linking the ‘diagnosis’ to an intervention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802362"/>
              </p:ext>
            </p:extLst>
          </p:nvPr>
        </p:nvGraphicFramePr>
        <p:xfrm>
          <a:off x="533400" y="1639640"/>
          <a:ext cx="7117686" cy="3496874"/>
        </p:xfrm>
        <a:graphic>
          <a:graphicData uri="http://schemas.openxmlformats.org/drawingml/2006/table">
            <a:tbl>
              <a:tblPr firstRow="1" firstCol="1" bandRow="1"/>
              <a:tblGrid>
                <a:gridCol w="685800"/>
                <a:gridCol w="1694081"/>
                <a:gridCol w="4737805"/>
              </a:tblGrid>
              <a:tr h="248285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Capability</a:t>
                      </a:r>
                    </a:p>
                  </a:txBody>
                  <a:tcPr marL="34452" marR="3445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Intervention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Functions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2" marR="3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2" marR="3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85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2" marR="3445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Physical</a:t>
                      </a:r>
                    </a:p>
                  </a:txBody>
                  <a:tcPr marL="34452" marR="3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Training, Enablement</a:t>
                      </a:r>
                      <a:endParaRPr lang="en-US" sz="2000" dirty="0"/>
                    </a:p>
                  </a:txBody>
                  <a:tcPr marL="34452" marR="3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Psychological</a:t>
                      </a:r>
                    </a:p>
                  </a:txBody>
                  <a:tcPr marL="34452" marR="3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Education, Training, Enablement</a:t>
                      </a:r>
                      <a:endParaRPr lang="en-US" sz="2000" dirty="0"/>
                    </a:p>
                  </a:txBody>
                  <a:tcPr marL="34452" marR="3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85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Motivation</a:t>
                      </a:r>
                    </a:p>
                  </a:txBody>
                  <a:tcPr marL="34452" marR="3445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Reflective</a:t>
                      </a:r>
                    </a:p>
                  </a:txBody>
                  <a:tcPr marL="34452" marR="3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Education, Persuasion, </a:t>
                      </a:r>
                      <a:r>
                        <a:rPr lang="en-US" sz="2000" dirty="0" err="1" smtClean="0"/>
                        <a:t>Incentivization</a:t>
                      </a:r>
                      <a:r>
                        <a:rPr lang="en-US" sz="2000" dirty="0" smtClean="0"/>
                        <a:t>, Coercion</a:t>
                      </a:r>
                      <a:endParaRPr lang="en-US" sz="2000" dirty="0"/>
                    </a:p>
                  </a:txBody>
                  <a:tcPr marL="34452" marR="3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Automatic</a:t>
                      </a:r>
                    </a:p>
                  </a:txBody>
                  <a:tcPr marL="34452" marR="3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Persuasion, </a:t>
                      </a:r>
                      <a:r>
                        <a:rPr lang="en-US" sz="2000" dirty="0" err="1" smtClean="0"/>
                        <a:t>Incentivization</a:t>
                      </a:r>
                      <a:r>
                        <a:rPr lang="en-US" sz="2000" dirty="0" smtClean="0"/>
                        <a:t>, Coercion, Restructuring, Enablement</a:t>
                      </a:r>
                      <a:endParaRPr lang="en-US" sz="2000" dirty="0"/>
                    </a:p>
                  </a:txBody>
                  <a:tcPr marL="34452" marR="3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570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Opportunity</a:t>
                      </a:r>
                    </a:p>
                  </a:txBody>
                  <a:tcPr marL="34452" marR="3445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Physical</a:t>
                      </a:r>
                    </a:p>
                  </a:txBody>
                  <a:tcPr marL="34452" marR="3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Restriction, Environmental</a:t>
                      </a:r>
                      <a:r>
                        <a:rPr lang="en-US" sz="2000" baseline="0" dirty="0" smtClean="0"/>
                        <a:t> Restructuring, Enablement</a:t>
                      </a:r>
                      <a:endParaRPr lang="en-US" sz="2000" dirty="0"/>
                    </a:p>
                  </a:txBody>
                  <a:tcPr marL="34452" marR="3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Social</a:t>
                      </a:r>
                    </a:p>
                  </a:txBody>
                  <a:tcPr marL="34452" marR="3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Restriction, Restructuring, Enablement</a:t>
                      </a:r>
                      <a:endParaRPr lang="en-US" sz="2000" dirty="0"/>
                    </a:p>
                  </a:txBody>
                  <a:tcPr marL="34452" marR="3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91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1138</Words>
  <Application>Microsoft Macintosh PowerPoint</Application>
  <PresentationFormat>On-screen Show (4:3)</PresentationFormat>
  <Paragraphs>136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Housekeeping</vt:lpstr>
      <vt:lpstr>Your topics</vt:lpstr>
      <vt:lpstr>Identifying a gap</vt:lpstr>
      <vt:lpstr>Models and frameworks</vt:lpstr>
      <vt:lpstr>Socio-ecologic theory</vt:lpstr>
      <vt:lpstr>COM-B</vt:lpstr>
      <vt:lpstr>COM-B</vt:lpstr>
      <vt:lpstr>PowerPoint Presentation</vt:lpstr>
      <vt:lpstr>Linking the ‘diagnosis’ to an intervention</vt:lpstr>
      <vt:lpstr>CFIR</vt:lpstr>
      <vt:lpstr>CFIR</vt:lpstr>
      <vt:lpstr>CFIR</vt:lpstr>
      <vt:lpstr>CFIR</vt:lpstr>
      <vt:lpstr>Overview / next steps</vt:lpstr>
      <vt:lpstr>PowerPoint Presentation</vt:lpstr>
      <vt:lpstr>PowerPoint Presentation</vt:lpstr>
    </vt:vector>
  </TitlesOfParts>
  <Company>Veteran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Housekeeping</dc:title>
  <dc:creator>Department of Veterans Affairs</dc:creator>
  <cp:lastModifiedBy>Roya Fathi</cp:lastModifiedBy>
  <cp:revision>12</cp:revision>
  <dcterms:created xsi:type="dcterms:W3CDTF">2016-04-20T21:34:45Z</dcterms:created>
  <dcterms:modified xsi:type="dcterms:W3CDTF">2016-04-21T17:59:43Z</dcterms:modified>
</cp:coreProperties>
</file>