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D736B-C19B-47C7-BEF5-FB573F819754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2723D-4A05-4C63-B27B-73E5E87D7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34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74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0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7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7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2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9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4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2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9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0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1088-42DD-49EC-A627-6AB8B6B141F8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B648D-B6C8-4D7F-A4F1-3027B0984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8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PPV &amp; NPV depend on Prevalence/ Pretest Probability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86645" y="6272213"/>
            <a:ext cx="53631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en-US" sz="2400">
                <a:solidFill>
                  <a:srgbClr val="FF33CC"/>
                </a:solidFill>
              </a:rPr>
              <a:t>Ferris RL, et al. Thyroid. 25:760, 2015</a:t>
            </a:r>
          </a:p>
        </p:txBody>
      </p:sp>
      <p:pic>
        <p:nvPicPr>
          <p:cNvPr id="5325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933" y="1752600"/>
            <a:ext cx="5384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6461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8085667" cy="1219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Imaging </a:t>
            </a:r>
            <a:r>
              <a:rPr lang="en-US" altLang="en-US" u="sng" smtClean="0"/>
              <a:t>directed</a:t>
            </a:r>
            <a:r>
              <a:rPr lang="en-US" altLang="en-US" smtClean="0"/>
              <a:t> parathyroidectomy</a:t>
            </a:r>
            <a:br>
              <a:rPr lang="en-US" altLang="en-US" smtClean="0"/>
            </a:br>
            <a:r>
              <a:rPr lang="en-US" altLang="en-US" smtClean="0"/>
              <a:t>= imaging </a:t>
            </a:r>
            <a:r>
              <a:rPr lang="en-US" altLang="en-US" u="sng" smtClean="0"/>
              <a:t>selected</a:t>
            </a:r>
            <a:r>
              <a:rPr lang="en-US" altLang="en-US" smtClean="0"/>
              <a:t> parathyroidectomy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+MIBI alone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90% success with focused approach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+US alone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85% success with focused approach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+MIBI and +US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96% success with focused approach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Positive MIBI and US selected those likely to have a solitary adenoma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527756" y="6059488"/>
            <a:ext cx="47548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chemeClr val="hlink"/>
                </a:solidFill>
              </a:rPr>
              <a:t>Arici et al: Surgery 129:720, 2001</a:t>
            </a:r>
          </a:p>
        </p:txBody>
      </p:sp>
    </p:spTree>
    <p:extLst>
      <p:ext uri="{BB962C8B-B14F-4D97-AF65-F5344CB8AC3E}">
        <p14:creationId xmlns:p14="http://schemas.microsoft.com/office/powerpoint/2010/main" val="325957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Poor man’s “intraoperative PTH”</a:t>
            </a:r>
            <a:br>
              <a:rPr lang="en-US" altLang="en-US" smtClean="0"/>
            </a:br>
            <a:r>
              <a:rPr lang="en-US" altLang="en-US" smtClean="0"/>
              <a:t>(Bayesian, “Play the odds”)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1" y="1714500"/>
            <a:ext cx="6189133" cy="4762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Sestamibi scan and ultrasound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2 positive studies – 1 gland (F)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1 positive study – 2 glands (U)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No positive study – 4 glands (B)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To evaluate the probability of a hypothesis, the Bayesian probabilistic specifies some </a:t>
            </a:r>
            <a:r>
              <a:rPr lang="en-US" altLang="en-US" sz="2800" smtClean="0">
                <a:solidFill>
                  <a:schemeClr val="tx2"/>
                </a:solidFill>
              </a:rPr>
              <a:t>prior probability</a:t>
            </a:r>
            <a:r>
              <a:rPr lang="en-US" altLang="en-US" sz="2800" smtClean="0"/>
              <a:t>, which is then </a:t>
            </a:r>
            <a:r>
              <a:rPr lang="en-US" altLang="en-US" sz="2800" smtClean="0">
                <a:solidFill>
                  <a:schemeClr val="tx2"/>
                </a:solidFill>
              </a:rPr>
              <a:t>updated in the light of new relevant data</a:t>
            </a:r>
            <a:r>
              <a:rPr lang="en-US" altLang="en-US" sz="2800" smtClean="0"/>
              <a:t>. </a:t>
            </a:r>
          </a:p>
        </p:txBody>
      </p:sp>
      <p:pic>
        <p:nvPicPr>
          <p:cNvPr id="60420" name="Picture 4" descr="parathyroi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2537178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6533444" y="1933575"/>
            <a:ext cx="2235200" cy="2738438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7617178" y="2025651"/>
            <a:ext cx="1016000" cy="2511425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7684911" y="3429000"/>
            <a:ext cx="812800" cy="9144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6533444" y="4191000"/>
            <a:ext cx="38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B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7684911" y="20574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chemeClr val="hlink"/>
                </a:solidFill>
              </a:rPr>
              <a:t>U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8091311" y="3886200"/>
            <a:ext cx="3722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chemeClr val="accent1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14861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PPV &amp; NPV depend on Prevalence/ Pretest Probability</vt:lpstr>
      <vt:lpstr>Imaging directed parathyroidectomy = imaging selected parathyroidectomy </vt:lpstr>
      <vt:lpstr>Poor man’s “intraoperative PTH” (Bayesian, “Play the odds”)</vt:lpstr>
    </vt:vector>
  </TitlesOfParts>
  <Company>Veteran Affairs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PPV &amp; NPV depend on Prevalence/ Pretest Probability</dc:title>
  <dc:creator>Department of Veterans Affairs</dc:creator>
  <cp:lastModifiedBy>Information Services</cp:lastModifiedBy>
  <cp:revision>2</cp:revision>
  <dcterms:created xsi:type="dcterms:W3CDTF">2016-01-16T16:54:47Z</dcterms:created>
  <dcterms:modified xsi:type="dcterms:W3CDTF">2016-02-13T01:57:04Z</dcterms:modified>
</cp:coreProperties>
</file>