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5"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677"/>
  </p:normalViewPr>
  <p:slideViewPr>
    <p:cSldViewPr snapToGrid="0" snapToObjects="1">
      <p:cViewPr varScale="1">
        <p:scale>
          <a:sx n="98" d="100"/>
          <a:sy n="98" d="100"/>
        </p:scale>
        <p:origin x="5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0B63C97-6F92-3747-A3E6-3C38A690F1F8}" type="datetimeFigureOut">
              <a:rPr lang="en-US" smtClean="0"/>
              <a:t>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128526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B63C97-6F92-3747-A3E6-3C38A690F1F8}" type="datetimeFigureOut">
              <a:rPr lang="en-US" smtClean="0"/>
              <a:t>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1598297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B63C97-6F92-3747-A3E6-3C38A690F1F8}" type="datetimeFigureOut">
              <a:rPr lang="en-US" smtClean="0"/>
              <a:t>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1867970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B63C97-6F92-3747-A3E6-3C38A690F1F8}" type="datetimeFigureOut">
              <a:rPr lang="en-US" smtClean="0"/>
              <a:t>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1921921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B63C97-6F92-3747-A3E6-3C38A690F1F8}" type="datetimeFigureOut">
              <a:rPr lang="en-US" smtClean="0"/>
              <a:t>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1425956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B63C97-6F92-3747-A3E6-3C38A690F1F8}" type="datetimeFigureOut">
              <a:rPr lang="en-US" smtClean="0"/>
              <a:t>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128201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B63C97-6F92-3747-A3E6-3C38A690F1F8}" type="datetimeFigureOut">
              <a:rPr lang="en-US" smtClean="0"/>
              <a:t>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75847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B63C97-6F92-3747-A3E6-3C38A690F1F8}" type="datetimeFigureOut">
              <a:rPr lang="en-US" smtClean="0"/>
              <a:t>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293254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63C97-6F92-3747-A3E6-3C38A690F1F8}" type="datetimeFigureOut">
              <a:rPr lang="en-US" smtClean="0"/>
              <a:t>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255999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B63C97-6F92-3747-A3E6-3C38A690F1F8}" type="datetimeFigureOut">
              <a:rPr lang="en-US" smtClean="0"/>
              <a:t>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1180792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B63C97-6F92-3747-A3E6-3C38A690F1F8}" type="datetimeFigureOut">
              <a:rPr lang="en-US" smtClean="0"/>
              <a:t>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B9F4-A5AF-B94E-BC10-754F99C41BCE}" type="slidenum">
              <a:rPr lang="en-US" smtClean="0"/>
              <a:t>‹#›</a:t>
            </a:fld>
            <a:endParaRPr lang="en-US"/>
          </a:p>
        </p:txBody>
      </p:sp>
    </p:spTree>
    <p:extLst>
      <p:ext uri="{BB962C8B-B14F-4D97-AF65-F5344CB8AC3E}">
        <p14:creationId xmlns:p14="http://schemas.microsoft.com/office/powerpoint/2010/main" val="6890480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B63C97-6F92-3747-A3E6-3C38A690F1F8}" type="datetimeFigureOut">
              <a:rPr lang="en-US" smtClean="0"/>
              <a:t>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1B9F4-A5AF-B94E-BC10-754F99C41BCE}" type="slidenum">
              <a:rPr lang="en-US" smtClean="0"/>
              <a:t>‹#›</a:t>
            </a:fld>
            <a:endParaRPr lang="en-US"/>
          </a:p>
        </p:txBody>
      </p:sp>
    </p:spTree>
    <p:extLst>
      <p:ext uri="{BB962C8B-B14F-4D97-AF65-F5344CB8AC3E}">
        <p14:creationId xmlns:p14="http://schemas.microsoft.com/office/powerpoint/2010/main" val="1334087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57940"/>
            <a:ext cx="9144000" cy="2387600"/>
          </a:xfrm>
        </p:spPr>
        <p:txBody>
          <a:bodyPr>
            <a:normAutofit/>
          </a:bodyPr>
          <a:lstStyle/>
          <a:p>
            <a:r>
              <a:rPr lang="en-US" b="1" dirty="0"/>
              <a:t>Translating SPSS Nodes to Stata Commands</a:t>
            </a:r>
            <a:r>
              <a:rPr lang="en-US" dirty="0"/>
              <a:t/>
            </a:r>
            <a:br>
              <a:rPr lang="en-US" dirty="0"/>
            </a:br>
            <a:r>
              <a:rPr lang="en-US" sz="4400" dirty="0"/>
              <a:t>Tips for cleaning and processing data</a:t>
            </a:r>
          </a:p>
        </p:txBody>
      </p:sp>
      <p:sp>
        <p:nvSpPr>
          <p:cNvPr id="3" name="Subtitle 2"/>
          <p:cNvSpPr>
            <a:spLocks noGrp="1"/>
          </p:cNvSpPr>
          <p:nvPr>
            <p:ph type="subTitle" idx="1"/>
          </p:nvPr>
        </p:nvSpPr>
        <p:spPr>
          <a:xfrm>
            <a:off x="1524000" y="4895261"/>
            <a:ext cx="9144000" cy="1655762"/>
          </a:xfrm>
        </p:spPr>
        <p:txBody>
          <a:bodyPr/>
          <a:lstStyle/>
          <a:p>
            <a:r>
              <a:rPr lang="en-US" dirty="0"/>
              <a:t>John </a:t>
            </a:r>
            <a:r>
              <a:rPr lang="en-US" dirty="0" smtClean="0"/>
              <a:t>Sy &amp; Zara Izadi</a:t>
            </a:r>
          </a:p>
          <a:p>
            <a:r>
              <a:rPr lang="en-US" dirty="0" err="1" smtClean="0"/>
              <a:t>Biostat</a:t>
            </a:r>
            <a:r>
              <a:rPr lang="en-US" dirty="0" smtClean="0"/>
              <a:t> 202: Big Data</a:t>
            </a:r>
            <a:endParaRPr lang="en-US" dirty="0"/>
          </a:p>
        </p:txBody>
      </p:sp>
    </p:spTree>
    <p:extLst>
      <p:ext uri="{BB962C8B-B14F-4D97-AF65-F5344CB8AC3E}">
        <p14:creationId xmlns:p14="http://schemas.microsoft.com/office/powerpoint/2010/main" val="916472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Graphing</a:t>
            </a:r>
          </a:p>
        </p:txBody>
      </p:sp>
      <p:sp>
        <p:nvSpPr>
          <p:cNvPr id="3" name="Content Placeholder 2"/>
          <p:cNvSpPr>
            <a:spLocks noGrp="1"/>
          </p:cNvSpPr>
          <p:nvPr>
            <p:ph idx="1"/>
          </p:nvPr>
        </p:nvSpPr>
        <p:spPr/>
        <p:txBody>
          <a:bodyPr/>
          <a:lstStyle/>
          <a:p>
            <a:r>
              <a:rPr lang="en-US" dirty="0"/>
              <a:t>Histograms</a:t>
            </a:r>
          </a:p>
          <a:p>
            <a:pPr lvl="1"/>
            <a:r>
              <a:rPr lang="en-US" dirty="0">
                <a:solidFill>
                  <a:schemeClr val="accent1"/>
                </a:solidFill>
                <a:latin typeface="Courier New" charset="0"/>
                <a:ea typeface="Courier New" charset="0"/>
                <a:cs typeface="Courier New" charset="0"/>
              </a:rPr>
              <a:t>histogram</a:t>
            </a:r>
            <a:r>
              <a:rPr lang="en-US" dirty="0">
                <a:latin typeface="Courier New" charset="0"/>
                <a:ea typeface="Courier New" charset="0"/>
                <a:cs typeface="Courier New" charset="0"/>
              </a:rPr>
              <a:t> age</a:t>
            </a:r>
          </a:p>
          <a:p>
            <a:pPr lvl="1"/>
            <a:r>
              <a:rPr lang="en-US" dirty="0">
                <a:solidFill>
                  <a:schemeClr val="accent1"/>
                </a:solidFill>
                <a:latin typeface="Courier New" charset="0"/>
                <a:ea typeface="Courier New" charset="0"/>
                <a:cs typeface="Courier New" charset="0"/>
              </a:rPr>
              <a:t>histogram</a:t>
            </a:r>
            <a:r>
              <a:rPr lang="en-US" dirty="0">
                <a:latin typeface="Courier New" charset="0"/>
                <a:ea typeface="Courier New" charset="0"/>
                <a:cs typeface="Courier New" charset="0"/>
              </a:rPr>
              <a:t> age, bin(10) </a:t>
            </a:r>
            <a:r>
              <a:rPr lang="en-US" dirty="0">
                <a:sym typeface="Wingdings"/>
              </a:rPr>
              <a:t> provides 10 bins</a:t>
            </a:r>
          </a:p>
          <a:p>
            <a:pPr lvl="1"/>
            <a:r>
              <a:rPr lang="en-US" dirty="0">
                <a:solidFill>
                  <a:schemeClr val="accent1"/>
                </a:solidFill>
                <a:latin typeface="Courier New" charset="0"/>
                <a:ea typeface="Courier New" charset="0"/>
                <a:cs typeface="Courier New" charset="0"/>
                <a:sym typeface="Wingdings"/>
              </a:rPr>
              <a:t>histogram</a:t>
            </a:r>
            <a:r>
              <a:rPr lang="en-US" dirty="0">
                <a:latin typeface="Courier New" charset="0"/>
                <a:ea typeface="Courier New" charset="0"/>
                <a:cs typeface="Courier New" charset="0"/>
                <a:sym typeface="Wingdings"/>
              </a:rPr>
              <a:t> age, by(</a:t>
            </a:r>
            <a:r>
              <a:rPr lang="en-US" dirty="0" err="1">
                <a:latin typeface="Courier New" charset="0"/>
                <a:ea typeface="Courier New" charset="0"/>
                <a:cs typeface="Courier New" charset="0"/>
                <a:sym typeface="Wingdings"/>
              </a:rPr>
              <a:t>pclass</a:t>
            </a:r>
            <a:r>
              <a:rPr lang="en-US" dirty="0">
                <a:latin typeface="Courier New" charset="0"/>
                <a:ea typeface="Courier New" charset="0"/>
                <a:cs typeface="Courier New" charset="0"/>
                <a:sym typeface="Wingdings"/>
              </a:rPr>
              <a:t>) </a:t>
            </a:r>
            <a:r>
              <a:rPr lang="en-US" dirty="0">
                <a:sym typeface="Wingdings"/>
              </a:rPr>
              <a:t> generates different histograms based on </a:t>
            </a:r>
            <a:r>
              <a:rPr lang="en-US" dirty="0" err="1">
                <a:sym typeface="Wingdings"/>
              </a:rPr>
              <a:t>pclass</a:t>
            </a:r>
            <a:endParaRPr lang="en-US" dirty="0">
              <a:sym typeface="Wingdings"/>
            </a:endParaRPr>
          </a:p>
          <a:p>
            <a:pPr lvl="1"/>
            <a:r>
              <a:rPr lang="en-US" dirty="0">
                <a:sym typeface="Wingdings"/>
              </a:rPr>
              <a:t>If you want to overlay the histograms, you will need to use the </a:t>
            </a:r>
            <a:r>
              <a:rPr lang="en-US" dirty="0" err="1">
                <a:solidFill>
                  <a:schemeClr val="accent1"/>
                </a:solidFill>
                <a:latin typeface="Courier New" charset="0"/>
                <a:ea typeface="Courier New" charset="0"/>
                <a:cs typeface="Courier New" charset="0"/>
                <a:sym typeface="Wingdings"/>
              </a:rPr>
              <a:t>twoway</a:t>
            </a:r>
            <a:r>
              <a:rPr lang="en-US" dirty="0">
                <a:sym typeface="Wingdings"/>
              </a:rPr>
              <a:t> command or </a:t>
            </a:r>
            <a:r>
              <a:rPr lang="en-US" dirty="0">
                <a:solidFill>
                  <a:schemeClr val="accent1"/>
                </a:solidFill>
                <a:latin typeface="Courier New" charset="0"/>
                <a:ea typeface="Courier New" charset="0"/>
                <a:cs typeface="Courier New" charset="0"/>
                <a:sym typeface="Wingdings"/>
              </a:rPr>
              <a:t>graph combine </a:t>
            </a:r>
            <a:r>
              <a:rPr lang="en-US" dirty="0">
                <a:sym typeface="Wingdings"/>
              </a:rPr>
              <a:t>command</a:t>
            </a:r>
          </a:p>
          <a:p>
            <a:pPr lvl="1"/>
            <a:endParaRPr lang="en-US" dirty="0"/>
          </a:p>
        </p:txBody>
      </p:sp>
    </p:spTree>
    <p:extLst>
      <p:ext uri="{BB962C8B-B14F-4D97-AF65-F5344CB8AC3E}">
        <p14:creationId xmlns:p14="http://schemas.microsoft.com/office/powerpoint/2010/main" val="625459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Importing Data</a:t>
            </a:r>
          </a:p>
        </p:txBody>
      </p:sp>
      <p:sp>
        <p:nvSpPr>
          <p:cNvPr id="3" name="Content Placeholder 2"/>
          <p:cNvSpPr>
            <a:spLocks noGrp="1"/>
          </p:cNvSpPr>
          <p:nvPr>
            <p:ph idx="1"/>
          </p:nvPr>
        </p:nvSpPr>
        <p:spPr>
          <a:xfrm>
            <a:off x="838200" y="1825625"/>
            <a:ext cx="8736874" cy="4351338"/>
          </a:xfrm>
        </p:spPr>
        <p:txBody>
          <a:bodyPr>
            <a:normAutofit fontScale="92500" lnSpcReduction="20000"/>
          </a:bodyPr>
          <a:lstStyle/>
          <a:p>
            <a:r>
              <a:rPr lang="en-US" dirty="0"/>
              <a:t>CSV Files: </a:t>
            </a:r>
          </a:p>
          <a:p>
            <a:pPr lvl="1"/>
            <a:r>
              <a:rPr lang="en-US" dirty="0"/>
              <a:t>Go to File &gt; Import &gt; Text Data</a:t>
            </a:r>
          </a:p>
          <a:p>
            <a:pPr lvl="1"/>
            <a:r>
              <a:rPr lang="en-US" dirty="0"/>
              <a:t>Choose your file that you want to import</a:t>
            </a:r>
          </a:p>
          <a:p>
            <a:pPr lvl="1"/>
            <a:r>
              <a:rPr lang="en-US" dirty="0"/>
              <a:t>Copy command into your do-file</a:t>
            </a:r>
          </a:p>
          <a:p>
            <a:r>
              <a:rPr lang="en-US" dirty="0"/>
              <a:t>Excel files:</a:t>
            </a:r>
          </a:p>
          <a:p>
            <a:pPr lvl="1"/>
            <a:r>
              <a:rPr lang="en-US" dirty="0"/>
              <a:t>Go to File &gt; Import &gt; Excel spreadsheet</a:t>
            </a:r>
          </a:p>
          <a:p>
            <a:pPr lvl="1"/>
            <a:r>
              <a:rPr lang="en-US" dirty="0"/>
              <a:t>Choose the file that you want to import</a:t>
            </a:r>
          </a:p>
          <a:p>
            <a:pPr lvl="1"/>
            <a:r>
              <a:rPr lang="en-US" dirty="0"/>
              <a:t>Copy command into your do-file</a:t>
            </a:r>
          </a:p>
          <a:p>
            <a:r>
              <a:rPr lang="en-US" dirty="0"/>
              <a:t>SPSS files</a:t>
            </a:r>
          </a:p>
          <a:p>
            <a:pPr lvl="1"/>
            <a:r>
              <a:rPr lang="en-US" dirty="0"/>
              <a:t>In SPSS, under the Export tab, select a Flat file node</a:t>
            </a:r>
          </a:p>
          <a:p>
            <a:pPr lvl="1"/>
            <a:r>
              <a:rPr lang="en-US" dirty="0"/>
              <a:t>Select the file name you want to save your data as, ensuring you put “.csv” at the end of the file name</a:t>
            </a:r>
          </a:p>
          <a:p>
            <a:pPr lvl="1"/>
            <a:r>
              <a:rPr lang="en-US" dirty="0"/>
              <a:t>This will convert your SPSS file into a .csv file for use in Stata or your favorite statistics software</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6592" y="1869621"/>
            <a:ext cx="961934" cy="1212037"/>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6592" y="3216594"/>
            <a:ext cx="961934" cy="1399177"/>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71231" y="4615770"/>
            <a:ext cx="1014186" cy="1257591"/>
          </a:xfrm>
          <a:prstGeom prst="rect">
            <a:avLst/>
          </a:prstGeom>
        </p:spPr>
      </p:pic>
    </p:spTree>
    <p:extLst>
      <p:ext uri="{BB962C8B-B14F-4D97-AF65-F5344CB8AC3E}">
        <p14:creationId xmlns:p14="http://schemas.microsoft.com/office/powerpoint/2010/main" val="720283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Field Operations</a:t>
            </a:r>
          </a:p>
        </p:txBody>
      </p:sp>
      <p:sp>
        <p:nvSpPr>
          <p:cNvPr id="3" name="Content Placeholder 2"/>
          <p:cNvSpPr>
            <a:spLocks noGrp="1"/>
          </p:cNvSpPr>
          <p:nvPr>
            <p:ph idx="1"/>
          </p:nvPr>
        </p:nvSpPr>
        <p:spPr>
          <a:noFill/>
        </p:spPr>
        <p:txBody>
          <a:bodyPr>
            <a:normAutofit fontScale="92500" lnSpcReduction="20000"/>
          </a:bodyPr>
          <a:lstStyle/>
          <a:p>
            <a:r>
              <a:rPr lang="en-US" dirty="0"/>
              <a:t>Filter Node</a:t>
            </a:r>
          </a:p>
          <a:p>
            <a:pPr lvl="1"/>
            <a:r>
              <a:rPr lang="en-US" dirty="0"/>
              <a:t>In Stata, you can eliminate variables by using the command:</a:t>
            </a:r>
          </a:p>
          <a:p>
            <a:pPr lvl="2"/>
            <a:r>
              <a:rPr lang="en-US" dirty="0">
                <a:solidFill>
                  <a:schemeClr val="accent1"/>
                </a:solidFill>
                <a:latin typeface="Courier New" charset="0"/>
                <a:ea typeface="Courier New" charset="0"/>
                <a:cs typeface="Courier New" charset="0"/>
              </a:rPr>
              <a:t>drop</a:t>
            </a:r>
            <a:r>
              <a:rPr lang="en-US" dirty="0">
                <a:latin typeface="Courier New" charset="0"/>
                <a:ea typeface="Courier New" charset="0"/>
                <a:cs typeface="Courier New" charset="0"/>
              </a:rPr>
              <a:t> var1 var2 var3</a:t>
            </a:r>
            <a:endParaRPr lang="en-US" dirty="0"/>
          </a:p>
          <a:p>
            <a:pPr lvl="1"/>
            <a:r>
              <a:rPr lang="en-US" dirty="0"/>
              <a:t>Alternatively Stata drops all variables other than those specified by command:</a:t>
            </a:r>
          </a:p>
          <a:p>
            <a:pPr lvl="2"/>
            <a:r>
              <a:rPr lang="en-US" dirty="0">
                <a:solidFill>
                  <a:schemeClr val="accent1"/>
                </a:solidFill>
                <a:highlight>
                  <a:srgbClr val="FFFF00"/>
                </a:highlight>
                <a:latin typeface="Courier New" charset="0"/>
                <a:ea typeface="Courier New" charset="0"/>
                <a:cs typeface="Courier New" charset="0"/>
              </a:rPr>
              <a:t>keep</a:t>
            </a:r>
            <a:r>
              <a:rPr lang="en-US" dirty="0">
                <a:highlight>
                  <a:srgbClr val="FFFF00"/>
                </a:highlight>
                <a:latin typeface="Courier New" charset="0"/>
                <a:ea typeface="Courier New" charset="0"/>
                <a:cs typeface="Courier New" charset="0"/>
              </a:rPr>
              <a:t> var1 var2 var3</a:t>
            </a:r>
          </a:p>
          <a:p>
            <a:r>
              <a:rPr lang="en-US" dirty="0">
                <a:ea typeface="Courier New" charset="0"/>
                <a:cs typeface="Courier New" charset="0"/>
              </a:rPr>
              <a:t>Derive Node</a:t>
            </a:r>
          </a:p>
          <a:p>
            <a:pPr lvl="1"/>
            <a:r>
              <a:rPr lang="en-US" dirty="0">
                <a:ea typeface="Courier New" charset="0"/>
                <a:cs typeface="Courier New" charset="0"/>
              </a:rPr>
              <a:t>To generate a new variable based upon an old variable:</a:t>
            </a:r>
          </a:p>
          <a:p>
            <a:pPr lvl="2"/>
            <a:r>
              <a:rPr lang="en-US" dirty="0">
                <a:solidFill>
                  <a:schemeClr val="accent1"/>
                </a:solidFill>
                <a:latin typeface="Courier New" charset="0"/>
                <a:ea typeface="Courier New" charset="0"/>
                <a:cs typeface="Courier New" charset="0"/>
              </a:rPr>
              <a:t>gen</a:t>
            </a:r>
            <a:r>
              <a:rPr lang="en-US" dirty="0">
                <a:latin typeface="Courier New" charset="0"/>
                <a:ea typeface="Courier New" charset="0"/>
                <a:cs typeface="Courier New" charset="0"/>
              </a:rPr>
              <a:t> </a:t>
            </a:r>
            <a:r>
              <a:rPr lang="en-US" dirty="0" err="1">
                <a:latin typeface="Courier New" charset="0"/>
                <a:ea typeface="Courier New" charset="0"/>
                <a:cs typeface="Courier New" charset="0"/>
              </a:rPr>
              <a:t>newvar</a:t>
            </a:r>
            <a:r>
              <a:rPr lang="en-US" dirty="0">
                <a:latin typeface="Courier New" charset="0"/>
                <a:ea typeface="Courier New" charset="0"/>
                <a:cs typeface="Courier New" charset="0"/>
              </a:rPr>
              <a:t> = 1 [if </a:t>
            </a:r>
            <a:r>
              <a:rPr lang="en-US" dirty="0" err="1">
                <a:latin typeface="Courier New" charset="0"/>
                <a:ea typeface="Courier New" charset="0"/>
                <a:cs typeface="Courier New" charset="0"/>
              </a:rPr>
              <a:t>oldvar</a:t>
            </a:r>
            <a:r>
              <a:rPr lang="en-US" dirty="0">
                <a:latin typeface="Courier New" charset="0"/>
                <a:ea typeface="Courier New" charset="0"/>
                <a:cs typeface="Courier New" charset="0"/>
              </a:rPr>
              <a:t> == condition]</a:t>
            </a:r>
          </a:p>
          <a:p>
            <a:pPr lvl="1"/>
            <a:r>
              <a:rPr lang="en-US" dirty="0">
                <a:latin typeface="Calibri" charset="0"/>
                <a:ea typeface="Calibri" charset="0"/>
                <a:cs typeface="Calibri" charset="0"/>
              </a:rPr>
              <a:t>To enter in multiple values, use the replace command:</a:t>
            </a:r>
          </a:p>
          <a:p>
            <a:pPr lvl="2"/>
            <a:r>
              <a:rPr lang="en-US" dirty="0">
                <a:solidFill>
                  <a:schemeClr val="accent1"/>
                </a:solidFill>
                <a:latin typeface="Courier New" charset="0"/>
                <a:ea typeface="Courier New" charset="0"/>
                <a:cs typeface="Courier New" charset="0"/>
              </a:rPr>
              <a:t>replace</a:t>
            </a:r>
            <a:r>
              <a:rPr lang="en-US" dirty="0">
                <a:latin typeface="Courier New" charset="0"/>
                <a:ea typeface="Courier New" charset="0"/>
                <a:cs typeface="Courier New" charset="0"/>
              </a:rPr>
              <a:t> </a:t>
            </a:r>
            <a:r>
              <a:rPr lang="en-US" dirty="0" err="1">
                <a:latin typeface="Courier New" charset="0"/>
                <a:ea typeface="Courier New" charset="0"/>
                <a:cs typeface="Courier New" charset="0"/>
              </a:rPr>
              <a:t>newvar</a:t>
            </a:r>
            <a:r>
              <a:rPr lang="en-US" dirty="0">
                <a:latin typeface="Courier New" charset="0"/>
                <a:ea typeface="Courier New" charset="0"/>
                <a:cs typeface="Courier New" charset="0"/>
              </a:rPr>
              <a:t> = 2 [if </a:t>
            </a:r>
            <a:r>
              <a:rPr lang="en-US" dirty="0" err="1">
                <a:latin typeface="Courier New" charset="0"/>
                <a:ea typeface="Courier New" charset="0"/>
                <a:cs typeface="Courier New" charset="0"/>
              </a:rPr>
              <a:t>oldvar</a:t>
            </a:r>
            <a:r>
              <a:rPr lang="en-US" dirty="0">
                <a:latin typeface="Courier New" charset="0"/>
                <a:ea typeface="Courier New" charset="0"/>
                <a:cs typeface="Courier New" charset="0"/>
              </a:rPr>
              <a:t> == condition]</a:t>
            </a:r>
          </a:p>
          <a:p>
            <a:r>
              <a:rPr lang="en-US" dirty="0">
                <a:latin typeface="Calibri" charset="0"/>
                <a:ea typeface="Calibri" charset="0"/>
                <a:cs typeface="Calibri" charset="0"/>
              </a:rPr>
              <a:t>Filler Node/Reclassify Node</a:t>
            </a:r>
          </a:p>
          <a:p>
            <a:pPr lvl="1"/>
            <a:r>
              <a:rPr lang="en-US" dirty="0">
                <a:latin typeface="Calibri" charset="0"/>
                <a:ea typeface="Calibri" charset="0"/>
                <a:cs typeface="Calibri" charset="0"/>
              </a:rPr>
              <a:t>Here, you can again use the replace command:</a:t>
            </a:r>
          </a:p>
          <a:p>
            <a:pPr lvl="2"/>
            <a:r>
              <a:rPr lang="en-US" dirty="0">
                <a:solidFill>
                  <a:schemeClr val="accent1"/>
                </a:solidFill>
                <a:latin typeface="Courier New" charset="0"/>
                <a:ea typeface="Courier New" charset="0"/>
                <a:cs typeface="Courier New" charset="0"/>
              </a:rPr>
              <a:t>replace</a:t>
            </a:r>
            <a:r>
              <a:rPr lang="en-US" dirty="0">
                <a:latin typeface="Courier New" charset="0"/>
                <a:ea typeface="Courier New" charset="0"/>
                <a:cs typeface="Courier New" charset="0"/>
              </a:rPr>
              <a:t> sex = 1 if sex == “male”</a:t>
            </a:r>
          </a:p>
        </p:txBody>
      </p:sp>
    </p:spTree>
    <p:extLst>
      <p:ext uri="{BB962C8B-B14F-4D97-AF65-F5344CB8AC3E}">
        <p14:creationId xmlns:p14="http://schemas.microsoft.com/office/powerpoint/2010/main" val="467917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CCA40C-83A3-45EF-BEB3-1FB6DBE3153C}"/>
              </a:ext>
            </a:extLst>
          </p:cNvPr>
          <p:cNvSpPr>
            <a:spLocks noGrp="1"/>
          </p:cNvSpPr>
          <p:nvPr>
            <p:ph type="title"/>
          </p:nvPr>
        </p:nvSpPr>
        <p:spPr/>
        <p:txBody>
          <a:bodyPr/>
          <a:lstStyle/>
          <a:p>
            <a:r>
              <a:rPr lang="en-US" dirty="0"/>
              <a:t>Field Operations</a:t>
            </a:r>
          </a:p>
        </p:txBody>
      </p:sp>
      <p:sp>
        <p:nvSpPr>
          <p:cNvPr id="3" name="Content Placeholder 2">
            <a:extLst>
              <a:ext uri="{FF2B5EF4-FFF2-40B4-BE49-F238E27FC236}">
                <a16:creationId xmlns:a16="http://schemas.microsoft.com/office/drawing/2014/main" xmlns="" id="{41DA7637-7F45-4444-B9C9-593D1B7BA031}"/>
              </a:ext>
            </a:extLst>
          </p:cNvPr>
          <p:cNvSpPr>
            <a:spLocks noGrp="1"/>
          </p:cNvSpPr>
          <p:nvPr>
            <p:ph idx="1"/>
          </p:nvPr>
        </p:nvSpPr>
        <p:spPr/>
        <p:txBody>
          <a:bodyPr>
            <a:normAutofit/>
          </a:bodyPr>
          <a:lstStyle/>
          <a:p>
            <a:r>
              <a:rPr lang="en-US" dirty="0">
                <a:highlight>
                  <a:srgbClr val="FFFF00"/>
                </a:highlight>
              </a:rPr>
              <a:t>Type node</a:t>
            </a:r>
          </a:p>
          <a:p>
            <a:pPr lvl="1"/>
            <a:r>
              <a:rPr lang="en-US" dirty="0"/>
              <a:t>You can create labels using command:</a:t>
            </a:r>
          </a:p>
          <a:p>
            <a:pPr lvl="2"/>
            <a:r>
              <a:rPr lang="en-US" dirty="0">
                <a:solidFill>
                  <a:schemeClr val="accent1"/>
                </a:solidFill>
                <a:latin typeface="Courier New" charset="0"/>
                <a:cs typeface="Courier New" charset="0"/>
              </a:rPr>
              <a:t>label define </a:t>
            </a:r>
            <a:r>
              <a:rPr lang="en-US" dirty="0" err="1">
                <a:latin typeface="Courier New" panose="02070309020205020404" pitchFamily="49" charset="0"/>
                <a:cs typeface="Courier New" panose="02070309020205020404" pitchFamily="49" charset="0"/>
              </a:rPr>
              <a:t>labelname</a:t>
            </a:r>
            <a:r>
              <a:rPr lang="en-US" dirty="0">
                <a:latin typeface="Courier New" panose="02070309020205020404" pitchFamily="49" charset="0"/>
                <a:cs typeface="Courier New" panose="02070309020205020404" pitchFamily="49" charset="0"/>
              </a:rPr>
              <a:t> 0 “label1” 1 “label2” 2 “label3”</a:t>
            </a:r>
          </a:p>
          <a:p>
            <a:pPr lvl="1"/>
            <a:r>
              <a:rPr lang="en-US" dirty="0"/>
              <a:t>Then to label values in your variable use command:</a:t>
            </a:r>
          </a:p>
          <a:p>
            <a:pPr lvl="2"/>
            <a:r>
              <a:rPr lang="en-US" dirty="0">
                <a:solidFill>
                  <a:schemeClr val="accent1"/>
                </a:solidFill>
                <a:latin typeface="Courier New" charset="0"/>
                <a:cs typeface="Courier New" charset="0"/>
              </a:rPr>
              <a:t>label values </a:t>
            </a:r>
            <a:r>
              <a:rPr lang="en-US" dirty="0">
                <a:latin typeface="Courier New" panose="02070309020205020404" pitchFamily="49" charset="0"/>
                <a:cs typeface="Courier New" panose="02070309020205020404" pitchFamily="49" charset="0"/>
              </a:rPr>
              <a:t>var1 </a:t>
            </a:r>
            <a:r>
              <a:rPr lang="en-US" dirty="0" err="1">
                <a:latin typeface="Courier New" panose="02070309020205020404" pitchFamily="49" charset="0"/>
                <a:cs typeface="Courier New" panose="02070309020205020404" pitchFamily="49" charset="0"/>
              </a:rPr>
              <a:t>labelname</a:t>
            </a:r>
            <a:r>
              <a:rPr lang="en-US" dirty="0">
                <a:latin typeface="Courier New" panose="02070309020205020404" pitchFamily="49" charset="0"/>
                <a:cs typeface="Courier New" panose="02070309020205020404" pitchFamily="49" charset="0"/>
              </a:rPr>
              <a:t> </a:t>
            </a:r>
          </a:p>
          <a:p>
            <a:r>
              <a:rPr lang="en-US" dirty="0">
                <a:highlight>
                  <a:srgbClr val="FFFF00"/>
                </a:highlight>
              </a:rPr>
              <a:t>Binning Node</a:t>
            </a:r>
          </a:p>
          <a:p>
            <a:pPr lvl="1"/>
            <a:r>
              <a:rPr lang="en-US" dirty="0"/>
              <a:t>You can cut a continuous variable into a series of intervals using command:</a:t>
            </a:r>
          </a:p>
          <a:p>
            <a:pPr lvl="2"/>
            <a:r>
              <a:rPr lang="en-US" dirty="0" err="1">
                <a:solidFill>
                  <a:schemeClr val="accent1"/>
                </a:solidFill>
                <a:latin typeface="Courier New" charset="0"/>
                <a:cs typeface="Courier New" charset="0"/>
              </a:rPr>
              <a:t>egen</a:t>
            </a:r>
            <a:r>
              <a:rPr lang="en-US" dirty="0">
                <a:solidFill>
                  <a:schemeClr val="accent1"/>
                </a:solidFill>
                <a:latin typeface="Courier New" charset="0"/>
                <a:cs typeface="Courier New" charset="0"/>
              </a:rPr>
              <a:t> </a:t>
            </a:r>
            <a:r>
              <a:rPr lang="en-US" dirty="0" err="1">
                <a:latin typeface="Courier New" charset="0"/>
                <a:cs typeface="Courier New" charset="0"/>
              </a:rPr>
              <a:t>newvar</a:t>
            </a:r>
            <a:r>
              <a:rPr lang="en-US" dirty="0">
                <a:latin typeface="Courier New" charset="0"/>
                <a:cs typeface="Courier New" charset="0"/>
              </a:rPr>
              <a:t> = cut(var1), at(#,#,...,#) </a:t>
            </a:r>
            <a:r>
              <a:rPr lang="en-US" dirty="0" err="1">
                <a:latin typeface="Courier New" charset="0"/>
                <a:cs typeface="Courier New" charset="0"/>
              </a:rPr>
              <a:t>icodes</a:t>
            </a:r>
            <a:r>
              <a:rPr lang="en-US" dirty="0"/>
              <a:t> </a:t>
            </a:r>
          </a:p>
          <a:p>
            <a:pPr lvl="1"/>
            <a:r>
              <a:rPr lang="en-US" dirty="0"/>
              <a:t>Then to tabulate the generated intervals use command:</a:t>
            </a:r>
          </a:p>
          <a:p>
            <a:pPr lvl="2"/>
            <a:r>
              <a:rPr lang="en-US" dirty="0">
                <a:solidFill>
                  <a:schemeClr val="accent1"/>
                </a:solidFill>
                <a:latin typeface="Courier New" charset="0"/>
                <a:ea typeface="Courier New" charset="0"/>
                <a:cs typeface="Courier New" charset="0"/>
              </a:rPr>
              <a:t>table </a:t>
            </a:r>
            <a:r>
              <a:rPr lang="en-US" dirty="0" err="1">
                <a:latin typeface="Courier New" charset="0"/>
                <a:ea typeface="Courier New" charset="0"/>
                <a:cs typeface="Courier New" charset="0"/>
              </a:rPr>
              <a:t>newvar</a:t>
            </a:r>
            <a:r>
              <a:rPr lang="en-US" dirty="0">
                <a:latin typeface="Courier New" charset="0"/>
                <a:ea typeface="Courier New" charset="0"/>
                <a:cs typeface="Courier New" charset="0"/>
              </a:rPr>
              <a:t>, contents(n var1 min var1 max var1) </a:t>
            </a:r>
            <a:endParaRPr lang="en-US" dirty="0"/>
          </a:p>
        </p:txBody>
      </p:sp>
    </p:spTree>
    <p:extLst>
      <p:ext uri="{BB962C8B-B14F-4D97-AF65-F5344CB8AC3E}">
        <p14:creationId xmlns:p14="http://schemas.microsoft.com/office/powerpoint/2010/main" val="316396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Missing Values</a:t>
            </a:r>
          </a:p>
        </p:txBody>
      </p:sp>
      <p:sp>
        <p:nvSpPr>
          <p:cNvPr id="3" name="Content Placeholder 2"/>
          <p:cNvSpPr>
            <a:spLocks noGrp="1"/>
          </p:cNvSpPr>
          <p:nvPr>
            <p:ph idx="1"/>
          </p:nvPr>
        </p:nvSpPr>
        <p:spPr/>
        <p:txBody>
          <a:bodyPr/>
          <a:lstStyle/>
          <a:p>
            <a:r>
              <a:rPr lang="en-US" dirty="0"/>
              <a:t>In Stata, you can easily specify missing value codes as “.”, again with using the replace command. Note that you do not need to put quotation marks around the missing value code “.”</a:t>
            </a:r>
          </a:p>
          <a:p>
            <a:pPr lvl="1"/>
            <a:r>
              <a:rPr lang="en-US" dirty="0">
                <a:solidFill>
                  <a:schemeClr val="accent1"/>
                </a:solidFill>
                <a:latin typeface="Courier New" charset="0"/>
                <a:ea typeface="Courier New" charset="0"/>
                <a:cs typeface="Courier New" charset="0"/>
              </a:rPr>
              <a:t>replace</a:t>
            </a:r>
            <a:r>
              <a:rPr lang="en-US" dirty="0">
                <a:latin typeface="Courier New" charset="0"/>
                <a:ea typeface="Courier New" charset="0"/>
                <a:cs typeface="Courier New" charset="0"/>
              </a:rPr>
              <a:t> sex = . if sex == “unknown”</a:t>
            </a:r>
          </a:p>
        </p:txBody>
      </p:sp>
    </p:spTree>
    <p:extLst>
      <p:ext uri="{BB962C8B-B14F-4D97-AF65-F5344CB8AC3E}">
        <p14:creationId xmlns:p14="http://schemas.microsoft.com/office/powerpoint/2010/main" val="1281947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 Operations</a:t>
            </a:r>
          </a:p>
        </p:txBody>
      </p:sp>
      <p:sp>
        <p:nvSpPr>
          <p:cNvPr id="3" name="Content Placeholder 2"/>
          <p:cNvSpPr>
            <a:spLocks noGrp="1"/>
          </p:cNvSpPr>
          <p:nvPr>
            <p:ph idx="1"/>
          </p:nvPr>
        </p:nvSpPr>
        <p:spPr/>
        <p:txBody>
          <a:bodyPr>
            <a:normAutofit fontScale="92500" lnSpcReduction="10000"/>
          </a:bodyPr>
          <a:lstStyle/>
          <a:p>
            <a:r>
              <a:rPr lang="en-US" dirty="0"/>
              <a:t>Select Node</a:t>
            </a:r>
          </a:p>
          <a:p>
            <a:pPr lvl="1"/>
            <a:r>
              <a:rPr lang="en-US" dirty="0"/>
              <a:t>You can again use the drop command, or if statements in your command:</a:t>
            </a:r>
          </a:p>
          <a:p>
            <a:pPr lvl="2"/>
            <a:r>
              <a:rPr lang="en-US" dirty="0">
                <a:solidFill>
                  <a:schemeClr val="accent1"/>
                </a:solidFill>
                <a:latin typeface="Courier New" charset="0"/>
                <a:ea typeface="Courier New" charset="0"/>
                <a:cs typeface="Courier New" charset="0"/>
              </a:rPr>
              <a:t>drop</a:t>
            </a:r>
            <a:r>
              <a:rPr lang="en-US" dirty="0">
                <a:latin typeface="Courier New" charset="0"/>
                <a:ea typeface="Courier New" charset="0"/>
                <a:cs typeface="Courier New" charset="0"/>
              </a:rPr>
              <a:t> </a:t>
            </a:r>
            <a:r>
              <a:rPr lang="en-US" dirty="0" err="1">
                <a:latin typeface="Courier New" charset="0"/>
                <a:ea typeface="Courier New" charset="0"/>
                <a:cs typeface="Courier New" charset="0"/>
              </a:rPr>
              <a:t>var</a:t>
            </a:r>
            <a:r>
              <a:rPr lang="en-US" dirty="0">
                <a:latin typeface="Courier New" charset="0"/>
                <a:ea typeface="Courier New" charset="0"/>
                <a:cs typeface="Courier New" charset="0"/>
              </a:rPr>
              <a:t> </a:t>
            </a:r>
            <a:r>
              <a:rPr lang="en-US" dirty="0">
                <a:sym typeface="Wingdings"/>
              </a:rPr>
              <a:t> this drops an entire variable</a:t>
            </a:r>
          </a:p>
          <a:p>
            <a:pPr lvl="2"/>
            <a:r>
              <a:rPr lang="en-US" dirty="0">
                <a:solidFill>
                  <a:schemeClr val="accent1"/>
                </a:solidFill>
                <a:latin typeface="Courier New" charset="0"/>
                <a:ea typeface="Courier New" charset="0"/>
                <a:cs typeface="Courier New" charset="0"/>
                <a:sym typeface="Wingdings"/>
              </a:rPr>
              <a:t>drop</a:t>
            </a:r>
            <a:r>
              <a:rPr lang="en-US" dirty="0">
                <a:latin typeface="Courier New" charset="0"/>
                <a:ea typeface="Courier New" charset="0"/>
                <a:cs typeface="Courier New" charset="0"/>
                <a:sym typeface="Wingdings"/>
              </a:rPr>
              <a:t> if sex == “male” </a:t>
            </a:r>
            <a:r>
              <a:rPr lang="en-US" dirty="0">
                <a:sym typeface="Wingdings"/>
              </a:rPr>
              <a:t> this drops entries that correspond to the condition</a:t>
            </a:r>
          </a:p>
          <a:p>
            <a:pPr lvl="1"/>
            <a:r>
              <a:rPr lang="en-US" dirty="0">
                <a:sym typeface="Wingdings"/>
              </a:rPr>
              <a:t>If you don’t want to drop the observation, place it in your command:</a:t>
            </a:r>
          </a:p>
          <a:p>
            <a:pPr lvl="2"/>
            <a:r>
              <a:rPr lang="en-US" dirty="0">
                <a:solidFill>
                  <a:schemeClr val="accent1"/>
                </a:solidFill>
                <a:latin typeface="Courier New" charset="0"/>
                <a:ea typeface="Courier New" charset="0"/>
                <a:cs typeface="Courier New" charset="0"/>
              </a:rPr>
              <a:t>tab</a:t>
            </a:r>
            <a:r>
              <a:rPr lang="en-US" dirty="0">
                <a:latin typeface="Courier New" charset="0"/>
                <a:ea typeface="Courier New" charset="0"/>
                <a:cs typeface="Courier New" charset="0"/>
              </a:rPr>
              <a:t> sex if sex == ”male”</a:t>
            </a:r>
          </a:p>
          <a:p>
            <a:pPr lvl="1"/>
            <a:r>
              <a:rPr lang="en-US" dirty="0">
                <a:latin typeface="Calibri" charset="0"/>
                <a:ea typeface="Calibri" charset="0"/>
                <a:cs typeface="Calibri" charset="0"/>
              </a:rPr>
              <a:t>You can include missing values:</a:t>
            </a:r>
          </a:p>
          <a:p>
            <a:pPr lvl="2"/>
            <a:r>
              <a:rPr lang="en-US" dirty="0">
                <a:solidFill>
                  <a:schemeClr val="accent1"/>
                </a:solidFill>
                <a:latin typeface="Courier New" charset="0"/>
                <a:ea typeface="Courier New" charset="0"/>
                <a:cs typeface="Courier New" charset="0"/>
              </a:rPr>
              <a:t>tab</a:t>
            </a:r>
            <a:r>
              <a:rPr lang="en-US" dirty="0">
                <a:latin typeface="Courier New" charset="0"/>
                <a:ea typeface="Courier New" charset="0"/>
                <a:cs typeface="Courier New" charset="0"/>
              </a:rPr>
              <a:t> sex if sex == ”male”, missing</a:t>
            </a:r>
          </a:p>
          <a:p>
            <a:r>
              <a:rPr lang="en-US" dirty="0">
                <a:latin typeface="Calibri" charset="0"/>
                <a:ea typeface="Calibri" charset="0"/>
                <a:cs typeface="Calibri" charset="0"/>
              </a:rPr>
              <a:t>Sample Node</a:t>
            </a:r>
          </a:p>
          <a:p>
            <a:pPr lvl="1"/>
            <a:r>
              <a:rPr lang="en-US" dirty="0">
                <a:latin typeface="Calibri" charset="0"/>
                <a:ea typeface="Calibri" charset="0"/>
                <a:cs typeface="Calibri" charset="0"/>
              </a:rPr>
              <a:t>You can do this easily by selecting how much you want to sample:</a:t>
            </a:r>
          </a:p>
          <a:p>
            <a:pPr lvl="2"/>
            <a:r>
              <a:rPr lang="en-US" dirty="0">
                <a:solidFill>
                  <a:schemeClr val="accent1"/>
                </a:solidFill>
                <a:latin typeface="Courier New" charset="0"/>
                <a:ea typeface="Courier New" charset="0"/>
                <a:cs typeface="Courier New" charset="0"/>
              </a:rPr>
              <a:t>sample</a:t>
            </a:r>
            <a:r>
              <a:rPr lang="en-US" dirty="0">
                <a:latin typeface="Courier New" charset="0"/>
                <a:ea typeface="Courier New" charset="0"/>
                <a:cs typeface="Courier New" charset="0"/>
              </a:rPr>
              <a:t> 10 </a:t>
            </a:r>
            <a:r>
              <a:rPr lang="en-US" dirty="0">
                <a:latin typeface="Calibri" charset="0"/>
                <a:ea typeface="Calibri" charset="0"/>
                <a:cs typeface="Calibri" charset="0"/>
                <a:sym typeface="Wingdings"/>
              </a:rPr>
              <a:t> samples 10% of your dataset randomly</a:t>
            </a:r>
          </a:p>
          <a:p>
            <a:pPr lvl="2"/>
            <a:r>
              <a:rPr lang="en-US" dirty="0">
                <a:solidFill>
                  <a:schemeClr val="accent1"/>
                </a:solidFill>
                <a:latin typeface="Courier New" charset="0"/>
                <a:ea typeface="Courier New" charset="0"/>
                <a:cs typeface="Courier New" charset="0"/>
                <a:sym typeface="Wingdings"/>
              </a:rPr>
              <a:t>sample</a:t>
            </a:r>
            <a:r>
              <a:rPr lang="en-US" dirty="0">
                <a:latin typeface="Courier New" charset="0"/>
                <a:ea typeface="Courier New" charset="0"/>
                <a:cs typeface="Courier New" charset="0"/>
                <a:sym typeface="Wingdings"/>
              </a:rPr>
              <a:t> 10, count </a:t>
            </a:r>
            <a:r>
              <a:rPr lang="en-US" dirty="0">
                <a:latin typeface="Calibri" charset="0"/>
                <a:ea typeface="Calibri" charset="0"/>
                <a:cs typeface="Calibri" charset="0"/>
                <a:sym typeface="Wingdings"/>
              </a:rPr>
              <a:t> samples 10 observations randomly</a:t>
            </a:r>
          </a:p>
          <a:p>
            <a:pPr lvl="2"/>
            <a:r>
              <a:rPr lang="en-US" dirty="0">
                <a:solidFill>
                  <a:schemeClr val="accent1"/>
                </a:solidFill>
                <a:latin typeface="Courier New" charset="0"/>
                <a:ea typeface="Courier New" charset="0"/>
                <a:cs typeface="Courier New" charset="0"/>
                <a:sym typeface="Wingdings"/>
              </a:rPr>
              <a:t>sample</a:t>
            </a:r>
            <a:r>
              <a:rPr lang="en-US" dirty="0">
                <a:latin typeface="Courier New" charset="0"/>
                <a:ea typeface="Courier New" charset="0"/>
                <a:cs typeface="Courier New" charset="0"/>
                <a:sym typeface="Wingdings"/>
              </a:rPr>
              <a:t> 10, count by(sex) </a:t>
            </a:r>
            <a:r>
              <a:rPr lang="en-US" dirty="0">
                <a:latin typeface="Calibri" charset="0"/>
                <a:ea typeface="Calibri" charset="0"/>
                <a:cs typeface="Calibri" charset="0"/>
                <a:sym typeface="Wingdings"/>
              </a:rPr>
              <a:t> samples 10 observations randomly of each gender</a:t>
            </a:r>
          </a:p>
        </p:txBody>
      </p:sp>
    </p:spTree>
    <p:extLst>
      <p:ext uri="{BB962C8B-B14F-4D97-AF65-F5344CB8AC3E}">
        <p14:creationId xmlns:p14="http://schemas.microsoft.com/office/powerpoint/2010/main" val="2140561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 Operations</a:t>
            </a:r>
          </a:p>
        </p:txBody>
      </p:sp>
      <p:sp>
        <p:nvSpPr>
          <p:cNvPr id="3" name="Content Placeholder 2"/>
          <p:cNvSpPr>
            <a:spLocks noGrp="1"/>
          </p:cNvSpPr>
          <p:nvPr>
            <p:ph idx="1"/>
          </p:nvPr>
        </p:nvSpPr>
        <p:spPr/>
        <p:txBody>
          <a:bodyPr>
            <a:normAutofit fontScale="85000" lnSpcReduction="20000"/>
          </a:bodyPr>
          <a:lstStyle/>
          <a:p>
            <a:r>
              <a:rPr lang="en-US" dirty="0"/>
              <a:t>Sort Node</a:t>
            </a:r>
          </a:p>
          <a:p>
            <a:pPr lvl="1"/>
            <a:r>
              <a:rPr lang="en-US" dirty="0"/>
              <a:t>This can be done by the sort command, in alphabetical order</a:t>
            </a:r>
          </a:p>
          <a:p>
            <a:pPr lvl="2"/>
            <a:r>
              <a:rPr lang="en-US" dirty="0">
                <a:solidFill>
                  <a:schemeClr val="accent1"/>
                </a:solidFill>
                <a:latin typeface="Courier New" charset="0"/>
                <a:ea typeface="Courier New" charset="0"/>
                <a:cs typeface="Courier New" charset="0"/>
              </a:rPr>
              <a:t>sort</a:t>
            </a:r>
            <a:r>
              <a:rPr lang="en-US" dirty="0">
                <a:latin typeface="Courier New" charset="0"/>
                <a:ea typeface="Courier New" charset="0"/>
                <a:cs typeface="Courier New" charset="0"/>
              </a:rPr>
              <a:t> sex</a:t>
            </a:r>
          </a:p>
          <a:p>
            <a:pPr lvl="1"/>
            <a:r>
              <a:rPr lang="en-US" dirty="0"/>
              <a:t>To sort more by more than one field:</a:t>
            </a:r>
          </a:p>
          <a:p>
            <a:pPr lvl="2"/>
            <a:r>
              <a:rPr lang="en-US" dirty="0">
                <a:solidFill>
                  <a:schemeClr val="accent1"/>
                </a:solidFill>
                <a:latin typeface="Courier New" charset="0"/>
                <a:ea typeface="Courier New" charset="0"/>
                <a:cs typeface="Courier New" charset="0"/>
              </a:rPr>
              <a:t>sort</a:t>
            </a:r>
            <a:r>
              <a:rPr lang="en-US" dirty="0">
                <a:latin typeface="Courier New" charset="0"/>
                <a:ea typeface="Courier New" charset="0"/>
                <a:cs typeface="Courier New" charset="0"/>
              </a:rPr>
              <a:t> sex age</a:t>
            </a:r>
          </a:p>
          <a:p>
            <a:r>
              <a:rPr lang="en-US" dirty="0">
                <a:latin typeface="Calibri" charset="0"/>
                <a:ea typeface="Calibri" charset="0"/>
                <a:cs typeface="Calibri" charset="0"/>
              </a:rPr>
              <a:t>Merge Node</a:t>
            </a:r>
          </a:p>
          <a:p>
            <a:pPr lvl="1"/>
            <a:r>
              <a:rPr lang="en-US" dirty="0">
                <a:latin typeface="Calibri" charset="0"/>
                <a:ea typeface="Calibri" charset="0"/>
                <a:cs typeface="Calibri" charset="0"/>
              </a:rPr>
              <a:t>You will need one open dataset first in Stata</a:t>
            </a:r>
          </a:p>
          <a:p>
            <a:pPr lvl="1"/>
            <a:r>
              <a:rPr lang="en-US" dirty="0">
                <a:latin typeface="Calibri" charset="0"/>
                <a:ea typeface="Calibri" charset="0"/>
                <a:cs typeface="Calibri" charset="0"/>
              </a:rPr>
              <a:t>To then merge 1:1: </a:t>
            </a:r>
          </a:p>
          <a:p>
            <a:pPr lvl="2"/>
            <a:r>
              <a:rPr lang="en-US" dirty="0">
                <a:solidFill>
                  <a:schemeClr val="accent1"/>
                </a:solidFill>
                <a:latin typeface="Courier New" charset="0"/>
                <a:ea typeface="Courier New" charset="0"/>
                <a:cs typeface="Courier New" charset="0"/>
              </a:rPr>
              <a:t>merge</a:t>
            </a:r>
            <a:r>
              <a:rPr lang="en-US" dirty="0">
                <a:latin typeface="Courier New" charset="0"/>
                <a:ea typeface="Courier New" charset="0"/>
                <a:cs typeface="Courier New" charset="0"/>
              </a:rPr>
              <a:t> 1:1 </a:t>
            </a:r>
            <a:r>
              <a:rPr lang="en-US" dirty="0" err="1">
                <a:latin typeface="Courier New" charset="0"/>
                <a:ea typeface="Courier New" charset="0"/>
                <a:cs typeface="Courier New" charset="0"/>
              </a:rPr>
              <a:t>keyvar</a:t>
            </a:r>
            <a:r>
              <a:rPr lang="en-US" dirty="0">
                <a:latin typeface="Courier New" charset="0"/>
                <a:ea typeface="Courier New" charset="0"/>
                <a:cs typeface="Courier New" charset="0"/>
              </a:rPr>
              <a:t> using filename</a:t>
            </a:r>
          </a:p>
          <a:p>
            <a:pPr lvl="1"/>
            <a:r>
              <a:rPr lang="en-US" dirty="0">
                <a:latin typeface="Calibri" charset="0"/>
                <a:ea typeface="Calibri" charset="0"/>
                <a:cs typeface="Calibri" charset="0"/>
              </a:rPr>
              <a:t>To merge 1:many (or many:1 </a:t>
            </a:r>
            <a:r>
              <a:rPr lang="mr-IN" dirty="0">
                <a:latin typeface="Calibri" charset="0"/>
                <a:ea typeface="Calibri" charset="0"/>
                <a:cs typeface="Calibri" charset="0"/>
              </a:rPr>
              <a:t>–</a:t>
            </a:r>
            <a:r>
              <a:rPr lang="en-US" dirty="0">
                <a:latin typeface="Calibri" charset="0"/>
                <a:ea typeface="Calibri" charset="0"/>
                <a:cs typeface="Calibri" charset="0"/>
              </a:rPr>
              <a:t> </a:t>
            </a:r>
            <a:r>
              <a:rPr lang="en-US" dirty="0">
                <a:latin typeface="Courier New" charset="0"/>
                <a:ea typeface="Courier New" charset="0"/>
                <a:cs typeface="Courier New" charset="0"/>
              </a:rPr>
              <a:t>m:1</a:t>
            </a:r>
            <a:r>
              <a:rPr lang="en-US" dirty="0">
                <a:latin typeface="Calibri" charset="0"/>
                <a:ea typeface="Calibri" charset="0"/>
                <a:cs typeface="Calibri" charset="0"/>
              </a:rPr>
              <a:t>; or </a:t>
            </a:r>
            <a:r>
              <a:rPr lang="en-US" dirty="0" err="1">
                <a:latin typeface="Calibri" charset="0"/>
                <a:ea typeface="Calibri" charset="0"/>
                <a:cs typeface="Calibri" charset="0"/>
              </a:rPr>
              <a:t>many:many</a:t>
            </a:r>
            <a:r>
              <a:rPr lang="en-US" dirty="0">
                <a:latin typeface="Calibri" charset="0"/>
                <a:ea typeface="Calibri" charset="0"/>
                <a:cs typeface="Calibri" charset="0"/>
              </a:rPr>
              <a:t> </a:t>
            </a:r>
            <a:r>
              <a:rPr lang="mr-IN" dirty="0">
                <a:latin typeface="Calibri" charset="0"/>
                <a:ea typeface="Calibri" charset="0"/>
                <a:cs typeface="Calibri" charset="0"/>
              </a:rPr>
              <a:t>–</a:t>
            </a:r>
            <a:r>
              <a:rPr lang="en-US" dirty="0">
                <a:latin typeface="Calibri" charset="0"/>
                <a:ea typeface="Calibri" charset="0"/>
                <a:cs typeface="Calibri" charset="0"/>
              </a:rPr>
              <a:t> </a:t>
            </a:r>
            <a:r>
              <a:rPr lang="en-US" dirty="0" err="1">
                <a:latin typeface="Courier New" charset="0"/>
                <a:ea typeface="Courier New" charset="0"/>
                <a:cs typeface="Courier New" charset="0"/>
              </a:rPr>
              <a:t>m:m</a:t>
            </a:r>
            <a:r>
              <a:rPr lang="en-US" dirty="0">
                <a:latin typeface="Calibri" charset="0"/>
                <a:ea typeface="Calibri" charset="0"/>
                <a:cs typeface="Calibri" charset="0"/>
              </a:rPr>
              <a:t>)</a:t>
            </a:r>
          </a:p>
          <a:p>
            <a:pPr lvl="2"/>
            <a:r>
              <a:rPr lang="en-US" dirty="0">
                <a:solidFill>
                  <a:schemeClr val="accent1"/>
                </a:solidFill>
                <a:latin typeface="Courier New" charset="0"/>
                <a:ea typeface="Courier New" charset="0"/>
                <a:cs typeface="Courier New" charset="0"/>
              </a:rPr>
              <a:t>merge</a:t>
            </a:r>
            <a:r>
              <a:rPr lang="en-US" dirty="0">
                <a:latin typeface="Courier New" charset="0"/>
                <a:ea typeface="Courier New" charset="0"/>
                <a:cs typeface="Courier New" charset="0"/>
              </a:rPr>
              <a:t> 1:m </a:t>
            </a:r>
            <a:r>
              <a:rPr lang="en-US" dirty="0" err="1">
                <a:latin typeface="Courier New" charset="0"/>
                <a:ea typeface="Courier New" charset="0"/>
                <a:cs typeface="Courier New" charset="0"/>
              </a:rPr>
              <a:t>keyvar</a:t>
            </a:r>
            <a:r>
              <a:rPr lang="en-US" dirty="0">
                <a:latin typeface="Courier New" charset="0"/>
                <a:ea typeface="Courier New" charset="0"/>
                <a:cs typeface="Courier New" charset="0"/>
              </a:rPr>
              <a:t> using filename</a:t>
            </a:r>
          </a:p>
          <a:p>
            <a:pPr lvl="1"/>
            <a:r>
              <a:rPr lang="en-US" dirty="0">
                <a:latin typeface="Calibri" charset="0"/>
                <a:ea typeface="Calibri" charset="0"/>
                <a:cs typeface="Calibri" charset="0"/>
              </a:rPr>
              <a:t>If you only want to maintain a particular variables:</a:t>
            </a:r>
          </a:p>
          <a:p>
            <a:pPr lvl="2"/>
            <a:r>
              <a:rPr lang="en-US" dirty="0">
                <a:solidFill>
                  <a:schemeClr val="accent1"/>
                </a:solidFill>
                <a:latin typeface="Courier New" charset="0"/>
                <a:ea typeface="Courier New" charset="0"/>
                <a:cs typeface="Courier New" charset="0"/>
              </a:rPr>
              <a:t>merge</a:t>
            </a:r>
            <a:r>
              <a:rPr lang="en-US" dirty="0">
                <a:latin typeface="Courier New" charset="0"/>
                <a:ea typeface="Courier New" charset="0"/>
                <a:cs typeface="Courier New" charset="0"/>
              </a:rPr>
              <a:t> 1:1 </a:t>
            </a:r>
            <a:r>
              <a:rPr lang="en-US" dirty="0" err="1">
                <a:latin typeface="Courier New" charset="0"/>
                <a:ea typeface="Courier New" charset="0"/>
                <a:cs typeface="Courier New" charset="0"/>
              </a:rPr>
              <a:t>keyvar</a:t>
            </a:r>
            <a:r>
              <a:rPr lang="en-US" dirty="0">
                <a:latin typeface="Courier New" charset="0"/>
                <a:ea typeface="Courier New" charset="0"/>
                <a:cs typeface="Courier New" charset="0"/>
              </a:rPr>
              <a:t> using filename, </a:t>
            </a:r>
            <a:r>
              <a:rPr lang="en-US" dirty="0" err="1">
                <a:latin typeface="Courier New" charset="0"/>
                <a:ea typeface="Courier New" charset="0"/>
                <a:cs typeface="Courier New" charset="0"/>
              </a:rPr>
              <a:t>keepusing</a:t>
            </a:r>
            <a:r>
              <a:rPr lang="en-US" dirty="0">
                <a:latin typeface="Courier New" charset="0"/>
                <a:ea typeface="Courier New" charset="0"/>
                <a:cs typeface="Courier New" charset="0"/>
              </a:rPr>
              <a:t>(sex age race)</a:t>
            </a:r>
          </a:p>
          <a:p>
            <a:pPr lvl="1"/>
            <a:r>
              <a:rPr lang="en-US" dirty="0">
                <a:latin typeface="Calibri" charset="0"/>
                <a:ea typeface="Calibri" charset="0"/>
                <a:cs typeface="Calibri" charset="0"/>
              </a:rPr>
              <a:t>Merge will create a new variable “</a:t>
            </a:r>
            <a:r>
              <a:rPr lang="en-US" dirty="0">
                <a:latin typeface="Courier New" charset="0"/>
                <a:ea typeface="Courier New" charset="0"/>
                <a:cs typeface="Courier New" charset="0"/>
              </a:rPr>
              <a:t>_merge</a:t>
            </a:r>
            <a:r>
              <a:rPr lang="en-US" dirty="0">
                <a:latin typeface="Calibri" charset="0"/>
                <a:ea typeface="Calibri" charset="0"/>
                <a:cs typeface="Calibri" charset="0"/>
              </a:rPr>
              <a:t>” after the merge is complete which can be dropped if no longer needed: </a:t>
            </a:r>
            <a:r>
              <a:rPr lang="en-US" dirty="0">
                <a:solidFill>
                  <a:schemeClr val="accent1"/>
                </a:solidFill>
                <a:latin typeface="Courier New" charset="0"/>
                <a:ea typeface="Courier New" charset="0"/>
                <a:cs typeface="Courier New" charset="0"/>
              </a:rPr>
              <a:t>drop</a:t>
            </a:r>
            <a:r>
              <a:rPr lang="en-US" dirty="0">
                <a:latin typeface="Courier New" charset="0"/>
                <a:ea typeface="Courier New" charset="0"/>
                <a:cs typeface="Courier New" charset="0"/>
              </a:rPr>
              <a:t> _merge</a:t>
            </a:r>
          </a:p>
          <a:p>
            <a:pPr lvl="2"/>
            <a:endParaRPr lang="en-US" dirty="0">
              <a:latin typeface="Calibri" charset="0"/>
              <a:ea typeface="Calibri" charset="0"/>
              <a:cs typeface="Calibri" charset="0"/>
            </a:endParaRPr>
          </a:p>
          <a:p>
            <a:pPr lvl="2"/>
            <a:endParaRPr lang="en-US" dirty="0">
              <a:latin typeface="Calibri" charset="0"/>
              <a:ea typeface="Calibri" charset="0"/>
              <a:cs typeface="Calibri" charset="0"/>
            </a:endParaRPr>
          </a:p>
          <a:p>
            <a:pPr lvl="2"/>
            <a:endParaRPr lang="en-US" dirty="0">
              <a:latin typeface="Calibri" charset="0"/>
              <a:ea typeface="Calibri" charset="0"/>
              <a:cs typeface="Calibri" charset="0"/>
            </a:endParaRPr>
          </a:p>
        </p:txBody>
      </p:sp>
    </p:spTree>
    <p:extLst>
      <p:ext uri="{BB962C8B-B14F-4D97-AF65-F5344CB8AC3E}">
        <p14:creationId xmlns:p14="http://schemas.microsoft.com/office/powerpoint/2010/main" val="1462476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Auditing</a:t>
            </a:r>
          </a:p>
        </p:txBody>
      </p:sp>
      <p:sp>
        <p:nvSpPr>
          <p:cNvPr id="3" name="Content Placeholder 2"/>
          <p:cNvSpPr>
            <a:spLocks noGrp="1"/>
          </p:cNvSpPr>
          <p:nvPr>
            <p:ph idx="1"/>
          </p:nvPr>
        </p:nvSpPr>
        <p:spPr/>
        <p:txBody>
          <a:bodyPr/>
          <a:lstStyle/>
          <a:p>
            <a:r>
              <a:rPr lang="en-US" dirty="0"/>
              <a:t>For categorical variables:</a:t>
            </a:r>
          </a:p>
          <a:p>
            <a:pPr lvl="1"/>
            <a:r>
              <a:rPr lang="en-US" dirty="0"/>
              <a:t>To look at one variable, you can either use the codebook or tabulate command:</a:t>
            </a:r>
          </a:p>
          <a:p>
            <a:pPr lvl="2"/>
            <a:r>
              <a:rPr lang="en-US" dirty="0">
                <a:solidFill>
                  <a:schemeClr val="accent1"/>
                </a:solidFill>
                <a:latin typeface="Courier New" charset="0"/>
                <a:ea typeface="Courier New" charset="0"/>
                <a:cs typeface="Courier New" charset="0"/>
              </a:rPr>
              <a:t>codebook</a:t>
            </a:r>
            <a:r>
              <a:rPr lang="en-US" dirty="0">
                <a:latin typeface="Courier New" charset="0"/>
                <a:ea typeface="Courier New" charset="0"/>
                <a:cs typeface="Courier New" charset="0"/>
              </a:rPr>
              <a:t> sex</a:t>
            </a:r>
          </a:p>
          <a:p>
            <a:pPr lvl="2"/>
            <a:r>
              <a:rPr lang="en-US" dirty="0">
                <a:solidFill>
                  <a:schemeClr val="accent1"/>
                </a:solidFill>
                <a:latin typeface="Courier New" charset="0"/>
                <a:ea typeface="Courier New" charset="0"/>
                <a:cs typeface="Courier New" charset="0"/>
              </a:rPr>
              <a:t>tab</a:t>
            </a:r>
            <a:r>
              <a:rPr lang="en-US" dirty="0">
                <a:latin typeface="Courier New" charset="0"/>
                <a:ea typeface="Courier New" charset="0"/>
                <a:cs typeface="Courier New" charset="0"/>
              </a:rPr>
              <a:t> sex</a:t>
            </a:r>
          </a:p>
          <a:p>
            <a:pPr lvl="1"/>
            <a:r>
              <a:rPr lang="en-US" dirty="0"/>
              <a:t>To look at two categorical variables together, the tabulate command works:</a:t>
            </a:r>
          </a:p>
          <a:p>
            <a:pPr lvl="2"/>
            <a:r>
              <a:rPr lang="en-US" dirty="0">
                <a:solidFill>
                  <a:schemeClr val="accent1"/>
                </a:solidFill>
                <a:latin typeface="Courier New" charset="0"/>
                <a:ea typeface="Courier New" charset="0"/>
                <a:cs typeface="Courier New" charset="0"/>
              </a:rPr>
              <a:t>tab</a:t>
            </a:r>
            <a:r>
              <a:rPr lang="en-US" dirty="0">
                <a:latin typeface="Courier New" charset="0"/>
                <a:ea typeface="Courier New" charset="0"/>
                <a:cs typeface="Courier New" charset="0"/>
              </a:rPr>
              <a:t> </a:t>
            </a:r>
            <a:r>
              <a:rPr lang="en-US" dirty="0" err="1">
                <a:latin typeface="Courier New" charset="0"/>
                <a:ea typeface="Courier New" charset="0"/>
                <a:cs typeface="Courier New" charset="0"/>
              </a:rPr>
              <a:t>pclass</a:t>
            </a:r>
            <a:r>
              <a:rPr lang="en-US" dirty="0">
                <a:latin typeface="Courier New" charset="0"/>
                <a:ea typeface="Courier New" charset="0"/>
                <a:cs typeface="Courier New" charset="0"/>
              </a:rPr>
              <a:t> sex</a:t>
            </a:r>
          </a:p>
          <a:p>
            <a:pPr lvl="2"/>
            <a:r>
              <a:rPr lang="en-US" dirty="0">
                <a:solidFill>
                  <a:schemeClr val="accent1"/>
                </a:solidFill>
                <a:latin typeface="Courier New" charset="0"/>
                <a:ea typeface="Courier New" charset="0"/>
                <a:cs typeface="Courier New" charset="0"/>
              </a:rPr>
              <a:t>tab</a:t>
            </a:r>
            <a:r>
              <a:rPr lang="en-US" dirty="0">
                <a:latin typeface="Courier New" charset="0"/>
                <a:ea typeface="Courier New" charset="0"/>
                <a:cs typeface="Courier New" charset="0"/>
              </a:rPr>
              <a:t> </a:t>
            </a:r>
            <a:r>
              <a:rPr lang="en-US" dirty="0" err="1">
                <a:latin typeface="Courier New" charset="0"/>
                <a:ea typeface="Courier New" charset="0"/>
                <a:cs typeface="Courier New" charset="0"/>
              </a:rPr>
              <a:t>pclass</a:t>
            </a:r>
            <a:r>
              <a:rPr lang="en-US" dirty="0">
                <a:latin typeface="Courier New" charset="0"/>
                <a:ea typeface="Courier New" charset="0"/>
                <a:cs typeface="Courier New" charset="0"/>
              </a:rPr>
              <a:t> sex, row </a:t>
            </a:r>
            <a:r>
              <a:rPr lang="en-US" dirty="0">
                <a:sym typeface="Wingdings"/>
              </a:rPr>
              <a:t> places percentages by row</a:t>
            </a:r>
          </a:p>
          <a:p>
            <a:pPr lvl="2"/>
            <a:r>
              <a:rPr lang="en-US" dirty="0">
                <a:solidFill>
                  <a:schemeClr val="accent1"/>
                </a:solidFill>
                <a:latin typeface="Courier New" charset="0"/>
                <a:ea typeface="Courier New" charset="0"/>
                <a:cs typeface="Courier New" charset="0"/>
                <a:sym typeface="Wingdings"/>
              </a:rPr>
              <a:t>tab</a:t>
            </a:r>
            <a:r>
              <a:rPr lang="en-US" dirty="0">
                <a:latin typeface="Courier New" charset="0"/>
                <a:ea typeface="Courier New" charset="0"/>
                <a:cs typeface="Courier New" charset="0"/>
                <a:sym typeface="Wingdings"/>
              </a:rPr>
              <a:t> </a:t>
            </a:r>
            <a:r>
              <a:rPr lang="en-US" dirty="0" err="1">
                <a:latin typeface="Courier New" charset="0"/>
                <a:ea typeface="Courier New" charset="0"/>
                <a:cs typeface="Courier New" charset="0"/>
                <a:sym typeface="Wingdings"/>
              </a:rPr>
              <a:t>pclass</a:t>
            </a:r>
            <a:r>
              <a:rPr lang="en-US" dirty="0">
                <a:latin typeface="Courier New" charset="0"/>
                <a:ea typeface="Courier New" charset="0"/>
                <a:cs typeface="Courier New" charset="0"/>
                <a:sym typeface="Wingdings"/>
              </a:rPr>
              <a:t> sex, col </a:t>
            </a:r>
            <a:r>
              <a:rPr lang="en-US" dirty="0">
                <a:sym typeface="Wingdings"/>
              </a:rPr>
              <a:t> places percentages by column</a:t>
            </a:r>
          </a:p>
          <a:p>
            <a:pPr lvl="2"/>
            <a:r>
              <a:rPr lang="en-US" dirty="0">
                <a:solidFill>
                  <a:schemeClr val="accent1"/>
                </a:solidFill>
                <a:latin typeface="Courier New" charset="0"/>
                <a:ea typeface="Courier New" charset="0"/>
                <a:cs typeface="Courier New" charset="0"/>
                <a:sym typeface="Wingdings"/>
              </a:rPr>
              <a:t>tab</a:t>
            </a:r>
            <a:r>
              <a:rPr lang="en-US" dirty="0">
                <a:latin typeface="Courier New" charset="0"/>
                <a:ea typeface="Courier New" charset="0"/>
                <a:cs typeface="Courier New" charset="0"/>
                <a:sym typeface="Wingdings"/>
              </a:rPr>
              <a:t> </a:t>
            </a:r>
            <a:r>
              <a:rPr lang="en-US" dirty="0" err="1">
                <a:latin typeface="Courier New" charset="0"/>
                <a:ea typeface="Courier New" charset="0"/>
                <a:cs typeface="Courier New" charset="0"/>
                <a:sym typeface="Wingdings"/>
              </a:rPr>
              <a:t>pclass</a:t>
            </a:r>
            <a:r>
              <a:rPr lang="en-US" dirty="0">
                <a:latin typeface="Courier New" charset="0"/>
                <a:ea typeface="Courier New" charset="0"/>
                <a:cs typeface="Courier New" charset="0"/>
                <a:sym typeface="Wingdings"/>
              </a:rPr>
              <a:t> sex, chi2 </a:t>
            </a:r>
            <a:r>
              <a:rPr lang="en-US" dirty="0">
                <a:sym typeface="Wingdings"/>
              </a:rPr>
              <a:t> performs chi-squared test</a:t>
            </a:r>
            <a:endParaRPr lang="en-US" dirty="0"/>
          </a:p>
        </p:txBody>
      </p:sp>
    </p:spTree>
    <p:extLst>
      <p:ext uri="{BB962C8B-B14F-4D97-AF65-F5344CB8AC3E}">
        <p14:creationId xmlns:p14="http://schemas.microsoft.com/office/powerpoint/2010/main" val="967185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Auditing</a:t>
            </a:r>
          </a:p>
        </p:txBody>
      </p:sp>
      <p:sp>
        <p:nvSpPr>
          <p:cNvPr id="3" name="Content Placeholder 2"/>
          <p:cNvSpPr>
            <a:spLocks noGrp="1"/>
          </p:cNvSpPr>
          <p:nvPr>
            <p:ph idx="1"/>
          </p:nvPr>
        </p:nvSpPr>
        <p:spPr>
          <a:xfrm>
            <a:off x="838200" y="1825625"/>
            <a:ext cx="10515600" cy="4351338"/>
          </a:xfrm>
        </p:spPr>
        <p:txBody>
          <a:bodyPr/>
          <a:lstStyle/>
          <a:p>
            <a:r>
              <a:rPr lang="en-US" dirty="0"/>
              <a:t>For continuous variables</a:t>
            </a:r>
          </a:p>
          <a:p>
            <a:pPr lvl="1"/>
            <a:r>
              <a:rPr lang="en-US" dirty="0"/>
              <a:t>You can use the codebook or sum to get basic statistics or </a:t>
            </a:r>
            <a:r>
              <a:rPr lang="en-US" dirty="0" err="1"/>
              <a:t>tabstat</a:t>
            </a:r>
            <a:r>
              <a:rPr lang="en-US" dirty="0"/>
              <a:t> and select which statistics you want</a:t>
            </a:r>
          </a:p>
          <a:p>
            <a:pPr lvl="2"/>
            <a:r>
              <a:rPr lang="en-US" dirty="0">
                <a:solidFill>
                  <a:schemeClr val="accent1"/>
                </a:solidFill>
                <a:latin typeface="Courier New" charset="0"/>
                <a:ea typeface="Courier New" charset="0"/>
                <a:cs typeface="Courier New" charset="0"/>
              </a:rPr>
              <a:t>codebook</a:t>
            </a:r>
            <a:r>
              <a:rPr lang="en-US" dirty="0">
                <a:latin typeface="Courier New" charset="0"/>
                <a:ea typeface="Courier New" charset="0"/>
                <a:cs typeface="Courier New" charset="0"/>
              </a:rPr>
              <a:t> age</a:t>
            </a:r>
          </a:p>
          <a:p>
            <a:pPr lvl="2"/>
            <a:r>
              <a:rPr lang="en-US" dirty="0">
                <a:solidFill>
                  <a:schemeClr val="accent1"/>
                </a:solidFill>
                <a:highlight>
                  <a:srgbClr val="FFFF00"/>
                </a:highlight>
                <a:latin typeface="Courier New" charset="0"/>
                <a:ea typeface="Courier New" charset="0"/>
                <a:cs typeface="Courier New" charset="0"/>
              </a:rPr>
              <a:t>sum</a:t>
            </a:r>
            <a:r>
              <a:rPr lang="en-US" dirty="0">
                <a:highlight>
                  <a:srgbClr val="FFFF00"/>
                </a:highlight>
                <a:latin typeface="Courier New" charset="0"/>
                <a:ea typeface="Courier New" charset="0"/>
                <a:cs typeface="Courier New" charset="0"/>
              </a:rPr>
              <a:t> age, detail</a:t>
            </a:r>
          </a:p>
          <a:p>
            <a:pPr lvl="2"/>
            <a:r>
              <a:rPr lang="en-US" dirty="0" err="1">
                <a:solidFill>
                  <a:schemeClr val="accent1"/>
                </a:solidFill>
                <a:latin typeface="Courier New" charset="0"/>
                <a:ea typeface="Courier New" charset="0"/>
                <a:cs typeface="Courier New" charset="0"/>
              </a:rPr>
              <a:t>tabstat</a:t>
            </a:r>
            <a:r>
              <a:rPr lang="en-US" dirty="0">
                <a:latin typeface="Courier New" charset="0"/>
                <a:ea typeface="Courier New" charset="0"/>
                <a:cs typeface="Courier New" charset="0"/>
              </a:rPr>
              <a:t> age, stat(n mean p25 p50 p75 </a:t>
            </a:r>
            <a:r>
              <a:rPr lang="en-US" dirty="0" err="1">
                <a:latin typeface="Courier New" charset="0"/>
                <a:ea typeface="Courier New" charset="0"/>
                <a:cs typeface="Courier New" charset="0"/>
              </a:rPr>
              <a:t>sd</a:t>
            </a:r>
            <a:r>
              <a:rPr lang="en-US" dirty="0">
                <a:latin typeface="Courier New" charset="0"/>
                <a:ea typeface="Courier New" charset="0"/>
                <a:cs typeface="Courier New" charset="0"/>
              </a:rPr>
              <a:t>)</a:t>
            </a:r>
          </a:p>
          <a:p>
            <a:pPr lvl="1"/>
            <a:r>
              <a:rPr lang="en-US" dirty="0"/>
              <a:t>You can even get statistics by categories and/or by condition</a:t>
            </a:r>
          </a:p>
          <a:p>
            <a:pPr lvl="2"/>
            <a:r>
              <a:rPr lang="en-US" dirty="0" err="1">
                <a:solidFill>
                  <a:schemeClr val="accent1"/>
                </a:solidFill>
                <a:latin typeface="Courier New" charset="0"/>
                <a:ea typeface="Courier New" charset="0"/>
                <a:cs typeface="Courier New" charset="0"/>
              </a:rPr>
              <a:t>tabstat</a:t>
            </a:r>
            <a:r>
              <a:rPr lang="en-US" dirty="0">
                <a:latin typeface="Courier New" charset="0"/>
                <a:ea typeface="Courier New" charset="0"/>
                <a:cs typeface="Courier New" charset="0"/>
              </a:rPr>
              <a:t> age, by(sex) stat(n mean p25 p50 p75 </a:t>
            </a:r>
            <a:r>
              <a:rPr lang="en-US" dirty="0" err="1">
                <a:latin typeface="Courier New" charset="0"/>
                <a:ea typeface="Courier New" charset="0"/>
                <a:cs typeface="Courier New" charset="0"/>
              </a:rPr>
              <a:t>sd</a:t>
            </a:r>
            <a:r>
              <a:rPr lang="en-US" dirty="0">
                <a:latin typeface="Courier New" charset="0"/>
                <a:ea typeface="Courier New" charset="0"/>
                <a:cs typeface="Courier New" charset="0"/>
              </a:rPr>
              <a:t>)</a:t>
            </a:r>
          </a:p>
          <a:p>
            <a:pPr lvl="2"/>
            <a:r>
              <a:rPr lang="en-US" dirty="0" err="1">
                <a:solidFill>
                  <a:schemeClr val="accent1"/>
                </a:solidFill>
                <a:latin typeface="Courier New" charset="0"/>
                <a:ea typeface="Courier New" charset="0"/>
                <a:cs typeface="Courier New" charset="0"/>
              </a:rPr>
              <a:t>tabstat</a:t>
            </a:r>
            <a:r>
              <a:rPr lang="en-US" dirty="0">
                <a:latin typeface="Courier New" charset="0"/>
                <a:ea typeface="Courier New" charset="0"/>
                <a:cs typeface="Courier New" charset="0"/>
              </a:rPr>
              <a:t> age if </a:t>
            </a:r>
            <a:r>
              <a:rPr lang="en-US" dirty="0" err="1">
                <a:latin typeface="Courier New" charset="0"/>
                <a:ea typeface="Courier New" charset="0"/>
                <a:cs typeface="Courier New" charset="0"/>
              </a:rPr>
              <a:t>pclass</a:t>
            </a:r>
            <a:r>
              <a:rPr lang="en-US" dirty="0">
                <a:latin typeface="Courier New" charset="0"/>
                <a:ea typeface="Courier New" charset="0"/>
                <a:cs typeface="Courier New" charset="0"/>
              </a:rPr>
              <a:t> == 1, by(sex) stat(n mean p25 p50 p75)</a:t>
            </a:r>
          </a:p>
        </p:txBody>
      </p:sp>
    </p:spTree>
    <p:extLst>
      <p:ext uri="{BB962C8B-B14F-4D97-AF65-F5344CB8AC3E}">
        <p14:creationId xmlns:p14="http://schemas.microsoft.com/office/powerpoint/2010/main" val="1433970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798</Words>
  <Application>Microsoft Macintosh PowerPoint</Application>
  <PresentationFormat>Widescreen</PresentationFormat>
  <Paragraphs>99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Calibri Light</vt:lpstr>
      <vt:lpstr>Courier New</vt:lpstr>
      <vt:lpstr>Wingdings</vt:lpstr>
      <vt:lpstr>Arial</vt:lpstr>
      <vt:lpstr>Office Theme</vt:lpstr>
      <vt:lpstr>Translating SPSS Nodes to Stata Commands Tips for cleaning and processing data</vt:lpstr>
      <vt:lpstr>Importing Data</vt:lpstr>
      <vt:lpstr>Field Operations</vt:lpstr>
      <vt:lpstr>Field Operations</vt:lpstr>
      <vt:lpstr>Missing Values</vt:lpstr>
      <vt:lpstr>Record Operations</vt:lpstr>
      <vt:lpstr>Record Operations</vt:lpstr>
      <vt:lpstr>Data Auditing</vt:lpstr>
      <vt:lpstr>Data Auditing</vt:lpstr>
      <vt:lpstr>Graphing</vt:lpstr>
    </vt:vector>
  </TitlesOfParts>
  <Company/>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Translating SPSS Nodes to Stata Commands</dc:title>
  <dc:creator>John Sy</dc:creator>
  <cp:lastModifiedBy>John Sy</cp:lastModifiedBy>
  <cp:revision>19</cp:revision>
  <dcterms:created xsi:type="dcterms:W3CDTF">2017-08-19T20:08:21Z</dcterms:created>
  <dcterms:modified xsi:type="dcterms:W3CDTF">2017-08-20T21:42:09Z</dcterms:modified>
</cp:coreProperties>
</file>