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Roboto"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7" y="-37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Erika’s part</a:t>
            </a:r>
          </a:p>
          <a:p>
            <a:pPr lvl="0">
              <a:spcBef>
                <a:spcPts val="0"/>
              </a:spcBef>
              <a:buNone/>
            </a:pPr>
            <a:r>
              <a:rPr lang="en"/>
              <a:t>0-1 wall: need post</a:t>
            </a:r>
          </a:p>
          <a:p>
            <a:pPr lvl="0">
              <a:spcBef>
                <a:spcPts val="0"/>
              </a:spcBef>
              <a:buNone/>
            </a:pPr>
            <a:r>
              <a:rPr lang="en"/>
              <a:t>2-4 walls: just core</a:t>
            </a:r>
          </a:p>
          <a:p>
            <a:pPr lvl="0">
              <a:spcBef>
                <a:spcPts val="0"/>
              </a:spcBef>
              <a:buNone/>
            </a:pPr>
            <a:r>
              <a:rPr lang="en"/>
              <a:t>Post: ⅓ width of tooth, ⅔ length of canal (4mm apical gutta percha should remain)</a:t>
            </a:r>
          </a:p>
          <a:p>
            <a:pPr lvl="0">
              <a:spcBef>
                <a:spcPts val="0"/>
              </a:spcBef>
              <a:buNone/>
            </a:pPr>
            <a:endParaRPr/>
          </a:p>
          <a:p>
            <a:pPr lvl="0">
              <a:spcBef>
                <a:spcPts val="0"/>
              </a:spcBef>
              <a:buNone/>
            </a:pPr>
            <a:r>
              <a:rPr lang="en"/>
              <a:t>Fiber post vs prefab metal:</a:t>
            </a:r>
          </a:p>
          <a:p>
            <a:pPr lvl="0">
              <a:spcBef>
                <a:spcPts val="0"/>
              </a:spcBef>
              <a:buNone/>
            </a:pPr>
            <a:r>
              <a:rPr lang="en"/>
              <a:t>Can bond prefab with cement (ex. Resin cement) or GI.  GI was used in this case</a:t>
            </a:r>
          </a:p>
          <a:p>
            <a:pPr lvl="0">
              <a:spcBef>
                <a:spcPts val="0"/>
              </a:spcBef>
              <a:buNone/>
            </a:pPr>
            <a:endParaRPr/>
          </a:p>
          <a:p>
            <a:pPr lvl="0">
              <a:spcBef>
                <a:spcPts val="0"/>
              </a:spcBef>
              <a:buNone/>
            </a:pPr>
            <a:r>
              <a:rPr lang="en"/>
              <a:t>Core materials: </a:t>
            </a:r>
          </a:p>
          <a:p>
            <a:pPr lvl="0">
              <a:spcBef>
                <a:spcPts val="0"/>
              </a:spcBef>
              <a:buNone/>
            </a:pPr>
            <a:r>
              <a:rPr lang="en"/>
              <a:t>Amalgam: strong and well adapted to tooth structure.</a:t>
            </a:r>
          </a:p>
          <a:p>
            <a:pPr lvl="0">
              <a:spcBef>
                <a:spcPts val="0"/>
              </a:spcBef>
              <a:buNone/>
            </a:pPr>
            <a:r>
              <a:rPr lang="en"/>
              <a:t>Composite: bonds to tooth</a:t>
            </a:r>
          </a:p>
          <a:p>
            <a:pPr lvl="0">
              <a:spcBef>
                <a:spcPts val="0"/>
              </a:spcBef>
              <a:buNone/>
            </a:pPr>
            <a:r>
              <a:rPr lang="en"/>
              <a:t>RMGI (FujiIILC): must have significant tooth support for crown.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Custom-formed posts: woven fiber and resin that is custom built to fit the canal.</a:t>
            </a:r>
          </a:p>
          <a:p>
            <a:pPr lvl="0">
              <a:spcBef>
                <a:spcPts val="0"/>
              </a:spcBef>
              <a:buNone/>
            </a:pPr>
            <a:r>
              <a:rPr lang="en"/>
              <a:t>Cast posts: cast in metal (gold, base metal, noble metal). Core and post are 1 piece. Do not use. Use if wide, flaring canal where preformed post would not adapt to canal walls or in badly broken tooth where there is insufficient tooth structure to secure the core.</a:t>
            </a:r>
          </a:p>
          <a:p>
            <a:pPr lvl="0">
              <a:spcBef>
                <a:spcPts val="0"/>
              </a:spcBef>
              <a:buNone/>
            </a:pPr>
            <a:endParaRPr/>
          </a:p>
          <a:p>
            <a:pPr lvl="0">
              <a:spcBef>
                <a:spcPts val="0"/>
              </a:spcBef>
              <a:buNone/>
            </a:pPr>
            <a:r>
              <a:rPr lang="en"/>
              <a:t>Non-metal: distributes forces thru out tooth so, less fracture.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Erikas part:</a:t>
            </a:r>
          </a:p>
          <a:p>
            <a:pPr lvl="0">
              <a:spcBef>
                <a:spcPts val="0"/>
              </a:spcBef>
              <a:buNone/>
            </a:pPr>
            <a:r>
              <a:rPr lang="en"/>
              <a:t>Post n core  vs core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pPr lvl="0" algn="r">
                <a:spcBef>
                  <a:spcPts val="0"/>
                </a:spcBef>
                <a:buNone/>
              </a:p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
              <a:t>Clinical Presentation</a:t>
            </a:r>
          </a:p>
        </p:txBody>
      </p:sp>
      <p:sp>
        <p:nvSpPr>
          <p:cNvPr id="86" name="Shape 86"/>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a:spcBef>
                <a:spcPts val="0"/>
              </a:spcBef>
              <a:buNone/>
            </a:pPr>
            <a:r>
              <a:rPr lang="en"/>
              <a:t>Erika Martinez, Jin Woo Park, Ricardo Jara Castro, Jenny Garcia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Reflection: How could I have prevented this from happening</a:t>
            </a:r>
          </a:p>
        </p:txBody>
      </p:sp>
      <p:sp>
        <p:nvSpPr>
          <p:cNvPr id="146" name="Shape 146"/>
          <p:cNvSpPr txBox="1">
            <a:spLocks noGrp="1"/>
          </p:cNvSpPr>
          <p:nvPr>
            <p:ph type="body" idx="1"/>
          </p:nvPr>
        </p:nvSpPr>
        <p:spPr>
          <a:xfrm>
            <a:off x="311700" y="1431700"/>
            <a:ext cx="8520600" cy="3137100"/>
          </a:xfrm>
          <a:prstGeom prst="rect">
            <a:avLst/>
          </a:prstGeom>
        </p:spPr>
        <p:txBody>
          <a:bodyPr lIns="91425" tIns="91425" rIns="91425" bIns="91425" anchor="t" anchorCtr="0">
            <a:noAutofit/>
          </a:bodyPr>
          <a:lstStyle/>
          <a:p>
            <a:pPr marL="457200" lvl="0" indent="-228600" rtl="0">
              <a:spcBef>
                <a:spcPts val="0"/>
              </a:spcBef>
              <a:buChar char="❖"/>
            </a:pPr>
            <a:r>
              <a:rPr lang="en"/>
              <a:t>With a better understanding of tooth structure, if the post and core was done before starting the crown prep the probability of the tooth fracturing like it did would have been lowered.</a:t>
            </a:r>
          </a:p>
          <a:p>
            <a:pPr marL="457200" lvl="0" indent="-228600" rtl="0">
              <a:spcBef>
                <a:spcPts val="0"/>
              </a:spcBef>
              <a:buChar char="❖"/>
            </a:pPr>
            <a:r>
              <a:rPr lang="en"/>
              <a:t>Knowing when a post and core is needed vs only build-up</a:t>
            </a:r>
          </a:p>
          <a:p>
            <a:pPr marL="457200" lvl="0" indent="-228600" rtl="0">
              <a:spcBef>
                <a:spcPts val="0"/>
              </a:spcBef>
              <a:buChar char="❖"/>
            </a:pPr>
            <a:r>
              <a:rPr lang="en"/>
              <a:t>Instead of using a crown bridge removal forceps use a spoon or a smaller instrument to get underneath the crown to remove it.</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Build up: Post &amp; core vs core</a:t>
            </a:r>
          </a:p>
        </p:txBody>
      </p:sp>
      <p:sp>
        <p:nvSpPr>
          <p:cNvPr id="152" name="Shape 15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Post is needed to retain core when 0-1 walls are remaining.</a:t>
            </a:r>
          </a:p>
          <a:p>
            <a:pPr lvl="0">
              <a:spcBef>
                <a:spcPts val="0"/>
              </a:spcBef>
              <a:buNone/>
            </a:pPr>
            <a:r>
              <a:rPr lang="en"/>
              <a:t>Core can be used w/o post if 2-4 walls are remaining.</a:t>
            </a:r>
          </a:p>
          <a:p>
            <a:pPr lvl="0">
              <a:spcBef>
                <a:spcPts val="0"/>
              </a:spcBef>
              <a:buNone/>
            </a:pPr>
            <a:r>
              <a:rPr lang="en"/>
              <a:t>Can add retention wells or troughs for core in addition to post.</a:t>
            </a:r>
          </a:p>
          <a:p>
            <a:pPr lvl="0">
              <a:spcBef>
                <a:spcPts val="0"/>
              </a:spcBef>
              <a:buNone/>
            </a:pPr>
            <a:r>
              <a:rPr lang="en"/>
              <a:t>Place post in the largest and straightest canal:</a:t>
            </a:r>
          </a:p>
          <a:p>
            <a:pPr lvl="0">
              <a:spcBef>
                <a:spcPts val="0"/>
              </a:spcBef>
              <a:buNone/>
            </a:pPr>
            <a:r>
              <a:rPr lang="en"/>
              <a:t>	Maxillary molar: palatal canal</a:t>
            </a:r>
          </a:p>
          <a:p>
            <a:pPr lvl="0">
              <a:spcBef>
                <a:spcPts val="0"/>
              </a:spcBef>
              <a:buNone/>
            </a:pPr>
            <a:r>
              <a:rPr lang="en"/>
              <a:t>	Mandibular molar: distal canal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Post Types:</a:t>
            </a:r>
          </a:p>
        </p:txBody>
      </p:sp>
      <p:sp>
        <p:nvSpPr>
          <p:cNvPr id="158" name="Shape 15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Active: engage into canal walls and dentin surface with threads, like a screw, but it causes stress and lead to tooth fracture.</a:t>
            </a:r>
          </a:p>
          <a:p>
            <a:pPr lvl="0">
              <a:spcBef>
                <a:spcPts val="0"/>
              </a:spcBef>
              <a:buNone/>
            </a:pPr>
            <a:r>
              <a:rPr lang="en"/>
              <a:t>Passive: do not put stress on walls when inserted since simply retained by luting agents like cement w/o engaging into canal walls.</a:t>
            </a:r>
          </a:p>
          <a:p>
            <a:pPr lvl="0" indent="457200">
              <a:spcBef>
                <a:spcPts val="0"/>
              </a:spcBef>
              <a:buNone/>
            </a:pPr>
            <a:r>
              <a:rPr lang="en"/>
              <a:t>Passive posts are preferred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228325"/>
            <a:ext cx="8520600" cy="607800"/>
          </a:xfrm>
          <a:prstGeom prst="rect">
            <a:avLst/>
          </a:prstGeom>
        </p:spPr>
        <p:txBody>
          <a:bodyPr lIns="91425" tIns="91425" rIns="91425" bIns="91425" anchor="t" anchorCtr="0">
            <a:noAutofit/>
          </a:bodyPr>
          <a:lstStyle/>
          <a:p>
            <a:pPr lvl="0">
              <a:spcBef>
                <a:spcPts val="0"/>
              </a:spcBef>
              <a:buNone/>
            </a:pPr>
            <a:r>
              <a:rPr lang="en"/>
              <a:t>Preformed Posts: used 90% of time</a:t>
            </a:r>
          </a:p>
        </p:txBody>
      </p:sp>
      <p:sp>
        <p:nvSpPr>
          <p:cNvPr id="164" name="Shape 164"/>
          <p:cNvSpPr txBox="1">
            <a:spLocks noGrp="1"/>
          </p:cNvSpPr>
          <p:nvPr>
            <p:ph type="body" idx="1"/>
          </p:nvPr>
        </p:nvSpPr>
        <p:spPr>
          <a:xfrm>
            <a:off x="311700" y="1017800"/>
            <a:ext cx="8520600" cy="3717000"/>
          </a:xfrm>
          <a:prstGeom prst="rect">
            <a:avLst/>
          </a:prstGeom>
        </p:spPr>
        <p:txBody>
          <a:bodyPr lIns="91425" tIns="91425" rIns="91425" bIns="91425" anchor="t" anchorCtr="0">
            <a:noAutofit/>
          </a:bodyPr>
          <a:lstStyle/>
          <a:p>
            <a:pPr lvl="0">
              <a:spcBef>
                <a:spcPts val="0"/>
              </a:spcBef>
              <a:buNone/>
            </a:pPr>
            <a:r>
              <a:rPr lang="en"/>
              <a:t>Parallel or Tapered: </a:t>
            </a:r>
          </a:p>
          <a:p>
            <a:pPr lvl="0">
              <a:spcBef>
                <a:spcPts val="0"/>
              </a:spcBef>
              <a:buNone/>
            </a:pPr>
            <a:r>
              <a:rPr lang="en"/>
              <a:t>	</a:t>
            </a:r>
            <a:r>
              <a:rPr lang="en" sz="1400"/>
              <a:t>Parallel: Preferred. Distributes stresses evenly.</a:t>
            </a:r>
          </a:p>
          <a:p>
            <a:pPr lvl="0">
              <a:spcBef>
                <a:spcPts val="0"/>
              </a:spcBef>
              <a:buNone/>
            </a:pPr>
            <a:r>
              <a:rPr lang="en" sz="1400"/>
              <a:t>	Tapered: Fits better into canals but creates internal stresses and wedging occurs.</a:t>
            </a:r>
          </a:p>
          <a:p>
            <a:pPr lvl="0">
              <a:spcBef>
                <a:spcPts val="0"/>
              </a:spcBef>
              <a:buNone/>
            </a:pPr>
            <a:r>
              <a:rPr lang="en"/>
              <a:t>Metal or Non-metal:</a:t>
            </a:r>
          </a:p>
          <a:p>
            <a:pPr lvl="0">
              <a:spcBef>
                <a:spcPts val="0"/>
              </a:spcBef>
              <a:buNone/>
            </a:pPr>
            <a:r>
              <a:rPr lang="en"/>
              <a:t>	</a:t>
            </a:r>
            <a:r>
              <a:rPr lang="en" sz="1400"/>
              <a:t>Metal: stainless steel, titanium alloy</a:t>
            </a:r>
          </a:p>
          <a:p>
            <a:pPr lvl="0">
              <a:spcBef>
                <a:spcPts val="0"/>
              </a:spcBef>
              <a:buNone/>
            </a:pPr>
            <a:r>
              <a:rPr lang="en" sz="1400"/>
              <a:t>		Small diameter sizes, very strong but can fracture</a:t>
            </a:r>
          </a:p>
          <a:p>
            <a:pPr lvl="0">
              <a:spcBef>
                <a:spcPts val="0"/>
              </a:spcBef>
              <a:buNone/>
            </a:pPr>
            <a:r>
              <a:rPr lang="en" sz="1400"/>
              <a:t>	Non-metal: ceramic, resin, carbon fiber</a:t>
            </a:r>
          </a:p>
          <a:p>
            <a:pPr lvl="0">
              <a:spcBef>
                <a:spcPts val="0"/>
              </a:spcBef>
              <a:buNone/>
            </a:pPr>
            <a:r>
              <a:rPr lang="en" sz="1400"/>
              <a:t>		Only large diameter, more flexible, translucent (aesthetics)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Metal post vs. Fiber post</a:t>
            </a:r>
          </a:p>
        </p:txBody>
      </p:sp>
      <p:sp>
        <p:nvSpPr>
          <p:cNvPr id="170" name="Shape 17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Unfortunately, there is not enough evidence currently to compare the longevity of restorations between two groups.</a:t>
            </a:r>
          </a:p>
          <a:p>
            <a:pPr lvl="0">
              <a:spcBef>
                <a:spcPts val="0"/>
              </a:spcBef>
              <a:buNone/>
            </a:pPr>
            <a:r>
              <a:rPr lang="en" sz="1600">
                <a:solidFill>
                  <a:srgbClr val="000000"/>
                </a:solidFill>
              </a:rPr>
              <a:t>Some </a:t>
            </a:r>
            <a:r>
              <a:rPr lang="en">
                <a:solidFill>
                  <a:srgbClr val="000000"/>
                </a:solidFill>
              </a:rPr>
              <a:t>studies</a:t>
            </a:r>
            <a:r>
              <a:rPr lang="en" baseline="30000">
                <a:solidFill>
                  <a:srgbClr val="000000"/>
                </a:solidFill>
              </a:rPr>
              <a:t>1,2,3</a:t>
            </a:r>
            <a:r>
              <a:rPr lang="en"/>
              <a:t> have shown that fiber post retained crown restoration had lesser chances of failures as compared to a metal post.</a:t>
            </a:r>
          </a:p>
          <a:p>
            <a:pPr lvl="0">
              <a:spcBef>
                <a:spcPts val="0"/>
              </a:spcBef>
              <a:buNone/>
            </a:pPr>
            <a:r>
              <a:rPr lang="en"/>
              <a:t>However, the most important determining factor for longevity of restoration is dependent upon the presence of ferrule</a:t>
            </a:r>
          </a:p>
          <a:p>
            <a:pPr lvl="0">
              <a:spcBef>
                <a:spcPts val="0"/>
              </a:spcBef>
              <a:buNone/>
            </a:pPr>
            <a:r>
              <a:rPr lang="en" sz="600"/>
              <a:t>[1] Gbadebo OS, Ajayi DM, Oyekunle OO, Shaba PO. Randomized clinical study comparing metallic and glass fiber post in restoration of endodontically treated teeth. Indian J Dent Res 2014;25:58-63. Back to cited text no. 1</a:t>
            </a:r>
          </a:p>
          <a:p>
            <a:pPr lvl="0">
              <a:spcBef>
                <a:spcPts val="0"/>
              </a:spcBef>
              <a:buNone/>
            </a:pPr>
            <a:r>
              <a:rPr lang="en" sz="600"/>
              <a:t>[2] Preethi G, Kala M. Clinical evaluation of carbon fiber reinforced carbon endodontic post, glass fiber reinforced post with cast post and core: A one year comparative clinical study. J Conserv Dent 2008;11:162-7.</a:t>
            </a:r>
          </a:p>
          <a:p>
            <a:pPr lvl="0">
              <a:spcBef>
                <a:spcPts val="0"/>
              </a:spcBef>
              <a:buNone/>
            </a:pPr>
            <a:r>
              <a:rPr lang="en" sz="600"/>
              <a:t>[3] </a:t>
            </a:r>
            <a:r>
              <a:rPr lang="en" sz="600">
                <a:solidFill>
                  <a:srgbClr val="000000"/>
                </a:solidFill>
                <a:highlight>
                  <a:srgbClr val="FFFFFF"/>
                </a:highlight>
                <a:latin typeface="Arial"/>
                <a:ea typeface="Arial"/>
                <a:cs typeface="Arial"/>
                <a:sym typeface="Arial"/>
              </a:rPr>
              <a:t>Shashikala K, Sharma S. Clinical and radiological evaluation of cast metal and quartz fiber posts in endodontically restored teeth. Endodontology 2011;3:37 46</a:t>
            </a:r>
          </a:p>
          <a:p>
            <a:pPr lvl="0">
              <a:spcBef>
                <a:spcPts val="0"/>
              </a:spcBef>
              <a:buNone/>
            </a:pPr>
            <a:endParaRPr sz="600"/>
          </a:p>
          <a:p>
            <a:pPr lvl="0">
              <a:spcBef>
                <a:spcPts val="0"/>
              </a:spcBef>
              <a:buNone/>
            </a:pPr>
            <a:endParaRP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Ferrule Effect</a:t>
            </a:r>
          </a:p>
        </p:txBody>
      </p:sp>
      <p:sp>
        <p:nvSpPr>
          <p:cNvPr id="176" name="Shape 17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In vitro fracture resistan</a:t>
            </a:r>
            <a:r>
              <a:rPr lang="en" sz="1600"/>
              <a:t>ce </a:t>
            </a:r>
            <a:r>
              <a:rPr lang="en">
                <a:solidFill>
                  <a:srgbClr val="000000"/>
                </a:solidFill>
              </a:rPr>
              <a:t>study</a:t>
            </a:r>
            <a:r>
              <a:rPr lang="en" baseline="30000">
                <a:solidFill>
                  <a:srgbClr val="000000"/>
                </a:solidFill>
              </a:rPr>
              <a:t>1</a:t>
            </a:r>
            <a:r>
              <a:rPr lang="en" sz="1600"/>
              <a:t> on</a:t>
            </a:r>
            <a:r>
              <a:rPr lang="en"/>
              <a:t> endodontically treated central incisors with different ferrule height shows that 2.0mm of ferrule all around the crown shows the most favorable outcome.</a:t>
            </a:r>
          </a:p>
          <a:p>
            <a:pPr lvl="0">
              <a:spcBef>
                <a:spcPts val="0"/>
              </a:spcBef>
              <a:buNone/>
            </a:pPr>
            <a:r>
              <a:rPr lang="en"/>
              <a:t>The group with 0.5mm ferrule needed 25% less load than the group with 2.0mm ferrule or the group with regular crown before fracture</a:t>
            </a:r>
          </a:p>
          <a:p>
            <a:pPr lvl="0">
              <a:spcBef>
                <a:spcPts val="0"/>
              </a:spcBef>
              <a:buNone/>
            </a:pPr>
            <a:r>
              <a:rPr lang="en" sz="600"/>
              <a:t>[1]J Prosthet Dent. 2005 Apr;93(4):331-6. In vitro fracture resistance of endodontically treated central incisors with varying ferrule heights and configurations. Tan PL1, Aquilino SA, Gratton DG, Stanford CM, Tan SC, Johnson WT, Dawson D.</a:t>
            </a:r>
          </a:p>
          <a:p>
            <a:pPr lvl="0">
              <a:spcBef>
                <a:spcPts val="0"/>
              </a:spcBef>
              <a:buNone/>
            </a:pPr>
            <a:endParaRPr sz="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Clinical discussion about ferrule</a:t>
            </a:r>
          </a:p>
        </p:txBody>
      </p:sp>
      <p:sp>
        <p:nvSpPr>
          <p:cNvPr id="182" name="Shape 18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Ideally, we would like to achieve 2.0mm ferrule all around the crown margin.</a:t>
            </a:r>
          </a:p>
          <a:p>
            <a:pPr lvl="0">
              <a:spcBef>
                <a:spcPts val="0"/>
              </a:spcBef>
              <a:buNone/>
            </a:pPr>
            <a:r>
              <a:rPr lang="en"/>
              <a:t>However, if the ferrule on the buccal and lingual walls is 2.0mm or more and is less than 2.0 mm on the proximal walls, it has the BETTER outcome than the other way around. </a:t>
            </a:r>
          </a:p>
          <a:p>
            <a:pPr lvl="0" rtl="0">
              <a:spcBef>
                <a:spcPts val="0"/>
              </a:spcBef>
              <a:buNone/>
            </a:pPr>
            <a:r>
              <a:rPr lang="en"/>
              <a:t> Here are options if we do not have it clinically</a:t>
            </a:r>
          </a:p>
          <a:p>
            <a:pPr marL="457200" lvl="0" indent="-228600" rtl="0">
              <a:spcBef>
                <a:spcPts val="0"/>
              </a:spcBef>
              <a:buAutoNum type="arabicPeriod"/>
            </a:pPr>
            <a:r>
              <a:rPr lang="en"/>
              <a:t>See if soft tissue crown lengthening with laser or blade could expose more tooth structure to prep on to</a:t>
            </a:r>
          </a:p>
          <a:p>
            <a:pPr marL="457200" lvl="0" indent="-228600" rtl="0">
              <a:spcBef>
                <a:spcPts val="0"/>
              </a:spcBef>
              <a:buAutoNum type="arabicPeriod"/>
            </a:pPr>
            <a:r>
              <a:rPr lang="en"/>
              <a:t>Consider surgical hard tissue crown lengthening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Recap on post, core, and crown</a:t>
            </a:r>
          </a:p>
        </p:txBody>
      </p:sp>
      <p:sp>
        <p:nvSpPr>
          <p:cNvPr id="188" name="Shape 18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Posts used only for the retention of core materials when there is one or no walls left.</a:t>
            </a:r>
          </a:p>
          <a:p>
            <a:pPr marL="457200" lvl="0" indent="-228600" rtl="0">
              <a:spcBef>
                <a:spcPts val="0"/>
              </a:spcBef>
              <a:buChar char="●"/>
            </a:pPr>
            <a:r>
              <a:rPr lang="en"/>
              <a:t>Post retention improves with increases in post LENGTH, rather than diameter.</a:t>
            </a:r>
          </a:p>
          <a:p>
            <a:pPr marL="457200" lvl="0" indent="-228600" rtl="0">
              <a:spcBef>
                <a:spcPts val="0"/>
              </a:spcBef>
              <a:buChar char="●"/>
            </a:pPr>
            <a:r>
              <a:rPr lang="en"/>
              <a:t>Remaining tooth structure is more important than post length in avoiding tooth fracture.</a:t>
            </a:r>
          </a:p>
          <a:p>
            <a:pPr marL="457200" lvl="0" indent="-228600" rtl="0">
              <a:spcBef>
                <a:spcPts val="0"/>
              </a:spcBef>
              <a:buChar char="●"/>
            </a:pPr>
            <a:r>
              <a:rPr lang="en"/>
              <a:t>Use the smallest post that can engage up to the apical seal of 5mm.</a:t>
            </a:r>
          </a:p>
          <a:p>
            <a:pPr marL="457200" lvl="0" indent="-228600" rtl="0">
              <a:spcBef>
                <a:spcPts val="0"/>
              </a:spcBef>
              <a:buChar char="●"/>
            </a:pPr>
            <a:r>
              <a:rPr lang="en"/>
              <a:t>Adhesive fixation is preferable to cemented posts and cores since it produces a higher fracture resistance.</a:t>
            </a:r>
          </a:p>
          <a:p>
            <a:pPr marL="457200" lvl="0" indent="-228600">
              <a:spcBef>
                <a:spcPts val="0"/>
              </a:spcBef>
              <a:buChar char="●"/>
            </a:pPr>
            <a:r>
              <a:rPr lang="en"/>
              <a:t>The 2mm ferrule rather than the type of post usage is the better indicating factor for the success rate of endodontically treated teeth.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Biological Width</a:t>
            </a:r>
          </a:p>
        </p:txBody>
      </p:sp>
      <p:sp>
        <p:nvSpPr>
          <p:cNvPr id="194" name="Shape 19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BW: </a:t>
            </a:r>
            <a:r>
              <a:rPr lang="en" b="1"/>
              <a:t>Junctional Epithelium </a:t>
            </a:r>
            <a:r>
              <a:rPr lang="en"/>
              <a:t>(JE) + </a:t>
            </a:r>
            <a:r>
              <a:rPr lang="en" b="1"/>
              <a:t>Connective Tissue Attachment</a:t>
            </a:r>
            <a:r>
              <a:rPr lang="en"/>
              <a:t> (supracrestal) = about 2mm</a:t>
            </a:r>
          </a:p>
          <a:p>
            <a:pPr lvl="0">
              <a:spcBef>
                <a:spcPts val="0"/>
              </a:spcBef>
              <a:buNone/>
            </a:pPr>
            <a:r>
              <a:rPr lang="en"/>
              <a:t>(i) Junctional Epithelium: contains collagen IV + hemidesmosomes</a:t>
            </a:r>
          </a:p>
          <a:p>
            <a:pPr lvl="0">
              <a:spcBef>
                <a:spcPts val="0"/>
              </a:spcBef>
              <a:buNone/>
            </a:pPr>
            <a:r>
              <a:rPr lang="en"/>
              <a:t>(ii) Connective Tissue: contains sharpey’s fibers (collagen type III) that insert from CT into cementum</a:t>
            </a: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t>https://www.speareducation.com/spear-review/2014/12/biologic-width-part</a:t>
            </a:r>
          </a:p>
          <a:p>
            <a:pPr lvl="0">
              <a:spcBef>
                <a:spcPts val="0"/>
              </a:spcBef>
              <a:buNone/>
            </a:pPr>
            <a:endParaRPr/>
          </a:p>
          <a:p>
            <a:pPr lvl="0">
              <a:spcBef>
                <a:spcPts val="0"/>
              </a:spcBef>
              <a:buNone/>
            </a:pPr>
            <a:endParaRPr/>
          </a:p>
          <a:p>
            <a:pPr lvl="0">
              <a:spcBef>
                <a:spcPts val="0"/>
              </a:spcBef>
              <a:buNone/>
            </a:pPr>
            <a:endParaRPr/>
          </a:p>
        </p:txBody>
      </p:sp>
      <p:pic>
        <p:nvPicPr>
          <p:cNvPr id="201" name="Shape 201" descr="BW-1.jpeg"/>
          <p:cNvPicPr preferRelativeResize="0"/>
          <p:nvPr/>
        </p:nvPicPr>
        <p:blipFill>
          <a:blip r:embed="rId3">
            <a:alphaModFix/>
          </a:blip>
          <a:stretch>
            <a:fillRect/>
          </a:stretch>
        </p:blipFill>
        <p:spPr>
          <a:xfrm>
            <a:off x="0" y="0"/>
            <a:ext cx="9144000" cy="4391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Patient information</a:t>
            </a:r>
          </a:p>
        </p:txBody>
      </p:sp>
      <p:sp>
        <p:nvSpPr>
          <p:cNvPr id="92" name="Shape 9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39 year old female presented for COE with CC: moderate pain on tooth #13 with cold and percussion, main concern is to save the tooth.</a:t>
            </a:r>
          </a:p>
          <a:p>
            <a:pPr marL="457200" lvl="0" indent="-228600" rtl="0">
              <a:spcBef>
                <a:spcPts val="0"/>
              </a:spcBef>
              <a:buChar char="❖"/>
            </a:pPr>
            <a:r>
              <a:rPr lang="en"/>
              <a:t>Med HX: Healthy, non-contributory, NKDA, not taking any medications.</a:t>
            </a:r>
          </a:p>
          <a:p>
            <a:pPr marL="457200" lvl="0" indent="-228600" rtl="0">
              <a:spcBef>
                <a:spcPts val="0"/>
              </a:spcBef>
              <a:buChar char="❖"/>
            </a:pPr>
            <a:r>
              <a:rPr lang="en"/>
              <a:t>Soc HX: no history or current use of tobacco, alcohol, or recreational drugs</a:t>
            </a:r>
          </a:p>
          <a:p>
            <a:pPr marL="457200" lvl="0" indent="-228600">
              <a:spcBef>
                <a:spcPts val="0"/>
              </a:spcBef>
              <a:buChar char="❖"/>
            </a:pPr>
            <a:r>
              <a:rPr lang="en"/>
              <a:t>Dent HX: irregular dental care.  Last dental visit was 2006, recent EXT tooth #2 (a month ago).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Function and Violation of Biologic Width</a:t>
            </a:r>
          </a:p>
        </p:txBody>
      </p:sp>
      <p:sp>
        <p:nvSpPr>
          <p:cNvPr id="207" name="Shape 20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 (i) </a:t>
            </a:r>
            <a:r>
              <a:rPr lang="en" u="sng"/>
              <a:t>Function</a:t>
            </a:r>
            <a:r>
              <a:rPr lang="en"/>
              <a:t> of Biologic Width: serves to protect periodontium ALL around tooth</a:t>
            </a:r>
          </a:p>
          <a:p>
            <a:pPr lvl="0">
              <a:spcBef>
                <a:spcPts val="0"/>
              </a:spcBef>
              <a:buNone/>
            </a:pPr>
            <a:r>
              <a:rPr lang="en"/>
              <a:t> (ii) </a:t>
            </a:r>
            <a:r>
              <a:rPr lang="en" u="sng"/>
              <a:t>Violation </a:t>
            </a:r>
            <a:r>
              <a:rPr lang="en"/>
              <a:t>of Biologic Width (e.g. restoration is                                                placed too subgingivally) → resulting in bone resorption                                          and other perio health issues</a:t>
            </a:r>
          </a:p>
          <a:p>
            <a:pPr lvl="0">
              <a:spcBef>
                <a:spcPts val="0"/>
              </a:spcBef>
              <a:buNone/>
            </a:pPr>
            <a:r>
              <a:rPr lang="en"/>
              <a:t>**</a:t>
            </a:r>
            <a:r>
              <a:rPr lang="en" u="sng"/>
              <a:t>Ideally</a:t>
            </a:r>
            <a:r>
              <a:rPr lang="en"/>
              <a:t>: place margin of restoration supragingivally or                                              at the gingival margin. If subgingivally, make sure                                              restoration is </a:t>
            </a:r>
            <a:r>
              <a:rPr lang="en" b="1" u="sng">
                <a:solidFill>
                  <a:srgbClr val="0000FF"/>
                </a:solidFill>
              </a:rPr>
              <a:t>3mm</a:t>
            </a:r>
            <a:r>
              <a:rPr lang="en"/>
              <a:t> above alveolar bone</a:t>
            </a:r>
          </a:p>
          <a:p>
            <a:pPr lvl="0">
              <a:spcBef>
                <a:spcPts val="0"/>
              </a:spcBef>
              <a:buNone/>
            </a:pPr>
            <a:endParaRPr sz="1200"/>
          </a:p>
          <a:p>
            <a:pPr lvl="0">
              <a:spcBef>
                <a:spcPts val="0"/>
              </a:spcBef>
              <a:buNone/>
            </a:pPr>
            <a:r>
              <a:rPr lang="en" sz="1200"/>
              <a:t>https://pocketdentistry.com/1-diagnosis-and-treatment-planning-in-restorative-dentistry/</a:t>
            </a:r>
          </a:p>
        </p:txBody>
      </p:sp>
      <p:pic>
        <p:nvPicPr>
          <p:cNvPr id="208" name="Shape 208" descr="BW-2.jpeg"/>
          <p:cNvPicPr preferRelativeResize="0"/>
          <p:nvPr/>
        </p:nvPicPr>
        <p:blipFill>
          <a:blip r:embed="rId3">
            <a:alphaModFix/>
          </a:blip>
          <a:stretch>
            <a:fillRect/>
          </a:stretch>
        </p:blipFill>
        <p:spPr>
          <a:xfrm>
            <a:off x="6135475" y="1599100"/>
            <a:ext cx="2890150" cy="2821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...may also cause violation of Biologic Width</a:t>
            </a:r>
          </a:p>
        </p:txBody>
      </p:sp>
      <p:sp>
        <p:nvSpPr>
          <p:cNvPr id="214" name="Shape 21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(i) Diabetes</a:t>
            </a:r>
          </a:p>
          <a:p>
            <a:pPr lvl="0">
              <a:spcBef>
                <a:spcPts val="0"/>
              </a:spcBef>
              <a:buNone/>
            </a:pPr>
            <a:r>
              <a:rPr lang="en"/>
              <a:t>(ii) Smoking</a:t>
            </a:r>
          </a:p>
          <a:p>
            <a:pPr lvl="0">
              <a:spcBef>
                <a:spcPts val="0"/>
              </a:spcBef>
              <a:buNone/>
            </a:pPr>
            <a:r>
              <a:rPr lang="en"/>
              <a:t>(iii) Excess cement</a:t>
            </a:r>
          </a:p>
          <a:p>
            <a:pPr lvl="0">
              <a:spcBef>
                <a:spcPts val="0"/>
              </a:spcBef>
              <a:buNone/>
            </a:pPr>
            <a:r>
              <a:rPr lang="en"/>
              <a:t>**All these lead to inflammation and                                                              subsequent bone loss</a:t>
            </a:r>
          </a:p>
          <a:p>
            <a:pPr lvl="0">
              <a:spcBef>
                <a:spcPts val="0"/>
              </a:spcBef>
              <a:buNone/>
            </a:pPr>
            <a:endParaRPr/>
          </a:p>
          <a:p>
            <a:pPr lvl="0">
              <a:spcBef>
                <a:spcPts val="0"/>
              </a:spcBef>
              <a:buNone/>
            </a:pPr>
            <a:r>
              <a:rPr lang="en"/>
              <a:t>http://www.dentistrytoday.com/articles/10134</a:t>
            </a:r>
          </a:p>
        </p:txBody>
      </p:sp>
      <p:pic>
        <p:nvPicPr>
          <p:cNvPr id="215" name="Shape 215" descr="BW-4.jpeg"/>
          <p:cNvPicPr preferRelativeResize="0"/>
          <p:nvPr/>
        </p:nvPicPr>
        <p:blipFill>
          <a:blip r:embed="rId3">
            <a:alphaModFix/>
          </a:blip>
          <a:stretch>
            <a:fillRect/>
          </a:stretch>
        </p:blipFill>
        <p:spPr>
          <a:xfrm>
            <a:off x="3024875" y="1119049"/>
            <a:ext cx="2442476" cy="1648673"/>
          </a:xfrm>
          <a:prstGeom prst="rect">
            <a:avLst/>
          </a:prstGeom>
          <a:noFill/>
          <a:ln>
            <a:noFill/>
          </a:ln>
        </p:spPr>
      </p:pic>
      <p:pic>
        <p:nvPicPr>
          <p:cNvPr id="216" name="Shape 216" descr="BW-5.jpeg"/>
          <p:cNvPicPr preferRelativeResize="0"/>
          <p:nvPr/>
        </p:nvPicPr>
        <p:blipFill>
          <a:blip r:embed="rId4">
            <a:alphaModFix/>
          </a:blip>
          <a:stretch>
            <a:fillRect/>
          </a:stretch>
        </p:blipFill>
        <p:spPr>
          <a:xfrm>
            <a:off x="5335499" y="2706500"/>
            <a:ext cx="2889342" cy="1935849"/>
          </a:xfrm>
          <a:prstGeom prst="rect">
            <a:avLst/>
          </a:prstGeom>
          <a:noFill/>
          <a:ln>
            <a:noFill/>
          </a:ln>
        </p:spPr>
      </p:pic>
      <p:pic>
        <p:nvPicPr>
          <p:cNvPr id="217" name="Shape 217" descr="BW-6.jpeg"/>
          <p:cNvPicPr preferRelativeResize="0"/>
          <p:nvPr/>
        </p:nvPicPr>
        <p:blipFill>
          <a:blip r:embed="rId5">
            <a:alphaModFix/>
          </a:blip>
          <a:stretch>
            <a:fillRect/>
          </a:stretch>
        </p:blipFill>
        <p:spPr>
          <a:xfrm>
            <a:off x="6182424" y="1018787"/>
            <a:ext cx="2773800" cy="184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Take away</a:t>
            </a:r>
          </a:p>
        </p:txBody>
      </p:sp>
      <p:sp>
        <p:nvSpPr>
          <p:cNvPr id="223" name="Shape 22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Before starting any procedure have an end goal and think about possible complications that could occur along the way.</a:t>
            </a:r>
          </a:p>
          <a:p>
            <a:pPr marL="457200" lvl="0" indent="-228600" rtl="0">
              <a:spcBef>
                <a:spcPts val="0"/>
              </a:spcBef>
              <a:buChar char="❖"/>
            </a:pPr>
            <a:r>
              <a:rPr lang="en"/>
              <a:t>When accessing restorability of a tooth and making final decisions on permanent restorations take into account:</a:t>
            </a:r>
          </a:p>
          <a:p>
            <a:pPr marL="914400" lvl="1" indent="-228600" rtl="0">
              <a:spcBef>
                <a:spcPts val="0"/>
              </a:spcBef>
              <a:buChar char="➢"/>
            </a:pPr>
            <a:r>
              <a:rPr lang="en"/>
              <a:t>Sound tooth structure remaining</a:t>
            </a:r>
          </a:p>
          <a:p>
            <a:pPr marL="1371600" lvl="2" indent="-228600" rtl="0">
              <a:spcBef>
                <a:spcPts val="0"/>
              </a:spcBef>
              <a:buChar char="■"/>
            </a:pPr>
            <a:r>
              <a:rPr lang="en"/>
              <a:t>Need for build up? Post &amp; core?</a:t>
            </a:r>
          </a:p>
          <a:p>
            <a:pPr marL="1371600" lvl="2" indent="-228600" rtl="0">
              <a:spcBef>
                <a:spcPts val="0"/>
              </a:spcBef>
              <a:buChar char="■"/>
            </a:pPr>
            <a:r>
              <a:rPr lang="en"/>
              <a:t>Biological width violated once there is proper ferrule?</a:t>
            </a:r>
          </a:p>
          <a:p>
            <a:pPr marL="914400" lvl="0" indent="0" rtl="0">
              <a:spcBef>
                <a:spcPts val="0"/>
              </a:spcBef>
              <a:buNone/>
            </a:pPr>
            <a:r>
              <a:rPr lang="en"/>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Reference</a:t>
            </a:r>
          </a:p>
        </p:txBody>
      </p:sp>
      <p:sp>
        <p:nvSpPr>
          <p:cNvPr id="229" name="Shape 22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AutoNum type="arabicPeriod"/>
            </a:pPr>
            <a:r>
              <a:rPr lang="en"/>
              <a:t>Dr Rising’s Post and Core Endo Lecture. Spring 2015</a:t>
            </a:r>
          </a:p>
          <a:p>
            <a:pPr marL="457200" lvl="0" indent="-228600" rtl="0">
              <a:spcBef>
                <a:spcPts val="0"/>
              </a:spcBef>
              <a:buAutoNum type="arabicPeriod"/>
            </a:pPr>
            <a:r>
              <a:rPr lang="en"/>
              <a:t>Gargiulo AW, Wentz FM, Orban B. Dimensions and relations of the dentogingival junction in humans. J Periodontol. 1961;32:261–7</a:t>
            </a:r>
          </a:p>
          <a:p>
            <a:pPr marL="457200" lvl="0" indent="-228600" rtl="0">
              <a:spcBef>
                <a:spcPts val="0"/>
              </a:spcBef>
              <a:buAutoNum type="arabicPeriod"/>
            </a:pPr>
            <a:r>
              <a:rPr lang="en"/>
              <a:t>Nugala B, Kumar BS, Sahitya S, Krishna PM. Biologic width and its importance in periodontal and restorative dentistry. J Conservative Dentistry. 2012;15(1):12-17</a:t>
            </a:r>
          </a:p>
          <a:p>
            <a:pPr marL="457200" lvl="0" indent="-228600">
              <a:spcBef>
                <a:spcPts val="0"/>
              </a:spcBef>
              <a:buAutoNum type="arabicPeriod"/>
            </a:pPr>
            <a:r>
              <a:rPr lang="en"/>
              <a:t>K.D. Jorgensen, G.F. Petersen. The grain size of zinc phosphate cements. Acta Odontol Scand, 21 (1963), pp. 255–270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gn="ctr">
              <a:spcBef>
                <a:spcPts val="0"/>
              </a:spcBef>
              <a:buNone/>
            </a:pPr>
            <a:r>
              <a:rPr lang="en" sz="480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Initial radiographs</a:t>
            </a:r>
          </a:p>
        </p:txBody>
      </p:sp>
      <p:sp>
        <p:nvSpPr>
          <p:cNvPr id="98" name="Shape 9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99" name="Shape 99" descr="891840_160420_091041_1B71A9.JPG"/>
          <p:cNvPicPr preferRelativeResize="0"/>
          <p:nvPr/>
        </p:nvPicPr>
        <p:blipFill>
          <a:blip r:embed="rId3">
            <a:alphaModFix/>
          </a:blip>
          <a:stretch>
            <a:fillRect/>
          </a:stretch>
        </p:blipFill>
        <p:spPr>
          <a:xfrm>
            <a:off x="4619121" y="1117924"/>
            <a:ext cx="4379198" cy="3147700"/>
          </a:xfrm>
          <a:prstGeom prst="rect">
            <a:avLst/>
          </a:prstGeom>
          <a:noFill/>
          <a:ln>
            <a:noFill/>
          </a:ln>
        </p:spPr>
      </p:pic>
      <p:pic>
        <p:nvPicPr>
          <p:cNvPr id="100" name="Shape 100" descr="891840_160420_091400_1B71B1.JPG"/>
          <p:cNvPicPr preferRelativeResize="0"/>
          <p:nvPr/>
        </p:nvPicPr>
        <p:blipFill>
          <a:blip r:embed="rId4">
            <a:alphaModFix/>
          </a:blip>
          <a:stretch>
            <a:fillRect/>
          </a:stretch>
        </p:blipFill>
        <p:spPr>
          <a:xfrm>
            <a:off x="239900" y="1117925"/>
            <a:ext cx="4379226" cy="314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Treatment Plan</a:t>
            </a:r>
          </a:p>
        </p:txBody>
      </p:sp>
      <p:sp>
        <p:nvSpPr>
          <p:cNvPr id="106" name="Shape 10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Initial plan was to do a sedative fill to determine restorability.</a:t>
            </a:r>
          </a:p>
          <a:p>
            <a:pPr marL="457200" lvl="0" indent="-228600" rtl="0">
              <a:spcBef>
                <a:spcPts val="0"/>
              </a:spcBef>
              <a:buChar char="❖"/>
            </a:pPr>
            <a:r>
              <a:rPr lang="en"/>
              <a:t>MO-amalgam was removed along with distal caries. Tooth was deemed restorable, thus the following treatment plan for #13 was developed</a:t>
            </a:r>
          </a:p>
          <a:p>
            <a:pPr marL="914400" lvl="1" indent="-228600" rtl="0">
              <a:spcBef>
                <a:spcPts val="0"/>
              </a:spcBef>
              <a:buChar char="➢"/>
            </a:pPr>
            <a:r>
              <a:rPr lang="en"/>
              <a:t>RCT for tooth #13</a:t>
            </a:r>
          </a:p>
          <a:p>
            <a:pPr marL="914400" lvl="1" indent="-228600" rtl="0">
              <a:spcBef>
                <a:spcPts val="0"/>
              </a:spcBef>
              <a:buChar char="➢"/>
            </a:pPr>
            <a:r>
              <a:rPr lang="en"/>
              <a:t>Core B/U</a:t>
            </a:r>
          </a:p>
          <a:p>
            <a:pPr marL="914400" lvl="1" indent="-228600" rtl="0">
              <a:spcBef>
                <a:spcPts val="0"/>
              </a:spcBef>
              <a:buChar char="➢"/>
            </a:pPr>
            <a:r>
              <a:rPr lang="en"/>
              <a:t>PFM crown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Treatment was as follows:</a:t>
            </a:r>
          </a:p>
        </p:txBody>
      </p:sp>
      <p:sp>
        <p:nvSpPr>
          <p:cNvPr id="112" name="Shape 11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RCT was completed</a:t>
            </a:r>
          </a:p>
          <a:p>
            <a:pPr marL="457200" lvl="0" indent="-228600" rtl="0">
              <a:spcBef>
                <a:spcPts val="0"/>
              </a:spcBef>
              <a:buChar char="❖"/>
            </a:pPr>
            <a:r>
              <a:rPr lang="en"/>
              <a:t>Core build up was placed</a:t>
            </a:r>
          </a:p>
          <a:p>
            <a:pPr marL="457200" lvl="0" indent="-228600" rtl="0">
              <a:spcBef>
                <a:spcPts val="0"/>
              </a:spcBef>
              <a:buChar char="❖"/>
            </a:pPr>
            <a:r>
              <a:rPr lang="en"/>
              <a:t>Final impression of prep was sent to lab</a:t>
            </a:r>
          </a:p>
        </p:txBody>
      </p:sp>
      <p:pic>
        <p:nvPicPr>
          <p:cNvPr id="113" name="Shape 113" descr="891840_160707_154038_1B7244.JPG"/>
          <p:cNvPicPr preferRelativeResize="0"/>
          <p:nvPr/>
        </p:nvPicPr>
        <p:blipFill>
          <a:blip r:embed="rId3">
            <a:alphaModFix/>
          </a:blip>
          <a:stretch>
            <a:fillRect/>
          </a:stretch>
        </p:blipFill>
        <p:spPr>
          <a:xfrm>
            <a:off x="5366250" y="1229875"/>
            <a:ext cx="3042449" cy="2547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Day of delivery!</a:t>
            </a:r>
          </a:p>
        </p:txBody>
      </p:sp>
      <p:sp>
        <p:nvSpPr>
          <p:cNvPr id="119" name="Shape 11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a:spcBef>
                <a:spcPts val="0"/>
              </a:spcBef>
              <a:buChar char="❖"/>
            </a:pPr>
            <a:r>
              <a:rPr lang="en"/>
              <a:t>When removing the temporary crown this happened:</a:t>
            </a:r>
          </a:p>
        </p:txBody>
      </p:sp>
      <p:pic>
        <p:nvPicPr>
          <p:cNvPr id="120" name="Shape 120" descr="891840_160928_140848_1B7242.JPG"/>
          <p:cNvPicPr preferRelativeResize="0"/>
          <p:nvPr/>
        </p:nvPicPr>
        <p:blipFill>
          <a:blip r:embed="rId3">
            <a:alphaModFix/>
          </a:blip>
          <a:stretch>
            <a:fillRect/>
          </a:stretch>
        </p:blipFill>
        <p:spPr>
          <a:xfrm>
            <a:off x="2698424" y="1754074"/>
            <a:ext cx="3666298" cy="2635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What to do now?</a:t>
            </a:r>
          </a:p>
        </p:txBody>
      </p:sp>
      <p:sp>
        <p:nvSpPr>
          <p:cNvPr id="126" name="Shape 12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BREATHE! BREATHE!! And BREATHE some more!!!</a:t>
            </a:r>
          </a:p>
          <a:p>
            <a:pPr marL="457200" lvl="0" indent="-228600" rtl="0">
              <a:spcBef>
                <a:spcPts val="0"/>
              </a:spcBef>
              <a:buChar char="❖"/>
            </a:pPr>
            <a:r>
              <a:rPr lang="en"/>
              <a:t>Take radiograph to determine how far the tooth is broken</a:t>
            </a:r>
          </a:p>
          <a:p>
            <a:pPr marL="457200" lvl="0" indent="-228600" rtl="0">
              <a:spcBef>
                <a:spcPts val="0"/>
              </a:spcBef>
              <a:buChar char="❖"/>
            </a:pPr>
            <a:r>
              <a:rPr lang="en"/>
              <a:t>Measure perio pockets to determine if there is enough tooth structure to not invade biological width and have enough ferrule.</a:t>
            </a:r>
          </a:p>
          <a:p>
            <a:pPr lvl="0" rtl="0">
              <a:spcBef>
                <a:spcPts val="0"/>
              </a:spcBef>
              <a:buNone/>
            </a:pPr>
            <a:endParaRPr/>
          </a:p>
          <a:p>
            <a:pPr lvl="0">
              <a:spcBef>
                <a:spcPts val="0"/>
              </a:spcBef>
              <a:buNone/>
            </a:pPr>
            <a:r>
              <a:rPr lang="en"/>
              <a:t>Tooth was deemed yet again restorable and proceeded with a post and core!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Post and Core</a:t>
            </a:r>
          </a:p>
        </p:txBody>
      </p:sp>
      <p:sp>
        <p:nvSpPr>
          <p:cNvPr id="132" name="Shape 13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Technique:</a:t>
            </a:r>
          </a:p>
          <a:p>
            <a:pPr marL="457200" lvl="0" indent="-228600" rtl="0">
              <a:spcBef>
                <a:spcPts val="0"/>
              </a:spcBef>
              <a:buChar char="❖"/>
            </a:pPr>
            <a:r>
              <a:rPr lang="en"/>
              <a:t>Remove gutta percha until ⅓ is left near apex, using indicated bur</a:t>
            </a:r>
          </a:p>
          <a:p>
            <a:pPr marL="457200" lvl="0" indent="-228600" rtl="0">
              <a:spcBef>
                <a:spcPts val="0"/>
              </a:spcBef>
              <a:buChar char="❖"/>
            </a:pPr>
            <a:r>
              <a:rPr lang="en"/>
              <a:t>Using prefabricated post remove excess of it until perfect fit (using radiographs to assess)</a:t>
            </a:r>
          </a:p>
          <a:p>
            <a:pPr marL="457200" lvl="0" indent="-228600" rtl="0">
              <a:spcBef>
                <a:spcPts val="0"/>
              </a:spcBef>
              <a:buChar char="❖"/>
            </a:pPr>
            <a:r>
              <a:rPr lang="en"/>
              <a:t>Cement post with GI</a:t>
            </a:r>
          </a:p>
          <a:p>
            <a:pPr marL="457200" lvl="0" indent="-228600" rtl="0">
              <a:spcBef>
                <a:spcPts val="0"/>
              </a:spcBef>
              <a:buChar char="❖"/>
            </a:pPr>
            <a:r>
              <a:rPr lang="en"/>
              <a:t>Gingivectomy using laser on distal portion</a:t>
            </a:r>
          </a:p>
          <a:p>
            <a:pPr marL="457200" lvl="0" indent="-228600" rtl="0">
              <a:spcBef>
                <a:spcPts val="0"/>
              </a:spcBef>
              <a:buChar char="❖"/>
            </a:pPr>
            <a:r>
              <a:rPr lang="en"/>
              <a:t>Place comp core</a:t>
            </a:r>
          </a:p>
        </p:txBody>
      </p:sp>
      <p:pic>
        <p:nvPicPr>
          <p:cNvPr id="133" name="Shape 133" descr="IMG_4806.JPG"/>
          <p:cNvPicPr preferRelativeResize="0"/>
          <p:nvPr/>
        </p:nvPicPr>
        <p:blipFill>
          <a:blip r:embed="rId3">
            <a:alphaModFix/>
          </a:blip>
          <a:stretch>
            <a:fillRect/>
          </a:stretch>
        </p:blipFill>
        <p:spPr>
          <a:xfrm>
            <a:off x="6035850" y="2618974"/>
            <a:ext cx="2796440" cy="209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Resolution</a:t>
            </a:r>
          </a:p>
        </p:txBody>
      </p:sp>
      <p:sp>
        <p:nvSpPr>
          <p:cNvPr id="139" name="Shape 13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Final impression was taken</a:t>
            </a:r>
          </a:p>
          <a:p>
            <a:pPr marL="457200" lvl="0" indent="-228600" rtl="0">
              <a:spcBef>
                <a:spcPts val="0"/>
              </a:spcBef>
              <a:buChar char="❖"/>
            </a:pPr>
            <a:r>
              <a:rPr lang="en"/>
              <a:t>PFM crown was delivered!</a:t>
            </a:r>
          </a:p>
          <a:p>
            <a:pPr lvl="0" rtl="0">
              <a:spcBef>
                <a:spcPts val="0"/>
              </a:spcBef>
              <a:buNone/>
            </a:pPr>
            <a:endParaRPr/>
          </a:p>
          <a:p>
            <a:pPr lvl="0">
              <a:spcBef>
                <a:spcPts val="0"/>
              </a:spcBef>
              <a:buNone/>
            </a:pPr>
            <a:r>
              <a:rPr lang="en"/>
              <a:t>Patient was satisfied!</a:t>
            </a:r>
          </a:p>
        </p:txBody>
      </p:sp>
      <p:pic>
        <p:nvPicPr>
          <p:cNvPr id="140" name="Shape 140" descr="891840_161207_142322_1B722B.JPG"/>
          <p:cNvPicPr preferRelativeResize="0"/>
          <p:nvPr/>
        </p:nvPicPr>
        <p:blipFill>
          <a:blip r:embed="rId3">
            <a:alphaModFix/>
          </a:blip>
          <a:stretch>
            <a:fillRect/>
          </a:stretch>
        </p:blipFill>
        <p:spPr>
          <a:xfrm>
            <a:off x="4007949" y="1017799"/>
            <a:ext cx="4483676" cy="3222801"/>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On-screen Show (16:9)</PresentationFormat>
  <Paragraphs>143</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Roboto</vt:lpstr>
      <vt:lpstr>geometric</vt:lpstr>
      <vt:lpstr>Clinical Presentation</vt:lpstr>
      <vt:lpstr>Patient information</vt:lpstr>
      <vt:lpstr>Initial radiographs</vt:lpstr>
      <vt:lpstr>Treatment Plan</vt:lpstr>
      <vt:lpstr>Treatment was as follows:</vt:lpstr>
      <vt:lpstr>Day of delivery!</vt:lpstr>
      <vt:lpstr>What to do now?</vt:lpstr>
      <vt:lpstr>Post and Core</vt:lpstr>
      <vt:lpstr>Resolution</vt:lpstr>
      <vt:lpstr>Reflection: How could I have prevented this from happening</vt:lpstr>
      <vt:lpstr>Build up: Post &amp; core vs core</vt:lpstr>
      <vt:lpstr>Post Types:</vt:lpstr>
      <vt:lpstr>Preformed Posts: used 90% of time</vt:lpstr>
      <vt:lpstr>Metal post vs. Fiber post</vt:lpstr>
      <vt:lpstr>Ferrule Effect</vt:lpstr>
      <vt:lpstr>Clinical discussion about ferrule</vt:lpstr>
      <vt:lpstr>Recap on post, core, and crown</vt:lpstr>
      <vt:lpstr>Biological Width</vt:lpstr>
      <vt:lpstr>Slide 19</vt:lpstr>
      <vt:lpstr>Function and Violation of Biologic Width</vt:lpstr>
      <vt:lpstr>...may also cause violation of Biologic Width</vt:lpstr>
      <vt:lpstr>Take away</vt:lpstr>
      <vt:lpstr>Reference</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Presentation</dc:title>
  <dc:creator>Donald Coluzzi</dc:creator>
  <cp:lastModifiedBy>Don Coluzzi</cp:lastModifiedBy>
  <cp:revision>1</cp:revision>
  <dcterms:modified xsi:type="dcterms:W3CDTF">2017-05-16T16:12:37Z</dcterms:modified>
</cp:coreProperties>
</file>