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281" r:id="rId16"/>
    <p:sldId id="282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4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E7"/>
          </a:solidFill>
        </a:fill>
      </a:tcStyle>
    </a:wholeTbl>
    <a:band2H>
      <a:tcTxStyle/>
      <a:tcStyle>
        <a:tcBdr/>
        <a:fill>
          <a:solidFill>
            <a:srgbClr val="E7EAF3"/>
          </a:solidFill>
        </a:fill>
      </a:tcStyle>
    </a:band2H>
    <a:firstCol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ACA"/>
          </a:solidFill>
        </a:fill>
      </a:tcStyle>
    </a:wholeTbl>
    <a:band2H>
      <a:tcTxStyle/>
      <a:tcStyle>
        <a:tcBdr/>
        <a:fill>
          <a:solidFill>
            <a:srgbClr val="E8EDE7"/>
          </a:solidFill>
        </a:fill>
      </a:tcStyle>
    </a:band2H>
    <a:firstCol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CE9"/>
          </a:solidFill>
        </a:fill>
      </a:tcStyle>
    </a:wholeTbl>
    <a:band2H>
      <a:tcTxStyle/>
      <a:tcStyle>
        <a:tcBdr/>
        <a:fill>
          <a:solidFill>
            <a:srgbClr val="F2E7F4"/>
          </a:solidFill>
        </a:fill>
      </a:tcStyle>
    </a:band2H>
    <a:firstCol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Black"/>
          <a:ea typeface="Avenir Black"/>
          <a:cs typeface="Avenir Blac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Light"/>
          <a:ea typeface="Avenir Light"/>
          <a:cs typeface="Avenir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Black"/>
          <a:ea typeface="Avenir Black"/>
          <a:cs typeface="Avenir Blac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30"/>
  </p:normalViewPr>
  <p:slideViewPr>
    <p:cSldViewPr snapToGrid="0" snapToObjects="1">
      <p:cViewPr varScale="1">
        <p:scale>
          <a:sx n="65" d="100"/>
          <a:sy n="65" d="100"/>
        </p:scale>
        <p:origin x="-442" y="-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229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*use temp cement for temp posts..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sz="half" idx="13"/>
          </p:nvPr>
        </p:nvSpPr>
        <p:spPr>
          <a:xfrm>
            <a:off x="6502400" y="4879052"/>
            <a:ext cx="6502400" cy="4876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3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SzTx/>
              <a:buNone/>
            </a:pPr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3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SzTx/>
              <a:buNone/>
            </a:pPr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pic" idx="14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443307" y="843898"/>
            <a:ext cx="12118187" cy="1086010"/>
          </a:xfrm>
          <a:prstGeom prst="rect">
            <a:avLst/>
          </a:prstGeom>
        </p:spPr>
        <p:txBody>
          <a:bodyPr lIns="91424" tIns="91424" rIns="91424" bIns="91424"/>
          <a:lstStyle/>
          <a:p>
            <a:r>
              <a:t>Click to add title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443307" y="2185434"/>
            <a:ext cx="5688747" cy="6478507"/>
          </a:xfrm>
          <a:prstGeom prst="rect">
            <a:avLst/>
          </a:prstGeom>
        </p:spPr>
        <p:txBody>
          <a:bodyPr lIns="91424" tIns="91424" rIns="91424" bIns="91424" anchor="t"/>
          <a:lstStyle>
            <a:lvl1pPr>
              <a:spcBef>
                <a:spcPts val="0"/>
              </a:spcBef>
              <a:buSzPct val="100000"/>
              <a:defRPr sz="1900"/>
            </a:lvl1pPr>
          </a:lstStyle>
          <a:p>
            <a:r>
              <a:t>Click to add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half" idx="13"/>
          </p:nvPr>
        </p:nvSpPr>
        <p:spPr>
          <a:xfrm>
            <a:off x="6872747" y="2185433"/>
            <a:ext cx="5688748" cy="6478509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>
              <a:spcBef>
                <a:spcPts val="0"/>
              </a:spcBef>
              <a:buSzPct val="100000"/>
              <a:defRPr sz="1900"/>
            </a:pPr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12223256" y="8965855"/>
            <a:ext cx="433295" cy="500351"/>
          </a:xfrm>
          <a:prstGeom prst="rect">
            <a:avLst/>
          </a:prstGeom>
        </p:spPr>
        <p:txBody>
          <a:bodyPr lIns="91424" tIns="91424" rIns="91424" bIns="91424" anchor="ctr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9398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14097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18796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23495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28194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32893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37592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42291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ctrTitle"/>
          </p:nvPr>
        </p:nvSpPr>
        <p:spPr>
          <a:xfrm>
            <a:off x="660400" y="1418959"/>
            <a:ext cx="11684000" cy="3204181"/>
          </a:xfrm>
          <a:prstGeom prst="rect">
            <a:avLst/>
          </a:prstGeom>
        </p:spPr>
        <p:txBody>
          <a:bodyPr/>
          <a:lstStyle/>
          <a:p>
            <a:pPr defTabSz="420623">
              <a:defRPr sz="4400" spc="700"/>
            </a:pPr>
            <a:r>
              <a:t>saving a tooth:</a:t>
            </a:r>
            <a:endParaRPr spc="714"/>
          </a:p>
          <a:p>
            <a:pPr defTabSz="420623">
              <a:defRPr sz="4400" spc="700"/>
            </a:pPr>
            <a:r>
              <a:t>Orthodontic extrusion</a:t>
            </a:r>
            <a:endParaRPr spc="714"/>
          </a:p>
          <a:p>
            <a:pPr defTabSz="420623">
              <a:defRPr sz="4400" spc="700"/>
            </a:pPr>
            <a:r>
              <a:t>Post &amp; Core build up</a:t>
            </a:r>
            <a:endParaRPr spc="714"/>
          </a:p>
          <a:p>
            <a:pPr defTabSz="420623">
              <a:defRPr sz="4400" spc="700"/>
            </a:pPr>
            <a:r>
              <a:t>crown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ubTitle" sz="half" idx="1"/>
          </p:nvPr>
        </p:nvSpPr>
        <p:spPr>
          <a:xfrm>
            <a:off x="660400" y="4599466"/>
            <a:ext cx="11684000" cy="3204180"/>
          </a:xfrm>
          <a:prstGeom prst="rect">
            <a:avLst/>
          </a:prstGeom>
        </p:spPr>
        <p:txBody>
          <a:bodyPr/>
          <a:lstStyle/>
          <a:p>
            <a:pPr>
              <a:defRPr spc="300"/>
            </a:pPr>
            <a:r>
              <a:t>lauren frisch</a:t>
            </a:r>
          </a:p>
          <a:p>
            <a:pPr>
              <a:defRPr spc="300"/>
            </a:pPr>
            <a:r>
              <a:t>Masha Naanaa</a:t>
            </a:r>
          </a:p>
          <a:p>
            <a:pPr>
              <a:defRPr spc="300"/>
            </a:pPr>
            <a:r>
              <a:t>Gina Nguyen</a:t>
            </a:r>
          </a:p>
          <a:p>
            <a:pPr>
              <a:defRPr spc="300"/>
            </a:pPr>
            <a:r>
              <a:t>Kay rodriguez</a:t>
            </a:r>
          </a:p>
          <a:p>
            <a:pPr>
              <a:defRPr spc="300"/>
            </a:pPr>
            <a:r>
              <a:t>Scott shames</a:t>
            </a:r>
          </a:p>
          <a:p>
            <a:pPr>
              <a:defRPr spc="300"/>
            </a:pPr>
            <a:r>
              <a:t>Adam wandell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660400" y="1386508"/>
            <a:ext cx="11684000" cy="4595192"/>
          </a:xfrm>
          <a:prstGeom prst="rect">
            <a:avLst/>
          </a:prstGeom>
        </p:spPr>
        <p:txBody>
          <a:bodyPr/>
          <a:lstStyle/>
          <a:p>
            <a:pPr defTabSz="549148">
              <a:defRPr sz="5828" spc="932"/>
            </a:pPr>
            <a:r>
              <a:t>How should I expose more tooth structure?</a:t>
            </a:r>
          </a:p>
          <a:p>
            <a:pPr defTabSz="549148">
              <a:defRPr sz="4230" spc="676"/>
            </a:pPr>
            <a:r>
              <a:t>Crown Lengthening versus Orthodontic Extrusion</a:t>
            </a:r>
          </a:p>
        </p:txBody>
      </p:sp>
      <p:pic>
        <p:nvPicPr>
          <p:cNvPr id="186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374899" y="6129866"/>
            <a:ext cx="8255001" cy="3454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443306" y="506085"/>
            <a:ext cx="12118189" cy="1551571"/>
          </a:xfrm>
          <a:prstGeom prst="rect">
            <a:avLst/>
          </a:prstGeom>
        </p:spPr>
        <p:txBody>
          <a:bodyPr lIns="130026" tIns="130026" rIns="130026" bIns="130026"/>
          <a:lstStyle/>
          <a:p>
            <a:pPr defTabSz="531622">
              <a:defRPr sz="3094" spc="637"/>
            </a:pPr>
            <a:r>
              <a:t>Creating Ferrule: </a:t>
            </a:r>
          </a:p>
          <a:p>
            <a:pPr defTabSz="531622">
              <a:defRPr sz="3094" spc="637"/>
            </a:pPr>
            <a:r>
              <a:t>Ortho Extrusion Vs. Crown Lengthening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sz="half" idx="1"/>
          </p:nvPr>
        </p:nvSpPr>
        <p:spPr>
          <a:xfrm>
            <a:off x="551111" y="2090520"/>
            <a:ext cx="5688747" cy="6870600"/>
          </a:xfrm>
          <a:prstGeom prst="rect">
            <a:avLst/>
          </a:prstGeom>
        </p:spPr>
        <p:txBody>
          <a:bodyPr lIns="130026" tIns="130026" rIns="130026" bIns="130026"/>
          <a:lstStyle/>
          <a:p>
            <a:pPr marL="437006" indent="-437006" defTabSz="543305">
              <a:buSzTx/>
              <a:buNone/>
              <a:defRPr sz="2790"/>
            </a:pPr>
            <a:r>
              <a:t>Orthodontic Extrusion</a:t>
            </a:r>
          </a:p>
          <a:p>
            <a:pPr marL="437006" indent="-437006" defTabSz="543305">
              <a:buSzTx/>
              <a:buNone/>
              <a:defRPr sz="2325"/>
            </a:pPr>
            <a:endParaRPr/>
          </a:p>
          <a:p>
            <a:pPr marL="437006" indent="-437006" defTabSz="543305">
              <a:buSzTx/>
              <a:buNone/>
              <a:defRPr sz="2046"/>
            </a:pPr>
            <a:r>
              <a:rPr sz="2511">
                <a:solidFill>
                  <a:srgbClr val="00F900"/>
                </a:solidFill>
                <a:latin typeface="Avenir Black"/>
                <a:ea typeface="Avenir Black"/>
                <a:cs typeface="Avenir Black"/>
                <a:sym typeface="Avenir Black"/>
              </a:rPr>
              <a:t>+</a:t>
            </a:r>
            <a:r>
              <a:rPr sz="2511">
                <a:solidFill>
                  <a:srgbClr val="00F900"/>
                </a:solidFill>
              </a:rPr>
              <a:t> </a:t>
            </a:r>
            <a:r>
              <a:t>      Creates </a:t>
            </a:r>
            <a:r>
              <a:rPr>
                <a:solidFill>
                  <a:srgbClr val="00FDFF"/>
                </a:solidFill>
              </a:rPr>
              <a:t>ferrule</a:t>
            </a:r>
            <a:r>
              <a:t> without significantly reducing the crown-root ratio or invading biologic width</a:t>
            </a:r>
          </a:p>
          <a:p>
            <a:pPr marL="437006" indent="-437006" defTabSz="543305">
              <a:buSzTx/>
              <a:buNone/>
              <a:defRPr sz="2046"/>
            </a:pPr>
            <a:endParaRPr/>
          </a:p>
          <a:p>
            <a:pPr marL="437006" indent="-437006" defTabSz="543305">
              <a:buSzTx/>
              <a:buNone/>
              <a:defRPr sz="2046"/>
            </a:pPr>
            <a:r>
              <a:rPr sz="2511">
                <a:solidFill>
                  <a:srgbClr val="00F900"/>
                </a:solidFill>
                <a:latin typeface="Avenir Black"/>
                <a:ea typeface="Avenir Black"/>
                <a:cs typeface="Avenir Black"/>
                <a:sym typeface="Avenir Black"/>
              </a:rPr>
              <a:t>+</a:t>
            </a:r>
            <a:r>
              <a:rPr>
                <a:latin typeface="Avenir Black"/>
                <a:ea typeface="Avenir Black"/>
                <a:cs typeface="Avenir Black"/>
                <a:sym typeface="Avenir Black"/>
              </a:rPr>
              <a:t> </a:t>
            </a:r>
            <a:r>
              <a:t>     Maintains an </a:t>
            </a:r>
            <a:r>
              <a:rPr>
                <a:solidFill>
                  <a:srgbClr val="00FDFF"/>
                </a:solidFill>
              </a:rPr>
              <a:t>even gingival contour:</a:t>
            </a:r>
            <a:r>
              <a:t> Ideal for anterior teeth </a:t>
            </a:r>
          </a:p>
          <a:p>
            <a:pPr marL="437006" indent="-437006" defTabSz="543305">
              <a:buSzTx/>
              <a:buNone/>
              <a:defRPr sz="2046"/>
            </a:pPr>
            <a:endParaRPr/>
          </a:p>
          <a:p>
            <a:pPr marL="437006" indent="-437006" defTabSz="543305">
              <a:buSzTx/>
              <a:buNone/>
              <a:defRPr sz="2046"/>
            </a:pPr>
            <a:r>
              <a:rPr sz="2511">
                <a:solidFill>
                  <a:srgbClr val="00F900"/>
                </a:solidFill>
                <a:latin typeface="Avenir Black"/>
                <a:ea typeface="Avenir Black"/>
                <a:cs typeface="Avenir Black"/>
                <a:sym typeface="Avenir Black"/>
              </a:rPr>
              <a:t>+</a:t>
            </a:r>
            <a:r>
              <a:t>       </a:t>
            </a:r>
            <a:r>
              <a:rPr>
                <a:solidFill>
                  <a:srgbClr val="00FDFF"/>
                </a:solidFill>
              </a:rPr>
              <a:t>More esthetic</a:t>
            </a:r>
            <a:r>
              <a:t> than a pontic: </a:t>
            </a:r>
          </a:p>
          <a:p>
            <a:pPr marL="437006" indent="-437006" defTabSz="543305">
              <a:buSzTx/>
              <a:buNone/>
              <a:defRPr sz="2046"/>
            </a:pPr>
            <a:r>
              <a:t>       Optimal for high smile lines</a:t>
            </a:r>
          </a:p>
          <a:p>
            <a:pPr marL="437006" indent="-437006" defTabSz="543305">
              <a:buSzTx/>
              <a:buNone/>
              <a:defRPr sz="2046"/>
            </a:pPr>
            <a:endParaRPr/>
          </a:p>
          <a:p>
            <a:pPr marL="437006" indent="-437006" defTabSz="543305">
              <a:buSzTx/>
              <a:buNone/>
              <a:defRPr sz="2046"/>
            </a:pPr>
            <a:r>
              <a:rPr sz="2511">
                <a:solidFill>
                  <a:srgbClr val="00F900"/>
                </a:solidFill>
                <a:latin typeface="Avenir Black"/>
                <a:ea typeface="Avenir Black"/>
                <a:cs typeface="Avenir Black"/>
                <a:sym typeface="Avenir Black"/>
              </a:rPr>
              <a:t>+</a:t>
            </a:r>
            <a:r>
              <a:t>        Improves alveolar </a:t>
            </a:r>
            <a:r>
              <a:rPr>
                <a:solidFill>
                  <a:srgbClr val="00FDFF"/>
                </a:solidFill>
              </a:rPr>
              <a:t>bone</a:t>
            </a:r>
            <a:r>
              <a:t> prior to extraction and implant</a:t>
            </a:r>
          </a:p>
          <a:p>
            <a:pPr marL="437006" indent="-437006" defTabSz="543305">
              <a:buSzTx/>
              <a:buNone/>
              <a:defRPr sz="2046"/>
            </a:pPr>
            <a:endParaRPr/>
          </a:p>
          <a:p>
            <a:pPr marL="437006" indent="-437006" defTabSz="543305">
              <a:buSzTx/>
              <a:buNone/>
              <a:defRPr sz="2046"/>
            </a:pPr>
            <a:r>
              <a:rPr sz="2511">
                <a:solidFill>
                  <a:srgbClr val="FF2600"/>
                </a:solidFill>
                <a:latin typeface="Avenir Black"/>
                <a:ea typeface="Avenir Black"/>
                <a:cs typeface="Avenir Black"/>
                <a:sym typeface="Avenir Black"/>
              </a:rPr>
              <a:t>-</a:t>
            </a:r>
            <a:r>
              <a:rPr>
                <a:solidFill>
                  <a:srgbClr val="FF2600"/>
                </a:solidFill>
              </a:rPr>
              <a:t> </a:t>
            </a:r>
            <a:r>
              <a:t>       </a:t>
            </a:r>
            <a:r>
              <a:rPr>
                <a:solidFill>
                  <a:srgbClr val="00FDFF"/>
                </a:solidFill>
              </a:rPr>
              <a:t>Time:</a:t>
            </a:r>
            <a:r>
              <a:t> 6 months extrusion, 4-6 months of stabilization to avoid relapse</a:t>
            </a:r>
          </a:p>
        </p:txBody>
      </p:sp>
      <p:pic>
        <p:nvPicPr>
          <p:cNvPr id="190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750903" y="2477873"/>
            <a:ext cx="5688747" cy="6095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443306" y="531405"/>
            <a:ext cx="12118188" cy="1373705"/>
          </a:xfrm>
          <a:prstGeom prst="rect">
            <a:avLst/>
          </a:prstGeom>
        </p:spPr>
        <p:txBody>
          <a:bodyPr lIns="130026" tIns="130026" rIns="130026" bIns="130026"/>
          <a:lstStyle/>
          <a:p>
            <a:pPr defTabSz="531622">
              <a:defRPr sz="3094" spc="637"/>
            </a:pPr>
            <a:r>
              <a:t>Creating Ferrule: </a:t>
            </a:r>
          </a:p>
          <a:p>
            <a:pPr defTabSz="531622">
              <a:defRPr sz="3094" spc="637"/>
            </a:pPr>
            <a:r>
              <a:t>Ortho Extrusion Vs. Crown Lengthening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sz="half" idx="1"/>
          </p:nvPr>
        </p:nvSpPr>
        <p:spPr>
          <a:xfrm>
            <a:off x="551111" y="2298268"/>
            <a:ext cx="5688747" cy="6867400"/>
          </a:xfrm>
          <a:prstGeom prst="rect">
            <a:avLst/>
          </a:prstGeom>
        </p:spPr>
        <p:txBody>
          <a:bodyPr lIns="130026" tIns="130026" rIns="130026" bIns="130026"/>
          <a:lstStyle/>
          <a:p>
            <a:pPr>
              <a:buSzTx/>
              <a:buNone/>
              <a:defRPr sz="3000"/>
            </a:pPr>
            <a:r>
              <a:t>Goals:</a:t>
            </a:r>
          </a:p>
          <a:p>
            <a:pPr marL="200526" indent="-200526">
              <a:buClrTx/>
              <a:buSzPct val="54000"/>
              <a:defRPr sz="2400"/>
            </a:pPr>
            <a:r>
              <a:rPr>
                <a:solidFill>
                  <a:srgbClr val="00FDFF"/>
                </a:solidFill>
              </a:rPr>
              <a:t>1:1 </a:t>
            </a:r>
            <a:r>
              <a:t>crown to root ratio</a:t>
            </a:r>
          </a:p>
          <a:p>
            <a:pPr marL="200526" indent="-200526">
              <a:buClrTx/>
              <a:buSzPct val="54000"/>
              <a:defRPr sz="2400"/>
            </a:pPr>
            <a:r>
              <a:t>~ </a:t>
            </a:r>
            <a:r>
              <a:rPr>
                <a:solidFill>
                  <a:srgbClr val="00FDFF"/>
                </a:solidFill>
              </a:rPr>
              <a:t>4mm forced eruption</a:t>
            </a:r>
            <a:r>
              <a:t> (2.5 mm from crestal bone, 1.5mm of erupted tooth structure)</a:t>
            </a:r>
          </a:p>
          <a:p>
            <a:pPr marL="200526" indent="-200526">
              <a:buClrTx/>
              <a:buSzPct val="54000"/>
              <a:defRPr sz="2400"/>
            </a:pPr>
            <a:r>
              <a:rPr>
                <a:solidFill>
                  <a:srgbClr val="00FDFF"/>
                </a:solidFill>
              </a:rPr>
              <a:t>Broader roots</a:t>
            </a:r>
            <a:r>
              <a:t> provide better emergence profiles</a:t>
            </a:r>
          </a:p>
          <a:p>
            <a:pPr>
              <a:buSzTx/>
              <a:buNone/>
            </a:pPr>
            <a:r>
              <a:t> </a:t>
            </a:r>
          </a:p>
          <a:p>
            <a:pPr marL="424456" indent="-198682">
              <a:buSzTx/>
              <a:buNone/>
              <a:defRPr sz="1500"/>
            </a:pPr>
            <a:r>
              <a:t>		 	 	 		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idx="13"/>
          </p:nvPr>
        </p:nvSpPr>
        <p:spPr>
          <a:xfrm>
            <a:off x="6754213" y="2298268"/>
            <a:ext cx="5688748" cy="6867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30026" tIns="130026" rIns="130026" bIns="130026"/>
          <a:lstStyle/>
          <a:p>
            <a:pPr marL="446404" indent="-446404" defTabSz="554990">
              <a:spcBef>
                <a:spcPts val="0"/>
              </a:spcBef>
              <a:buSzTx/>
              <a:buNone/>
              <a:defRPr sz="2850"/>
            </a:pPr>
            <a:r>
              <a:t>Orthodontic Extrusion Technique:</a:t>
            </a:r>
          </a:p>
          <a:p>
            <a:pPr marL="617718" indent="-420392" defTabSz="554990">
              <a:spcBef>
                <a:spcPts val="0"/>
              </a:spcBef>
              <a:buClr>
                <a:srgbClr val="000000"/>
              </a:buClr>
              <a:buSzPct val="100000"/>
              <a:defRPr sz="1900"/>
            </a:pPr>
            <a:endParaRPr/>
          </a:p>
          <a:p>
            <a:pPr marL="158749" indent="-158749" defTabSz="554990">
              <a:spcBef>
                <a:spcPts val="0"/>
              </a:spcBef>
              <a:buClrTx/>
              <a:buSzPct val="54000"/>
              <a:defRPr sz="2280"/>
            </a:pPr>
            <a:r>
              <a:rPr>
                <a:solidFill>
                  <a:srgbClr val="00FDFF"/>
                </a:solidFill>
              </a:rPr>
              <a:t>Heavy traction</a:t>
            </a:r>
            <a:r>
              <a:t> = fast eruption and max PDL strength</a:t>
            </a:r>
          </a:p>
          <a:p>
            <a:pPr marL="552450" lvl="1" indent="-190500" defTabSz="554990">
              <a:spcBef>
                <a:spcPts val="0"/>
              </a:spcBef>
              <a:buClrTx/>
              <a:buSzPct val="54000"/>
              <a:defRPr sz="2280"/>
            </a:pPr>
            <a:r>
              <a:t>Fast eruption prevents new crestal bone from forming near new CEJ (need 4 mm of tooth above crestal bone)</a:t>
            </a:r>
          </a:p>
          <a:p>
            <a:pPr marL="158749" indent="-158749" defTabSz="554990">
              <a:spcBef>
                <a:spcPts val="0"/>
              </a:spcBef>
              <a:buClrTx/>
              <a:buSzPct val="54000"/>
              <a:defRPr sz="2280"/>
            </a:pPr>
            <a:r>
              <a:rPr>
                <a:solidFill>
                  <a:srgbClr val="00FDFF"/>
                </a:solidFill>
              </a:rPr>
              <a:t>Fiberectomy or crown lengthening</a:t>
            </a:r>
            <a:r>
              <a:t> prevents bone formation near new CEJ</a:t>
            </a:r>
          </a:p>
          <a:p>
            <a:pPr marL="158749" indent="-158749" defTabSz="554990">
              <a:spcBef>
                <a:spcPts val="0"/>
              </a:spcBef>
              <a:buClrTx/>
              <a:buSzPct val="54000"/>
              <a:defRPr sz="2280"/>
            </a:pPr>
            <a:r>
              <a:t>Bond teeth on </a:t>
            </a:r>
            <a:r>
              <a:rPr>
                <a:solidFill>
                  <a:srgbClr val="00FDFF"/>
                </a:solidFill>
              </a:rPr>
              <a:t>either side</a:t>
            </a:r>
            <a:r>
              <a:t> of erupting tooth</a:t>
            </a:r>
          </a:p>
          <a:p>
            <a:pPr marL="520700" lvl="1" indent="-158749" defTabSz="554990">
              <a:spcBef>
                <a:spcPts val="0"/>
              </a:spcBef>
              <a:buClrTx/>
              <a:buSzPct val="54000"/>
              <a:defRPr sz="2280"/>
            </a:pPr>
            <a:r>
              <a:t>Single rooted tooth: 1 on either side</a:t>
            </a:r>
          </a:p>
          <a:p>
            <a:pPr marL="520700" lvl="1" indent="-158749" defTabSz="554990">
              <a:spcBef>
                <a:spcPts val="0"/>
              </a:spcBef>
              <a:buClrTx/>
              <a:buSzPct val="54000"/>
              <a:defRPr sz="2280"/>
            </a:pPr>
            <a:r>
              <a:t>Multirooted tooth: 2 on either side</a:t>
            </a:r>
          </a:p>
          <a:p>
            <a:pPr marL="158749" indent="-158749" defTabSz="554990">
              <a:spcBef>
                <a:spcPts val="0"/>
              </a:spcBef>
              <a:buClrTx/>
              <a:buSzPct val="54000"/>
              <a:defRPr sz="2280"/>
            </a:pPr>
            <a:r>
              <a:rPr>
                <a:solidFill>
                  <a:srgbClr val="00FDFF"/>
                </a:solidFill>
              </a:rPr>
              <a:t>Stabilize</a:t>
            </a:r>
            <a:r>
              <a:t> with bonded retainers for </a:t>
            </a:r>
            <a:r>
              <a:rPr>
                <a:solidFill>
                  <a:srgbClr val="00FDFF"/>
                </a:solidFill>
              </a:rPr>
              <a:t>4-6 months</a:t>
            </a:r>
            <a:r>
              <a:t> to prevent apical relapse</a:t>
            </a:r>
          </a:p>
        </p:txBody>
      </p:sp>
      <p:pic>
        <p:nvPicPr>
          <p:cNvPr id="195" name="image17.jpg" descr="orth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85763" y="5991218"/>
            <a:ext cx="5219443" cy="3131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443306" y="523879"/>
            <a:ext cx="12118189" cy="1373615"/>
          </a:xfrm>
          <a:prstGeom prst="rect">
            <a:avLst/>
          </a:prstGeom>
        </p:spPr>
        <p:txBody>
          <a:bodyPr lIns="130026" tIns="130026" rIns="130026" bIns="130026"/>
          <a:lstStyle/>
          <a:p>
            <a:pPr defTabSz="537463">
              <a:defRPr sz="3128" spc="644"/>
            </a:pPr>
            <a:r>
              <a:t>Creating Ferrule: </a:t>
            </a:r>
          </a:p>
          <a:p>
            <a:pPr defTabSz="537463">
              <a:defRPr sz="3128" spc="644"/>
            </a:pPr>
            <a:r>
              <a:t>Ortho Extrusion vs Crown Lengthening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sz="half" idx="1"/>
          </p:nvPr>
        </p:nvSpPr>
        <p:spPr>
          <a:xfrm>
            <a:off x="443307" y="2221741"/>
            <a:ext cx="5688747" cy="7061687"/>
          </a:xfrm>
          <a:prstGeom prst="rect">
            <a:avLst/>
          </a:prstGeom>
        </p:spPr>
        <p:txBody>
          <a:bodyPr lIns="130026" tIns="130026" rIns="130026" bIns="130026"/>
          <a:lstStyle/>
          <a:p>
            <a:pPr>
              <a:buSzTx/>
              <a:buNone/>
              <a:defRPr sz="3000"/>
            </a:pPr>
            <a:r>
              <a:t>Crown lengthening</a:t>
            </a:r>
          </a:p>
          <a:p>
            <a:pPr>
              <a:buSzTx/>
              <a:buNone/>
              <a:defRPr sz="3000"/>
            </a:pPr>
            <a:endParaRPr/>
          </a:p>
          <a:p>
            <a:pPr>
              <a:buSzTx/>
              <a:buNone/>
              <a:defRPr sz="2400"/>
            </a:pPr>
            <a:r>
              <a:rPr sz="2700">
                <a:solidFill>
                  <a:srgbClr val="00F900"/>
                </a:solidFill>
                <a:latin typeface="Avenir Black"/>
                <a:ea typeface="Avenir Black"/>
                <a:cs typeface="Avenir Black"/>
                <a:sym typeface="Avenir Black"/>
              </a:rPr>
              <a:t>+</a:t>
            </a:r>
            <a:r>
              <a:t>    </a:t>
            </a:r>
            <a:r>
              <a:rPr>
                <a:solidFill>
                  <a:srgbClr val="00FDFF"/>
                </a:solidFill>
              </a:rPr>
              <a:t>Faster results</a:t>
            </a:r>
            <a:r>
              <a:t> chairside (8-12 weeks for maturation of gingival tissue to prevent exposure of  crown margins)</a:t>
            </a:r>
          </a:p>
          <a:p>
            <a:pPr>
              <a:buSzTx/>
              <a:buNone/>
              <a:defRPr sz="2400"/>
            </a:pPr>
            <a:r>
              <a:rPr sz="2700">
                <a:solidFill>
                  <a:srgbClr val="00F900"/>
                </a:solidFill>
                <a:latin typeface="Avenir Black"/>
                <a:ea typeface="Avenir Black"/>
                <a:cs typeface="Avenir Black"/>
                <a:sym typeface="Avenir Black"/>
              </a:rPr>
              <a:t>+</a:t>
            </a:r>
            <a:r>
              <a:t>    </a:t>
            </a:r>
            <a:r>
              <a:rPr>
                <a:solidFill>
                  <a:srgbClr val="00FDFF"/>
                </a:solidFill>
              </a:rPr>
              <a:t>Multiple</a:t>
            </a:r>
            <a:r>
              <a:t> adjacent teeth needing crown lengthening can be </a:t>
            </a:r>
            <a:r>
              <a:rPr>
                <a:solidFill>
                  <a:srgbClr val="00FDFF"/>
                </a:solidFill>
              </a:rPr>
              <a:t>done at once</a:t>
            </a:r>
          </a:p>
          <a:p>
            <a:pPr marL="0" indent="0">
              <a:buSzTx/>
              <a:buNone/>
              <a:defRPr sz="2400"/>
            </a:pPr>
            <a:r>
              <a:rPr sz="2700">
                <a:solidFill>
                  <a:srgbClr val="FF2600"/>
                </a:solidFill>
                <a:latin typeface="Avenir Black"/>
                <a:ea typeface="Avenir Black"/>
                <a:cs typeface="Avenir Black"/>
                <a:sym typeface="Avenir Black"/>
              </a:rPr>
              <a:t>-</a:t>
            </a:r>
            <a:r>
              <a:t>     </a:t>
            </a:r>
            <a:r>
              <a:rPr>
                <a:solidFill>
                  <a:srgbClr val="00FDFF"/>
                </a:solidFill>
              </a:rPr>
              <a:t>Uneven gingival contour</a:t>
            </a:r>
          </a:p>
          <a:p>
            <a:pPr>
              <a:buSzTx/>
              <a:buNone/>
              <a:defRPr sz="2400"/>
            </a:pPr>
            <a:r>
              <a:rPr sz="2700">
                <a:solidFill>
                  <a:srgbClr val="FF2600"/>
                </a:solidFill>
                <a:latin typeface="Avenir Black"/>
                <a:ea typeface="Avenir Black"/>
                <a:cs typeface="Avenir Black"/>
                <a:sym typeface="Avenir Black"/>
              </a:rPr>
              <a:t>- </a:t>
            </a:r>
            <a:r>
              <a:t>	</a:t>
            </a:r>
            <a:r>
              <a:rPr>
                <a:solidFill>
                  <a:srgbClr val="00FDFF"/>
                </a:solidFill>
              </a:rPr>
              <a:t>Less favorable crown to root ratio</a:t>
            </a:r>
            <a:r>
              <a:t>: tooth must have long roots to maintain bone support</a:t>
            </a:r>
          </a:p>
          <a:p>
            <a:pPr>
              <a:buSzTx/>
              <a:buNone/>
              <a:defRPr sz="2400"/>
            </a:pPr>
            <a:r>
              <a:rPr sz="2700">
                <a:solidFill>
                  <a:srgbClr val="FF2600"/>
                </a:solidFill>
                <a:latin typeface="Avenir Black"/>
                <a:ea typeface="Avenir Black"/>
                <a:cs typeface="Avenir Black"/>
                <a:sym typeface="Avenir Black"/>
              </a:rPr>
              <a:t>-</a:t>
            </a:r>
            <a:r>
              <a:t>     Tooth may become more </a:t>
            </a:r>
            <a:r>
              <a:rPr>
                <a:solidFill>
                  <a:srgbClr val="00FDFF"/>
                </a:solidFill>
              </a:rPr>
              <a:t>mobile </a:t>
            </a:r>
          </a:p>
          <a:p>
            <a:pPr>
              <a:buSzTx/>
              <a:buNone/>
              <a:defRPr sz="2400"/>
            </a:pPr>
            <a:r>
              <a:rPr sz="2700">
                <a:solidFill>
                  <a:srgbClr val="FF2600"/>
                </a:solidFill>
                <a:latin typeface="Avenir Black"/>
                <a:ea typeface="Avenir Black"/>
                <a:cs typeface="Avenir Black"/>
                <a:sym typeface="Avenir Black"/>
              </a:rPr>
              <a:t>-</a:t>
            </a:r>
            <a:r>
              <a:rPr sz="2700">
                <a:latin typeface="Avenir Black"/>
                <a:ea typeface="Avenir Black"/>
                <a:cs typeface="Avenir Black"/>
                <a:sym typeface="Avenir Black"/>
              </a:rPr>
              <a:t> </a:t>
            </a:r>
            <a:r>
              <a:t>    Less bone support if implant is needed in the future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3"/>
          </p:nvPr>
        </p:nvSpPr>
        <p:spPr>
          <a:xfrm>
            <a:off x="6872747" y="2858275"/>
            <a:ext cx="5688748" cy="48588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30026" tIns="130026" rIns="130026" bIns="130026"/>
          <a:lstStyle/>
          <a:p>
            <a:pPr>
              <a:spcBef>
                <a:spcPts val="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  <a:r>
              <a:t>		 	 	 		</a:t>
            </a:r>
          </a:p>
          <a:p>
            <a:pPr>
              <a:spcBef>
                <a:spcPts val="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  <a:r>
              <a:t>			</a:t>
            </a:r>
          </a:p>
          <a:p>
            <a:pPr>
              <a:spcBef>
                <a:spcPts val="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  <a:r>
              <a:t>				</a:t>
            </a:r>
          </a:p>
          <a:p>
            <a:pPr>
              <a:spcBef>
                <a:spcPts val="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  <a:r>
              <a:t>					</a:t>
            </a:r>
          </a:p>
          <a:p>
            <a:pPr>
              <a:spcBef>
                <a:spcPts val="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  <a:r>
              <a:t>				 				</a:t>
            </a:r>
          </a:p>
          <a:p>
            <a:pPr>
              <a:spcBef>
                <a:spcPts val="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  <a:r>
              <a:t>			</a:t>
            </a:r>
          </a:p>
          <a:p>
            <a:pPr>
              <a:spcBef>
                <a:spcPts val="0"/>
              </a:spcBef>
              <a:buSzTx/>
              <a:buNone/>
              <a:defRPr sz="1500">
                <a:solidFill>
                  <a:srgbClr val="000000"/>
                </a:solidFill>
              </a:defRPr>
            </a:pPr>
            <a:r>
              <a:t>		</a:t>
            </a:r>
          </a:p>
        </p:txBody>
      </p:sp>
      <p:pic>
        <p:nvPicPr>
          <p:cNvPr id="200" name="image18.jpg" descr="crown lengthening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65437" y="4140531"/>
            <a:ext cx="6123094" cy="3224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pc="700"/>
            </a:lvl1pPr>
          </a:lstStyle>
          <a:p>
            <a:r>
              <a:rPr dirty="0" smtClean="0"/>
              <a:t>Risks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of orthodontic extrusion</a:t>
            </a:r>
            <a:endParaRPr sz="2800" dirty="0"/>
          </a:p>
        </p:txBody>
      </p:sp>
      <p:sp>
        <p:nvSpPr>
          <p:cNvPr id="244" name="Shape 244"/>
          <p:cNvSpPr>
            <a:spLocks noGrp="1"/>
          </p:cNvSpPr>
          <p:nvPr>
            <p:ph type="body" sz="half" idx="1"/>
          </p:nvPr>
        </p:nvSpPr>
        <p:spPr>
          <a:xfrm>
            <a:off x="660400" y="2019300"/>
            <a:ext cx="7332345" cy="72735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1338" indent="-291338" defTabSz="362204">
              <a:spcBef>
                <a:spcPts val="2600"/>
              </a:spcBef>
              <a:defRPr sz="2232"/>
            </a:pPr>
            <a:r>
              <a:rPr dirty="0"/>
              <a:t>High forces exerted on tooth may lead to root </a:t>
            </a:r>
            <a:r>
              <a:rPr dirty="0">
                <a:solidFill>
                  <a:srgbClr val="00FDFF"/>
                </a:solidFill>
              </a:rPr>
              <a:t>resorption</a:t>
            </a:r>
          </a:p>
          <a:p>
            <a:pPr marL="291338" indent="-291338" defTabSz="362204">
              <a:spcBef>
                <a:spcPts val="2600"/>
              </a:spcBef>
              <a:defRPr sz="2232"/>
            </a:pPr>
            <a:r>
              <a:rPr dirty="0"/>
              <a:t>Short roots (C:R &lt; 1:1) do not allow </a:t>
            </a:r>
            <a:r>
              <a:rPr dirty="0">
                <a:solidFill>
                  <a:srgbClr val="00FDFF"/>
                </a:solidFill>
              </a:rPr>
              <a:t>support</a:t>
            </a:r>
            <a:r>
              <a:rPr dirty="0"/>
              <a:t> of restoration.</a:t>
            </a:r>
          </a:p>
          <a:p>
            <a:pPr marL="291338" indent="-291338" defTabSz="362204">
              <a:spcBef>
                <a:spcPts val="2600"/>
              </a:spcBef>
              <a:defRPr sz="2232"/>
            </a:pPr>
            <a:r>
              <a:rPr dirty="0"/>
              <a:t>Exposure of</a:t>
            </a:r>
            <a:r>
              <a:rPr dirty="0">
                <a:solidFill>
                  <a:srgbClr val="00FDFF"/>
                </a:solidFill>
              </a:rPr>
              <a:t> furcation</a:t>
            </a:r>
          </a:p>
          <a:p>
            <a:pPr marL="291338" indent="-291338" defTabSz="362204">
              <a:spcBef>
                <a:spcPts val="2600"/>
              </a:spcBef>
              <a:defRPr sz="2232"/>
            </a:pPr>
            <a:r>
              <a:rPr dirty="0">
                <a:solidFill>
                  <a:srgbClr val="00FDFF"/>
                </a:solidFill>
              </a:rPr>
              <a:t>Esthetic</a:t>
            </a:r>
            <a:r>
              <a:rPr dirty="0"/>
              <a:t> result may be unsatisfactory </a:t>
            </a:r>
          </a:p>
          <a:p>
            <a:pPr marL="291338" indent="-291338" defTabSz="362204">
              <a:spcBef>
                <a:spcPts val="2600"/>
              </a:spcBef>
              <a:defRPr sz="2232"/>
            </a:pPr>
            <a:r>
              <a:rPr dirty="0"/>
              <a:t>Wearing orthodontic </a:t>
            </a:r>
            <a:r>
              <a:rPr dirty="0">
                <a:solidFill>
                  <a:srgbClr val="00FDFF"/>
                </a:solidFill>
              </a:rPr>
              <a:t>bracket and wires</a:t>
            </a:r>
            <a:r>
              <a:rPr dirty="0"/>
              <a:t> may not be esthetic for some. </a:t>
            </a:r>
          </a:p>
          <a:p>
            <a:pPr marL="291338" indent="-291338" defTabSz="362204">
              <a:spcBef>
                <a:spcPts val="2600"/>
              </a:spcBef>
              <a:defRPr sz="2232"/>
            </a:pPr>
            <a:r>
              <a:rPr dirty="0"/>
              <a:t>Length of </a:t>
            </a:r>
            <a:r>
              <a:rPr dirty="0">
                <a:solidFill>
                  <a:srgbClr val="00FDFF"/>
                </a:solidFill>
              </a:rPr>
              <a:t>extrusion</a:t>
            </a:r>
            <a:r>
              <a:rPr dirty="0"/>
              <a:t> and immediate need to restore space. </a:t>
            </a:r>
          </a:p>
          <a:p>
            <a:pPr marL="291338" indent="-291338" defTabSz="362204">
              <a:spcBef>
                <a:spcPts val="2600"/>
              </a:spcBef>
              <a:defRPr sz="2232"/>
            </a:pPr>
            <a:r>
              <a:rPr dirty="0"/>
              <a:t>Periodontal</a:t>
            </a:r>
            <a:r>
              <a:rPr dirty="0">
                <a:solidFill>
                  <a:srgbClr val="00FDFF"/>
                </a:solidFill>
              </a:rPr>
              <a:t> surgery still may be needed</a:t>
            </a:r>
            <a:r>
              <a:rPr dirty="0"/>
              <a:t> at the end of extrusion to fix any discrepancies</a:t>
            </a:r>
            <a:r>
              <a:rPr dirty="0" smtClean="0"/>
              <a:t>.</a:t>
            </a:r>
            <a:endParaRPr lang="en-US" dirty="0" smtClean="0"/>
          </a:p>
          <a:p>
            <a:pPr marL="291338" indent="-291338" defTabSz="362204">
              <a:spcBef>
                <a:spcPts val="2600"/>
              </a:spcBef>
              <a:defRPr sz="2232"/>
            </a:pPr>
            <a:r>
              <a:rPr lang="en-US" dirty="0" smtClean="0">
                <a:solidFill>
                  <a:srgbClr val="00FDFF"/>
                </a:solidFill>
              </a:rPr>
              <a:t>Relapse</a:t>
            </a:r>
            <a:r>
              <a:rPr lang="en-US" dirty="0" smtClean="0"/>
              <a:t> if no </a:t>
            </a:r>
            <a:r>
              <a:rPr lang="en-US" dirty="0" err="1" smtClean="0"/>
              <a:t>fiberectomy</a:t>
            </a:r>
            <a:r>
              <a:rPr lang="en-US" dirty="0" smtClean="0"/>
              <a:t> is performed or if there is an inadequate stabilization period</a:t>
            </a:r>
            <a:endParaRPr dirty="0"/>
          </a:p>
        </p:txBody>
      </p:sp>
      <p:pic>
        <p:nvPicPr>
          <p:cNvPr id="245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725518" y="1382529"/>
            <a:ext cx="3533159" cy="364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725518" y="5556653"/>
            <a:ext cx="3533159" cy="2667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 smtClean="0"/>
              <a:t>Benefits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of orthodontic extrusion</a:t>
            </a:r>
            <a:endParaRPr dirty="0"/>
          </a:p>
        </p:txBody>
      </p:sp>
      <p:sp>
        <p:nvSpPr>
          <p:cNvPr id="249" name="Shape 2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3628" indent="-333628" defTabSz="414781">
              <a:spcBef>
                <a:spcPts val="2900"/>
              </a:spcBef>
              <a:defRPr sz="2556"/>
            </a:pPr>
            <a:r>
              <a:t>Does not impinge on </a:t>
            </a:r>
            <a:r>
              <a:rPr>
                <a:solidFill>
                  <a:srgbClr val="00FDFF"/>
                </a:solidFill>
              </a:rPr>
              <a:t>biologic width</a:t>
            </a:r>
          </a:p>
          <a:p>
            <a:pPr marL="333628" indent="-333628" defTabSz="414781">
              <a:spcBef>
                <a:spcPts val="2900"/>
              </a:spcBef>
              <a:defRPr sz="2556">
                <a:solidFill>
                  <a:srgbClr val="00FDFF"/>
                </a:solidFill>
              </a:defRPr>
            </a:pPr>
            <a:r>
              <a:t>Conservative</a:t>
            </a:r>
          </a:p>
          <a:p>
            <a:pPr marL="333628" indent="-333628" defTabSz="414781">
              <a:spcBef>
                <a:spcPts val="2900"/>
              </a:spcBef>
              <a:defRPr sz="2556"/>
            </a:pPr>
            <a:r>
              <a:rPr>
                <a:solidFill>
                  <a:srgbClr val="00FDFF"/>
                </a:solidFill>
              </a:rPr>
              <a:t>No loss of bone</a:t>
            </a:r>
            <a:r>
              <a:t> or periodontal support as seen in surgical crown lengthening. </a:t>
            </a:r>
          </a:p>
          <a:p>
            <a:pPr marL="333628" indent="-333628" defTabSz="414781">
              <a:spcBef>
                <a:spcPts val="2900"/>
              </a:spcBef>
              <a:defRPr sz="2556"/>
            </a:pPr>
            <a:r>
              <a:t>More favorable </a:t>
            </a:r>
            <a:r>
              <a:rPr>
                <a:solidFill>
                  <a:srgbClr val="00FDFF"/>
                </a:solidFill>
              </a:rPr>
              <a:t>crown-root ratio</a:t>
            </a:r>
          </a:p>
          <a:p>
            <a:pPr marL="333628" indent="-333628" defTabSz="414781">
              <a:spcBef>
                <a:spcPts val="2900"/>
              </a:spcBef>
              <a:defRPr sz="2556"/>
            </a:pPr>
            <a:r>
              <a:t>Relatively </a:t>
            </a:r>
            <a:r>
              <a:rPr>
                <a:solidFill>
                  <a:srgbClr val="00FDFF"/>
                </a:solidFill>
              </a:rPr>
              <a:t>easy </a:t>
            </a:r>
            <a:r>
              <a:t>movement</a:t>
            </a:r>
          </a:p>
          <a:p>
            <a:pPr marL="333628" indent="-333628" defTabSz="414781">
              <a:spcBef>
                <a:spcPts val="2900"/>
              </a:spcBef>
              <a:defRPr sz="2556">
                <a:solidFill>
                  <a:srgbClr val="00FDFF"/>
                </a:solidFill>
              </a:defRPr>
            </a:pPr>
            <a:r>
              <a:t>Cost-effective</a:t>
            </a:r>
          </a:p>
          <a:p>
            <a:pPr marL="333628" indent="-333628" defTabSz="414781">
              <a:spcBef>
                <a:spcPts val="2900"/>
              </a:spcBef>
              <a:defRPr sz="2556"/>
            </a:pPr>
            <a:r>
              <a:t>Avoid a fixed bridge and </a:t>
            </a:r>
            <a:r>
              <a:rPr>
                <a:solidFill>
                  <a:srgbClr val="00FDFF"/>
                </a:solidFill>
              </a:rPr>
              <a:t>damage to adjacent teeth.</a:t>
            </a:r>
            <a:r>
              <a:t> </a:t>
            </a:r>
          </a:p>
          <a:p>
            <a:pPr marL="333628" indent="-333628" defTabSz="414781">
              <a:spcBef>
                <a:spcPts val="2900"/>
              </a:spcBef>
              <a:defRPr sz="2556"/>
            </a:pPr>
            <a:r>
              <a:t>Retains</a:t>
            </a:r>
            <a:r>
              <a:rPr>
                <a:solidFill>
                  <a:srgbClr val="00FDFF"/>
                </a:solidFill>
              </a:rPr>
              <a:t> periodontal support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660400" y="529327"/>
            <a:ext cx="11684000" cy="1422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 smtClean="0"/>
              <a:t>Alternatives</a:t>
            </a:r>
            <a:endParaRPr dirty="0"/>
          </a:p>
        </p:txBody>
      </p:sp>
      <p:sp>
        <p:nvSpPr>
          <p:cNvPr id="252" name="Shape 252"/>
          <p:cNvSpPr>
            <a:spLocks noGrp="1"/>
          </p:cNvSpPr>
          <p:nvPr>
            <p:ph type="body" sz="half" idx="1"/>
          </p:nvPr>
        </p:nvSpPr>
        <p:spPr>
          <a:xfrm>
            <a:off x="660400" y="2019300"/>
            <a:ext cx="6443389" cy="6718300"/>
          </a:xfrm>
          <a:prstGeom prst="rect">
            <a:avLst/>
          </a:prstGeom>
        </p:spPr>
        <p:txBody>
          <a:bodyPr/>
          <a:lstStyle/>
          <a:p>
            <a:pPr marL="371221" indent="-371221" defTabSz="461518">
              <a:spcBef>
                <a:spcPts val="3300"/>
              </a:spcBef>
              <a:defRPr sz="2844"/>
            </a:pPr>
            <a:r>
              <a:rPr>
                <a:solidFill>
                  <a:srgbClr val="00FDFF"/>
                </a:solidFill>
              </a:rPr>
              <a:t>Extraction</a:t>
            </a:r>
            <a:r>
              <a:t> and do nothing</a:t>
            </a:r>
          </a:p>
          <a:p>
            <a:pPr marL="371221" indent="-371221" defTabSz="461518">
              <a:spcBef>
                <a:spcPts val="3300"/>
              </a:spcBef>
              <a:defRPr sz="2844"/>
            </a:pPr>
            <a:r>
              <a:t>Extraction with fixed bridge</a:t>
            </a:r>
          </a:p>
          <a:p>
            <a:pPr marL="371221" indent="-371221" defTabSz="461518">
              <a:spcBef>
                <a:spcPts val="3300"/>
              </a:spcBef>
              <a:defRPr sz="2844"/>
            </a:pPr>
            <a:r>
              <a:t>Extraction with removable prosthesis. </a:t>
            </a:r>
          </a:p>
          <a:p>
            <a:pPr marL="371221" indent="-371221" defTabSz="461518">
              <a:spcBef>
                <a:spcPts val="3300"/>
              </a:spcBef>
              <a:defRPr sz="2844"/>
            </a:pPr>
            <a:r>
              <a:t>Extraction with implant</a:t>
            </a:r>
          </a:p>
          <a:p>
            <a:pPr marL="371221" indent="-371221" defTabSz="461518">
              <a:spcBef>
                <a:spcPts val="3300"/>
              </a:spcBef>
              <a:defRPr sz="2844"/>
            </a:pPr>
            <a:r>
              <a:t>Crown lengthening with post, core and crown. </a:t>
            </a:r>
          </a:p>
          <a:p>
            <a:pPr marL="371221" indent="-371221" defTabSz="461518">
              <a:spcBef>
                <a:spcPts val="3300"/>
              </a:spcBef>
              <a:defRPr sz="2844"/>
            </a:pPr>
            <a:r>
              <a:t>Orthodontic Extrusion with Crown Lengthening and post, core and crown. </a:t>
            </a:r>
          </a:p>
        </p:txBody>
      </p:sp>
      <p:pic>
        <p:nvPicPr>
          <p:cNvPr id="253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rcRect l="16820" r="15013"/>
          <a:stretch>
            <a:fillRect/>
          </a:stretch>
        </p:blipFill>
        <p:spPr>
          <a:xfrm>
            <a:off x="7587338" y="2781300"/>
            <a:ext cx="4285251" cy="419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660400" y="1333500"/>
            <a:ext cx="11684000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438150">
              <a:defRPr sz="4600" cap="all" spc="699">
                <a:solidFill>
                  <a:srgbClr val="FFFFFF"/>
                </a:solidFill>
              </a:defRPr>
            </a:lvl1pPr>
          </a:lstStyle>
          <a:p>
            <a:r>
              <a:t>When should i place a post?</a:t>
            </a:r>
          </a:p>
        </p:txBody>
      </p:sp>
      <p:pic>
        <p:nvPicPr>
          <p:cNvPr id="203" name="image19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30708" y="2491787"/>
            <a:ext cx="8143384" cy="6195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660400" y="901700"/>
            <a:ext cx="11684000" cy="2222500"/>
          </a:xfrm>
          <a:prstGeom prst="rect">
            <a:avLst/>
          </a:prstGeom>
        </p:spPr>
        <p:txBody>
          <a:bodyPr/>
          <a:lstStyle>
            <a:lvl1pPr defTabSz="379729">
              <a:defRPr sz="4000" spc="600"/>
            </a:lvl1pPr>
          </a:lstStyle>
          <a:p>
            <a:r>
              <a:t>Answer According to AAE: “When there is extensive loss of coronal tooth structure”</a:t>
            </a:r>
          </a:p>
        </p:txBody>
      </p:sp>
      <p:sp>
        <p:nvSpPr>
          <p:cNvPr id="206" name="Shape 206"/>
          <p:cNvSpPr/>
          <p:nvPr/>
        </p:nvSpPr>
        <p:spPr>
          <a:xfrm>
            <a:off x="319277" y="2279650"/>
            <a:ext cx="12366246" cy="478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  <a:p>
            <a:pPr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Examples: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 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Anterior teeth with </a:t>
            </a:r>
            <a:r>
              <a:rPr>
                <a:solidFill>
                  <a:srgbClr val="00FDFF"/>
                </a:solidFill>
              </a:rPr>
              <a:t>less than 4mm of ferrule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>
              <a:solidFill>
                <a:srgbClr val="00FDFF"/>
              </a:solidFill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Mandibular Molars with extensive loss in </a:t>
            </a:r>
            <a:r>
              <a:rPr>
                <a:solidFill>
                  <a:srgbClr val="00FDFF"/>
                </a:solidFill>
              </a:rPr>
              <a:t>Distal Canal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>
              <a:solidFill>
                <a:srgbClr val="00FDFF"/>
              </a:solidFill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t>Maxillary Molars with extensive coronal loss in </a:t>
            </a:r>
            <a:r>
              <a:rPr>
                <a:solidFill>
                  <a:srgbClr val="00FDFF"/>
                </a:solidFill>
              </a:rPr>
              <a:t>Palatal Canal</a:t>
            </a:r>
            <a:r>
              <a:t> 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700"/>
            </a:lvl1pPr>
          </a:lstStyle>
          <a:p>
            <a:r>
              <a:t>Rules for Placing a post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Retain minimum </a:t>
            </a:r>
            <a:r>
              <a:rPr>
                <a:solidFill>
                  <a:srgbClr val="00FDFF"/>
                </a:solidFill>
              </a:rPr>
              <a:t>4mm of gutta percha</a:t>
            </a:r>
            <a:r>
              <a:t> apically</a:t>
            </a:r>
          </a:p>
          <a:p>
            <a:r>
              <a:t>Remove </a:t>
            </a:r>
            <a:r>
              <a:rPr>
                <a:solidFill>
                  <a:srgbClr val="00FDFF"/>
                </a:solidFill>
              </a:rPr>
              <a:t>little (if any) dentin</a:t>
            </a:r>
            <a:r>
              <a:t> beyond what is needed</a:t>
            </a:r>
          </a:p>
          <a:p>
            <a:r>
              <a:t>Consider </a:t>
            </a:r>
            <a:r>
              <a:rPr>
                <a:solidFill>
                  <a:srgbClr val="00FDFF"/>
                </a:solidFill>
              </a:rPr>
              <a:t>retrievability</a:t>
            </a:r>
            <a:r>
              <a:t> when selecting which type of post to use</a:t>
            </a:r>
          </a:p>
          <a:p>
            <a:r>
              <a:rPr>
                <a:solidFill>
                  <a:srgbClr val="00FDFF"/>
                </a:solidFill>
              </a:rPr>
              <a:t>Do not contaminate</a:t>
            </a:r>
            <a:r>
              <a:t> the canal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0" y="1003300"/>
            <a:ext cx="13004800" cy="1460500"/>
          </a:xfrm>
          <a:prstGeom prst="rect">
            <a:avLst/>
          </a:prstGeom>
        </p:spPr>
        <p:txBody>
          <a:bodyPr/>
          <a:lstStyle>
            <a:lvl1pPr algn="ctr">
              <a:defRPr spc="900"/>
            </a:lvl1pPr>
          </a:lstStyle>
          <a:p>
            <a:r>
              <a:t>Clinical Presentation</a:t>
            </a:r>
          </a:p>
        </p:txBody>
      </p:sp>
      <p:pic>
        <p:nvPicPr>
          <p:cNvPr id="153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08756" y="2841108"/>
            <a:ext cx="11587286" cy="5826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20.jpe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l="11201" r="11201"/>
          <a:stretch>
            <a:fillRect/>
          </a:stretch>
        </p:blipFill>
        <p:spPr>
          <a:xfrm>
            <a:off x="6502399" y="2553896"/>
            <a:ext cx="6502402" cy="4645808"/>
          </a:xfrm>
          <a:prstGeom prst="rect">
            <a:avLst/>
          </a:prstGeom>
        </p:spPr>
      </p:pic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700"/>
            </a:lvl1pPr>
          </a:lstStyle>
          <a:p>
            <a:r>
              <a:t>METAL POSTS</a:t>
            </a:r>
          </a:p>
        </p:txBody>
      </p:sp>
      <p:sp>
        <p:nvSpPr>
          <p:cNvPr id="213" name="Shape 213"/>
          <p:cNvSpPr>
            <a:spLocks noGrp="1"/>
          </p:cNvSpPr>
          <p:nvPr>
            <p:ph type="body" sz="half" idx="1"/>
          </p:nvPr>
        </p:nvSpPr>
        <p:spPr>
          <a:xfrm>
            <a:off x="660400" y="2044700"/>
            <a:ext cx="5080000" cy="6057900"/>
          </a:xfrm>
          <a:prstGeom prst="rect">
            <a:avLst/>
          </a:prstGeom>
        </p:spPr>
        <p:txBody>
          <a:bodyPr/>
          <a:lstStyle/>
          <a:p>
            <a:pPr marL="362204" indent="-362204" defTabSz="537462">
              <a:spcBef>
                <a:spcPts val="2900"/>
              </a:spcBef>
              <a:defRPr sz="2700"/>
            </a:pPr>
            <a:r>
              <a:t>Widely used for the past 20 years</a:t>
            </a:r>
          </a:p>
          <a:p>
            <a:pPr marL="362204" indent="-362204" defTabSz="537462">
              <a:spcBef>
                <a:spcPts val="2900"/>
              </a:spcBef>
              <a:defRPr sz="2700"/>
            </a:pPr>
            <a:r>
              <a:rPr>
                <a:solidFill>
                  <a:srgbClr val="00FDFF"/>
                </a:solidFill>
              </a:rPr>
              <a:t>Can be removed</a:t>
            </a:r>
            <a:r>
              <a:t> if re-treatement is necessary</a:t>
            </a:r>
          </a:p>
          <a:p>
            <a:pPr marL="362204" indent="-362204" defTabSz="537462">
              <a:spcBef>
                <a:spcPts val="2900"/>
              </a:spcBef>
              <a:defRPr sz="2700"/>
            </a:pPr>
            <a:r>
              <a:rPr>
                <a:solidFill>
                  <a:srgbClr val="00FDFF"/>
                </a:solidFill>
              </a:rPr>
              <a:t>All metals</a:t>
            </a:r>
            <a:r>
              <a:t> are usually acceptable </a:t>
            </a:r>
            <a:r>
              <a:rPr>
                <a:solidFill>
                  <a:srgbClr val="00FDFF"/>
                </a:solidFill>
              </a:rPr>
              <a:t>except Titanium</a:t>
            </a:r>
          </a:p>
          <a:p>
            <a:pPr marL="724408" lvl="1" indent="-362204" defTabSz="537462">
              <a:spcBef>
                <a:spcPts val="2900"/>
              </a:spcBef>
              <a:defRPr sz="2700"/>
            </a:pPr>
            <a:r>
              <a:t>Titanium alloys are weak and not suitable for thin posts, and are hard to see radiographically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21.jpe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02400" y="1625600"/>
            <a:ext cx="6502400" cy="6502400"/>
          </a:xfrm>
          <a:prstGeom prst="rect">
            <a:avLst/>
          </a:prstGeom>
        </p:spPr>
      </p:pic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700"/>
            </a:lvl1pPr>
          </a:lstStyle>
          <a:p>
            <a:r>
              <a:t>Fiber posts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half" idx="1"/>
          </p:nvPr>
        </p:nvSpPr>
        <p:spPr>
          <a:xfrm>
            <a:off x="660400" y="1847850"/>
            <a:ext cx="5080000" cy="6057900"/>
          </a:xfrm>
          <a:prstGeom prst="rect">
            <a:avLst/>
          </a:prstGeom>
        </p:spPr>
        <p:txBody>
          <a:bodyPr/>
          <a:lstStyle/>
          <a:p>
            <a:pPr marL="362204" indent="-362204" defTabSz="537462">
              <a:spcBef>
                <a:spcPts val="2900"/>
              </a:spcBef>
              <a:defRPr sz="2700"/>
            </a:pPr>
            <a:r>
              <a:t>Similar </a:t>
            </a:r>
            <a:r>
              <a:rPr>
                <a:solidFill>
                  <a:srgbClr val="00FDFF"/>
                </a:solidFill>
              </a:rPr>
              <a:t>modulus of elasticity</a:t>
            </a:r>
            <a:r>
              <a:t> to dentin (made of carbon or quartz)</a:t>
            </a:r>
          </a:p>
          <a:p>
            <a:pPr marL="724408" lvl="1" indent="-362204" defTabSz="537462">
              <a:spcBef>
                <a:spcPts val="2900"/>
              </a:spcBef>
              <a:defRPr sz="2700"/>
            </a:pPr>
            <a:r>
              <a:t>They can </a:t>
            </a:r>
            <a:r>
              <a:rPr>
                <a:solidFill>
                  <a:srgbClr val="00FDFF"/>
                </a:solidFill>
              </a:rPr>
              <a:t>flex</a:t>
            </a:r>
            <a:r>
              <a:t> when under stress = less root fracture </a:t>
            </a:r>
          </a:p>
          <a:p>
            <a:pPr marL="724408" lvl="1" indent="-362204" defTabSz="537462">
              <a:spcBef>
                <a:spcPts val="2900"/>
              </a:spcBef>
              <a:defRPr sz="2700"/>
            </a:pPr>
            <a:r>
              <a:t>Some studies show they </a:t>
            </a:r>
            <a:r>
              <a:rPr>
                <a:solidFill>
                  <a:srgbClr val="00FDFF"/>
                </a:solidFill>
              </a:rPr>
              <a:t>strengthen the root</a:t>
            </a:r>
            <a:r>
              <a:t> when placed with resin cement</a:t>
            </a:r>
          </a:p>
          <a:p>
            <a:pPr marL="362204" indent="-362204" defTabSz="537462">
              <a:spcBef>
                <a:spcPts val="2900"/>
              </a:spcBef>
              <a:defRPr sz="2700"/>
            </a:pPr>
            <a:r>
              <a:t>May flex under load causing </a:t>
            </a:r>
            <a:r>
              <a:rPr>
                <a:solidFill>
                  <a:srgbClr val="00FDFF"/>
                </a:solidFill>
              </a:rPr>
              <a:t>leakage</a:t>
            </a:r>
            <a:r>
              <a:t> under the crown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2862134"/>
          </a:xfrm>
          <a:prstGeom prst="rect">
            <a:avLst/>
          </a:prstGeom>
        </p:spPr>
        <p:txBody>
          <a:bodyPr/>
          <a:lstStyle/>
          <a:p>
            <a:pPr algn="ctr"/>
            <a:r>
              <a:t>Prefabricated posts</a:t>
            </a:r>
          </a:p>
          <a:p>
            <a:pPr algn="ctr"/>
            <a:r>
              <a:t>-vS- </a:t>
            </a:r>
          </a:p>
          <a:p>
            <a:pPr algn="ctr"/>
            <a:r>
              <a:t>custom posts</a:t>
            </a:r>
          </a:p>
        </p:txBody>
      </p:sp>
      <p:pic>
        <p:nvPicPr>
          <p:cNvPr id="220" name="pasted-image-filtered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27399" y="3796630"/>
            <a:ext cx="6350001" cy="388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443306" y="554951"/>
            <a:ext cx="12118189" cy="814508"/>
          </a:xfrm>
          <a:prstGeom prst="rect">
            <a:avLst/>
          </a:prstGeom>
        </p:spPr>
        <p:txBody>
          <a:bodyPr lIns="130026" tIns="130026" rIns="130026" bIns="130026"/>
          <a:lstStyle>
            <a:lvl1pPr algn="ctr" defTabSz="403097">
              <a:defRPr sz="3105" spc="483"/>
            </a:lvl1pPr>
          </a:lstStyle>
          <a:p>
            <a:r>
              <a:t>Prefabricated Posts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sz="half" idx="1"/>
          </p:nvPr>
        </p:nvSpPr>
        <p:spPr>
          <a:xfrm>
            <a:off x="443307" y="1760980"/>
            <a:ext cx="5688747" cy="6660006"/>
          </a:xfrm>
          <a:prstGeom prst="rect">
            <a:avLst/>
          </a:prstGeom>
        </p:spPr>
        <p:txBody>
          <a:bodyPr lIns="130026" tIns="130026" rIns="130026" bIns="130026"/>
          <a:lstStyle/>
          <a:p>
            <a:pPr marL="0" indent="0" defTabSz="537463">
              <a:buSzTx/>
              <a:buNone/>
              <a:defRPr sz="3312"/>
            </a:pPr>
            <a:r>
              <a:t>Pros:		</a:t>
            </a:r>
          </a:p>
          <a:p>
            <a:pPr marL="598211" indent="-415425" defTabSz="537463">
              <a:defRPr sz="2576"/>
            </a:pPr>
            <a:r>
              <a:t>Can choose between many </a:t>
            </a:r>
            <a:r>
              <a:rPr>
                <a:solidFill>
                  <a:srgbClr val="00FDFF"/>
                </a:solidFill>
              </a:rPr>
              <a:t>different materials</a:t>
            </a:r>
            <a:r>
              <a:t>, as well as it being an </a:t>
            </a:r>
            <a:r>
              <a:rPr>
                <a:solidFill>
                  <a:srgbClr val="00FDFF"/>
                </a:solidFill>
              </a:rPr>
              <a:t>active or passive</a:t>
            </a:r>
            <a:r>
              <a:t> post (active is more retentive but introduces more stress into the root)								</a:t>
            </a:r>
          </a:p>
          <a:p>
            <a:pPr marL="598211" indent="-299105" defTabSz="537463">
              <a:defRPr sz="2576"/>
            </a:pPr>
            <a:r>
              <a:t>Can be completed in </a:t>
            </a:r>
            <a:r>
              <a:rPr>
                <a:solidFill>
                  <a:srgbClr val="00FDFF"/>
                </a:solidFill>
              </a:rPr>
              <a:t>one appointment</a:t>
            </a:r>
            <a:r>
              <a:t>		</a:t>
            </a:r>
          </a:p>
          <a:p>
            <a:pPr marL="598211" indent="-299105" defTabSz="537463">
              <a:defRPr sz="2576"/>
            </a:pPr>
            <a:r>
              <a:rPr>
                <a:solidFill>
                  <a:srgbClr val="00FDFF"/>
                </a:solidFill>
              </a:rPr>
              <a:t>Less expensive</a:t>
            </a:r>
            <a:r>
              <a:t> - no laboratory fee 		</a:t>
            </a:r>
          </a:p>
          <a:p>
            <a:pPr marL="598211" indent="-299105" defTabSz="537463">
              <a:defRPr sz="2576"/>
            </a:pPr>
            <a:r>
              <a:t>In esthetic area, can choose to use a fiber post 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idx="13"/>
          </p:nvPr>
        </p:nvSpPr>
        <p:spPr>
          <a:xfrm>
            <a:off x="6872747" y="1760979"/>
            <a:ext cx="5688748" cy="6660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30026" tIns="130026" rIns="130026" bIns="130026"/>
          <a:lstStyle/>
          <a:p>
            <a:pPr marL="460502" indent="-460502" defTabSz="572516">
              <a:spcBef>
                <a:spcPts val="0"/>
              </a:spcBef>
              <a:buSzTx/>
              <a:buNone/>
              <a:defRPr sz="3528"/>
            </a:pPr>
            <a:r>
              <a:t>Cons:</a:t>
            </a:r>
          </a:p>
          <a:p>
            <a:pPr marL="637225" indent="-318612" defTabSz="572516">
              <a:spcBef>
                <a:spcPts val="0"/>
              </a:spcBef>
              <a:buSzPct val="100000"/>
              <a:defRPr sz="2744"/>
            </a:pPr>
            <a:r>
              <a:t>Application is </a:t>
            </a:r>
            <a:r>
              <a:rPr>
                <a:solidFill>
                  <a:srgbClr val="00FDFF"/>
                </a:solidFill>
              </a:rPr>
              <a:t>limited</a:t>
            </a:r>
            <a:r>
              <a:t> when considerable coronal tooth structure is lost			</a:t>
            </a:r>
          </a:p>
          <a:p>
            <a:pPr marL="637225" indent="-318612" defTabSz="572516">
              <a:spcBef>
                <a:spcPts val="0"/>
              </a:spcBef>
              <a:buSzPct val="100000"/>
              <a:defRPr sz="2744"/>
            </a:pPr>
            <a:r>
              <a:t>Possibility of </a:t>
            </a:r>
            <a:r>
              <a:rPr>
                <a:solidFill>
                  <a:srgbClr val="00FDFF"/>
                </a:solidFill>
              </a:rPr>
              <a:t>chemical reaction</a:t>
            </a:r>
            <a:r>
              <a:t> when post and core are made of dissimilar metals 		</a:t>
            </a:r>
          </a:p>
          <a:p>
            <a:pPr marL="637225" indent="-318612" defTabSz="572516">
              <a:spcBef>
                <a:spcPts val="0"/>
              </a:spcBef>
              <a:buSzPct val="100000"/>
              <a:defRPr sz="2744"/>
            </a:pPr>
            <a:r>
              <a:rPr>
                <a:solidFill>
                  <a:srgbClr val="00FDFF"/>
                </a:solidFill>
              </a:rPr>
              <a:t>Contraindicated</a:t>
            </a:r>
            <a:r>
              <a:t> when tooth is to act as an </a:t>
            </a:r>
            <a:r>
              <a:rPr>
                <a:solidFill>
                  <a:srgbClr val="00FDFF"/>
                </a:solidFill>
              </a:rPr>
              <a:t>abutment</a:t>
            </a:r>
            <a:r>
              <a:t>						</a:t>
            </a:r>
          </a:p>
          <a:p>
            <a:pPr marL="637225" indent="-318612" defTabSz="572516">
              <a:spcBef>
                <a:spcPts val="0"/>
              </a:spcBef>
              <a:buSzPct val="100000"/>
              <a:defRPr sz="2744"/>
            </a:pPr>
            <a:r>
              <a:t>Root is designed to accept the post, rather than the post being designed to fit the root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-1" y="340242"/>
            <a:ext cx="13004801" cy="1194733"/>
          </a:xfrm>
          <a:prstGeom prst="rect">
            <a:avLst/>
          </a:prstGeom>
        </p:spPr>
        <p:txBody>
          <a:bodyPr lIns="130026" tIns="130026" rIns="130026" bIns="130026"/>
          <a:lstStyle>
            <a:lvl1pPr algn="ctr">
              <a:defRPr spc="700"/>
            </a:lvl1pPr>
          </a:lstStyle>
          <a:p>
            <a:r>
              <a:t>Custom Posts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sz="half" idx="1"/>
          </p:nvPr>
        </p:nvSpPr>
        <p:spPr>
          <a:xfrm>
            <a:off x="443307" y="1534973"/>
            <a:ext cx="5688747" cy="8218628"/>
          </a:xfrm>
          <a:prstGeom prst="rect">
            <a:avLst/>
          </a:prstGeom>
        </p:spPr>
        <p:txBody>
          <a:bodyPr lIns="130026" tIns="130026" rIns="130026" bIns="130026"/>
          <a:lstStyle/>
          <a:p>
            <a:pPr marL="441705" indent="-441705" defTabSz="549148">
              <a:buSzTx/>
              <a:buNone/>
              <a:defRPr sz="3384"/>
            </a:pPr>
            <a:r>
              <a:t>Pros:</a:t>
            </a:r>
          </a:p>
          <a:p>
            <a:pPr marL="611216" indent="-305608" defTabSz="549148">
              <a:defRPr sz="2632"/>
            </a:pPr>
            <a:r>
              <a:t>It requires </a:t>
            </a:r>
            <a:r>
              <a:rPr>
                <a:solidFill>
                  <a:srgbClr val="00FDFF"/>
                </a:solidFill>
              </a:rPr>
              <a:t>minimal removal of tooth structure</a:t>
            </a:r>
            <a:r>
              <a:t>							</a:t>
            </a:r>
          </a:p>
          <a:p>
            <a:pPr marL="611216" indent="-305608" defTabSz="549148">
              <a:defRPr sz="2632"/>
            </a:pPr>
            <a:r>
              <a:t>Provides a better geometric </a:t>
            </a:r>
            <a:r>
              <a:rPr>
                <a:solidFill>
                  <a:srgbClr val="00FDFF"/>
                </a:solidFill>
              </a:rPr>
              <a:t>adaptation </a:t>
            </a:r>
            <a:r>
              <a:t>to extremely tapered canals 				</a:t>
            </a:r>
          </a:p>
          <a:p>
            <a:pPr marL="611216" indent="-305608" defTabSz="549148">
              <a:defRPr sz="2632"/>
            </a:pPr>
            <a:r>
              <a:t>If multiple teeth require posts, it is more efficient to take an impression and fabricate them all in a </a:t>
            </a:r>
            <a:r>
              <a:rPr>
                <a:solidFill>
                  <a:srgbClr val="00FDFF"/>
                </a:solidFill>
              </a:rPr>
              <a:t>laboratory</a:t>
            </a:r>
            <a:r>
              <a:t>			</a:t>
            </a:r>
          </a:p>
          <a:p>
            <a:pPr marL="611216" indent="-305608" defTabSz="549148">
              <a:defRPr sz="2632"/>
            </a:pPr>
            <a:r>
              <a:t>Can </a:t>
            </a:r>
            <a:r>
              <a:rPr>
                <a:solidFill>
                  <a:srgbClr val="00FDFF"/>
                </a:solidFill>
              </a:rPr>
              <a:t>angle</a:t>
            </a:r>
            <a:r>
              <a:t> core in relation to post when the tooth is misaligned					</a:t>
            </a:r>
          </a:p>
          <a:p>
            <a:pPr marL="611216" indent="-305608" defTabSz="549148">
              <a:defRPr sz="2632"/>
            </a:pPr>
            <a:r>
              <a:t>Indicated for </a:t>
            </a:r>
            <a:r>
              <a:rPr>
                <a:solidFill>
                  <a:srgbClr val="00FDFF"/>
                </a:solidFill>
              </a:rPr>
              <a:t>small teeth</a:t>
            </a:r>
            <a:r>
              <a:t>, when minimal coronal tooth structure is available	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3"/>
          </p:nvPr>
        </p:nvSpPr>
        <p:spPr>
          <a:xfrm>
            <a:off x="6872747" y="1534973"/>
            <a:ext cx="5688748" cy="82186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30026" tIns="130026" rIns="130026" bIns="130026"/>
          <a:lstStyle/>
          <a:p>
            <a:pPr marL="441705" indent="-441705" defTabSz="549148">
              <a:spcBef>
                <a:spcPts val="0"/>
              </a:spcBef>
              <a:buSzTx/>
              <a:buNone/>
              <a:defRPr sz="3384"/>
            </a:pPr>
            <a:r>
              <a:t>Cons:</a:t>
            </a:r>
          </a:p>
          <a:p>
            <a:pPr marL="611216" indent="-305608" defTabSz="549148">
              <a:lnSpc>
                <a:spcPct val="200000"/>
              </a:lnSpc>
              <a:spcBef>
                <a:spcPts val="0"/>
              </a:spcBef>
              <a:buSzPct val="100000"/>
              <a:defRPr sz="2632"/>
            </a:pPr>
            <a:r>
              <a:t>It requires </a:t>
            </a:r>
            <a:r>
              <a:rPr>
                <a:solidFill>
                  <a:srgbClr val="00FDFF"/>
                </a:solidFill>
              </a:rPr>
              <a:t>two appointments</a:t>
            </a:r>
          </a:p>
          <a:p>
            <a:pPr marL="611216" indent="-305608" defTabSz="549148">
              <a:spcBef>
                <a:spcPts val="0"/>
              </a:spcBef>
              <a:buSzPct val="100000"/>
              <a:defRPr sz="2632"/>
            </a:pPr>
            <a:r>
              <a:rPr>
                <a:solidFill>
                  <a:srgbClr val="00FDFF"/>
                </a:solidFill>
              </a:rPr>
              <a:t>Temporization</a:t>
            </a:r>
            <a:r>
              <a:t> in between appointments</a:t>
            </a:r>
          </a:p>
          <a:p>
            <a:pPr marL="0" indent="0" defTabSz="549148">
              <a:spcBef>
                <a:spcPts val="0"/>
              </a:spcBef>
              <a:buClrTx/>
              <a:buSzTx/>
              <a:buNone/>
              <a:defRPr sz="2632"/>
            </a:pPr>
            <a:endParaRPr/>
          </a:p>
          <a:p>
            <a:pPr marL="611216" indent="-305608" defTabSz="549148">
              <a:spcBef>
                <a:spcPts val="0"/>
              </a:spcBef>
              <a:buSzPct val="100000"/>
              <a:defRPr sz="2632"/>
            </a:pPr>
            <a:r>
              <a:t>Temporary post/crown is not particularly effective in preventing </a:t>
            </a:r>
            <a:r>
              <a:rPr>
                <a:solidFill>
                  <a:srgbClr val="00FDFF"/>
                </a:solidFill>
              </a:rPr>
              <a:t>contamination</a:t>
            </a:r>
            <a:r>
              <a:t> of root canal system  					</a:t>
            </a:r>
          </a:p>
          <a:p>
            <a:pPr marL="611216" indent="-305608" defTabSz="549148">
              <a:spcBef>
                <a:spcPts val="0"/>
              </a:spcBef>
              <a:buSzPct val="100000"/>
              <a:defRPr sz="2632"/>
            </a:pPr>
            <a:r>
              <a:rPr>
                <a:solidFill>
                  <a:srgbClr val="00FDFF"/>
                </a:solidFill>
              </a:rPr>
              <a:t>Laboratory fee</a:t>
            </a:r>
            <a:r>
              <a:t> associated with fabricating the post and core					</a:t>
            </a:r>
          </a:p>
          <a:p>
            <a:pPr marL="611216" indent="-305608" defTabSz="549148">
              <a:spcBef>
                <a:spcPts val="0"/>
              </a:spcBef>
              <a:buSzPct val="100000"/>
              <a:defRPr sz="2632"/>
            </a:pPr>
            <a:r>
              <a:t>Metal material may </a:t>
            </a:r>
            <a:r>
              <a:rPr>
                <a:solidFill>
                  <a:srgbClr val="00FDFF"/>
                </a:solidFill>
              </a:rPr>
              <a:t>show through</a:t>
            </a:r>
            <a:r>
              <a:t> esthetic ceramic restorations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443305" y="640013"/>
            <a:ext cx="12118189" cy="814508"/>
          </a:xfrm>
          <a:prstGeom prst="rect">
            <a:avLst/>
          </a:prstGeom>
        </p:spPr>
        <p:txBody>
          <a:bodyPr lIns="130026" tIns="130026" rIns="130026" bIns="130026"/>
          <a:lstStyle>
            <a:lvl1pPr algn="ctr" defTabSz="403097">
              <a:defRPr sz="3105" spc="483"/>
            </a:lvl1pPr>
          </a:lstStyle>
          <a:p>
            <a:r>
              <a:t>Post Cementation Method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sz="half" idx="1"/>
          </p:nvPr>
        </p:nvSpPr>
        <p:spPr>
          <a:xfrm>
            <a:off x="443306" y="1752230"/>
            <a:ext cx="6191409" cy="7145081"/>
          </a:xfrm>
          <a:prstGeom prst="rect">
            <a:avLst/>
          </a:prstGeom>
        </p:spPr>
        <p:txBody>
          <a:bodyPr lIns="130026" tIns="130026" rIns="130026" bIns="130026" anchor="t"/>
          <a:lstStyle/>
          <a:p>
            <a:pPr marL="604713" indent="-302356" defTabSz="543305">
              <a:spcBef>
                <a:spcPts val="0"/>
              </a:spcBef>
              <a:buAutoNum type="arabicPeriod"/>
              <a:defRPr sz="2604"/>
            </a:pPr>
            <a:r>
              <a:rPr>
                <a:solidFill>
                  <a:srgbClr val="00FDFF"/>
                </a:solidFill>
              </a:rPr>
              <a:t>Dry</a:t>
            </a:r>
            <a:r>
              <a:t> post space with paper points.</a:t>
            </a:r>
          </a:p>
          <a:p>
            <a:pPr marL="604713" indent="-302356" defTabSz="543305">
              <a:spcBef>
                <a:spcPts val="0"/>
              </a:spcBef>
              <a:buAutoNum type="arabicPeriod"/>
              <a:defRPr sz="2604"/>
            </a:pPr>
            <a:endParaRPr/>
          </a:p>
          <a:p>
            <a:pPr marL="604713" indent="-302356" defTabSz="543305">
              <a:spcBef>
                <a:spcPts val="0"/>
              </a:spcBef>
              <a:buAutoNum type="arabicPeriod" startAt="2"/>
              <a:defRPr sz="2604"/>
            </a:pPr>
            <a:r>
              <a:t>Place choice of </a:t>
            </a:r>
            <a:r>
              <a:rPr>
                <a:solidFill>
                  <a:srgbClr val="00FDFF"/>
                </a:solidFill>
              </a:rPr>
              <a:t>cement over post and post hole</a:t>
            </a:r>
            <a:r>
              <a:t> with paper point or endodontic explorer.</a:t>
            </a:r>
          </a:p>
          <a:p>
            <a:pPr marL="604713" indent="-302356" defTabSz="543305">
              <a:spcBef>
                <a:spcPts val="0"/>
              </a:spcBef>
              <a:buAutoNum type="arabicPeriod" startAt="2"/>
              <a:defRPr sz="2604"/>
            </a:pPr>
            <a:endParaRPr/>
          </a:p>
          <a:p>
            <a:pPr marL="1209427" lvl="1" indent="-302356" defTabSz="543305">
              <a:spcBef>
                <a:spcPts val="0"/>
              </a:spcBef>
              <a:buAutoNum type="alphaLcPeriod"/>
              <a:defRPr sz="2604"/>
            </a:pPr>
            <a:r>
              <a:t>If cement is only placed onto the post, there is reduced retention</a:t>
            </a:r>
          </a:p>
          <a:p>
            <a:pPr marL="1209427" lvl="1" indent="-302356" defTabSz="543305">
              <a:spcBef>
                <a:spcPts val="0"/>
              </a:spcBef>
              <a:buAutoNum type="alphaLcPeriod"/>
              <a:defRPr sz="2604"/>
            </a:pPr>
            <a:endParaRPr/>
          </a:p>
          <a:p>
            <a:pPr marL="1209427" lvl="1" indent="-302356" defTabSz="543305">
              <a:spcBef>
                <a:spcPts val="0"/>
              </a:spcBef>
              <a:buAutoNum type="alphaLcPeriod" startAt="2"/>
              <a:defRPr sz="2604"/>
            </a:pPr>
            <a:r>
              <a:t>To ensure that the post is completely seated, measure the post space with periodontal probe and confirm that post is inserted by the same amount</a:t>
            </a:r>
          </a:p>
        </p:txBody>
      </p:sp>
      <p:pic>
        <p:nvPicPr>
          <p:cNvPr id="232" name="image22.png"/>
          <p:cNvPicPr>
            <a:picLocks noChangeAspect="1"/>
          </p:cNvPicPr>
          <p:nvPr/>
        </p:nvPicPr>
        <p:blipFill>
          <a:blip r:embed="rId2" cstate="print">
            <a:extLst/>
          </a:blip>
          <a:srcRect l="3494" t="22633" r="51086" b="5986"/>
          <a:stretch>
            <a:fillRect/>
          </a:stretch>
        </p:blipFill>
        <p:spPr>
          <a:xfrm>
            <a:off x="7187609" y="2666630"/>
            <a:ext cx="5066391" cy="5326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443305" y="576217"/>
            <a:ext cx="12118189" cy="814507"/>
          </a:xfrm>
          <a:prstGeom prst="rect">
            <a:avLst/>
          </a:prstGeom>
        </p:spPr>
        <p:txBody>
          <a:bodyPr lIns="130026" tIns="130026" rIns="130026" bIns="130026"/>
          <a:lstStyle>
            <a:lvl1pPr algn="ctr" defTabSz="403097">
              <a:defRPr sz="3105" spc="483"/>
            </a:lvl1pPr>
          </a:lstStyle>
          <a:p>
            <a:r>
              <a:t>Types of Cement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idx="1"/>
          </p:nvPr>
        </p:nvSpPr>
        <p:spPr>
          <a:xfrm>
            <a:off x="443306" y="1765005"/>
            <a:ext cx="12118189" cy="7506587"/>
          </a:xfrm>
          <a:prstGeom prst="rect">
            <a:avLst/>
          </a:prstGeom>
        </p:spPr>
        <p:txBody>
          <a:bodyPr lIns="130026" tIns="130026" rIns="130026" bIns="130026" anchor="t"/>
          <a:lstStyle/>
          <a:p>
            <a:pPr marL="650229" indent="-433487">
              <a:spcBef>
                <a:spcPts val="0"/>
              </a:spcBef>
              <a:buSzPct val="100000"/>
              <a:buAutoNum type="arabicPeriod"/>
              <a:defRPr sz="2400">
                <a:solidFill>
                  <a:srgbClr val="00FDFF"/>
                </a:solidFill>
              </a:defRPr>
            </a:pPr>
            <a:r>
              <a:t>Zinc Phosphate</a:t>
            </a:r>
          </a:p>
          <a:p>
            <a:pPr marL="1300459" lvl="1" indent="-433487">
              <a:spcBef>
                <a:spcPts val="0"/>
              </a:spcBef>
              <a:buSzPct val="100000"/>
              <a:buAutoNum type="alphaLcPeriod"/>
              <a:defRPr sz="2400"/>
            </a:pPr>
            <a:r>
              <a:t>Traditional and oldest cement</a:t>
            </a:r>
          </a:p>
          <a:p>
            <a:pPr marL="1300459" lvl="1" indent="-433487">
              <a:spcBef>
                <a:spcPts val="0"/>
              </a:spcBef>
              <a:buSzPct val="100000"/>
              <a:buAutoNum type="alphaLcPeriod"/>
              <a:defRPr sz="2400"/>
            </a:pPr>
            <a:r>
              <a:t>Retention depends on mechanical interlocking</a:t>
            </a:r>
          </a:p>
          <a:p>
            <a:pPr marL="1300459" lvl="1" indent="-433487">
              <a:spcBef>
                <a:spcPts val="0"/>
              </a:spcBef>
              <a:buSzPct val="100000"/>
              <a:buAutoNum type="alphaLcPeriod"/>
              <a:defRPr sz="2400"/>
            </a:pPr>
            <a:r>
              <a:rPr>
                <a:solidFill>
                  <a:srgbClr val="00FDFF"/>
                </a:solidFill>
              </a:rPr>
              <a:t>Superior retention</a:t>
            </a:r>
            <a:r>
              <a:t> to polycarboxylate cement when tapered posts are used</a:t>
            </a:r>
          </a:p>
          <a:p>
            <a:pPr marL="650229" indent="-433487">
              <a:spcBef>
                <a:spcPts val="0"/>
              </a:spcBef>
              <a:buSzPct val="100000"/>
              <a:buAutoNum type="arabicPeriod"/>
              <a:defRPr sz="2400">
                <a:solidFill>
                  <a:srgbClr val="00FDFF"/>
                </a:solidFill>
              </a:defRPr>
            </a:pPr>
            <a:r>
              <a:t>Polycarboxylate</a:t>
            </a:r>
          </a:p>
          <a:p>
            <a:pPr marL="1300459" lvl="1" indent="-433487">
              <a:spcBef>
                <a:spcPts val="0"/>
              </a:spcBef>
              <a:buSzPct val="100000"/>
              <a:buAutoNum type="alphaLcPeriod"/>
              <a:defRPr sz="2400"/>
            </a:pPr>
            <a:r>
              <a:t>First cement used with potential for </a:t>
            </a:r>
            <a:r>
              <a:rPr>
                <a:solidFill>
                  <a:srgbClr val="00FDFF"/>
                </a:solidFill>
              </a:rPr>
              <a:t>adhesion to tooth structure</a:t>
            </a:r>
          </a:p>
          <a:p>
            <a:pPr marL="1300459" lvl="1" indent="-433487">
              <a:spcBef>
                <a:spcPts val="0"/>
              </a:spcBef>
              <a:buSzPct val="100000"/>
              <a:buAutoNum type="alphaLcPeriod"/>
              <a:defRPr sz="2400"/>
            </a:pPr>
            <a:r>
              <a:t>Compared to zinc phosphate, it has </a:t>
            </a:r>
            <a:r>
              <a:rPr>
                <a:solidFill>
                  <a:srgbClr val="00FDFF"/>
                </a:solidFill>
              </a:rPr>
              <a:t>lower compressive strength</a:t>
            </a:r>
            <a:r>
              <a:t> and equal tensile strength</a:t>
            </a:r>
          </a:p>
          <a:p>
            <a:pPr marL="650229" indent="-433487">
              <a:spcBef>
                <a:spcPts val="0"/>
              </a:spcBef>
              <a:buSzPct val="100000"/>
              <a:buAutoNum type="arabicPeriod"/>
              <a:defRPr sz="2400">
                <a:solidFill>
                  <a:srgbClr val="00FDFF"/>
                </a:solidFill>
              </a:defRPr>
            </a:pPr>
            <a:r>
              <a:t>Glass Ionomer</a:t>
            </a:r>
          </a:p>
          <a:p>
            <a:pPr marL="1300459" lvl="1" indent="-433487">
              <a:spcBef>
                <a:spcPts val="0"/>
              </a:spcBef>
              <a:buSzPct val="100000"/>
              <a:buAutoNum type="alphaLcPeriod"/>
              <a:defRPr sz="2400"/>
            </a:pPr>
            <a:r>
              <a:t>Releases fluoride and chemically adheres to tooth structure</a:t>
            </a:r>
          </a:p>
          <a:p>
            <a:pPr marL="1300459" lvl="1" indent="-433487">
              <a:spcBef>
                <a:spcPts val="0"/>
              </a:spcBef>
              <a:buSzPct val="100000"/>
              <a:buAutoNum type="alphaLcPeriod"/>
              <a:defRPr sz="2400"/>
            </a:pPr>
            <a:r>
              <a:t>Compared to resin composites, it has a </a:t>
            </a:r>
            <a:r>
              <a:rPr>
                <a:solidFill>
                  <a:srgbClr val="00FDFF"/>
                </a:solidFill>
              </a:rPr>
              <a:t>lower compressive strength, tensile strength and hardness</a:t>
            </a:r>
          </a:p>
          <a:p>
            <a:pPr marL="650229" indent="-433487">
              <a:spcBef>
                <a:spcPts val="0"/>
              </a:spcBef>
              <a:buSzPct val="100000"/>
              <a:buAutoNum type="arabicPeriod"/>
              <a:defRPr sz="2400">
                <a:solidFill>
                  <a:srgbClr val="00FDFF"/>
                </a:solidFill>
              </a:defRPr>
            </a:pPr>
            <a:r>
              <a:t>Resin-Modified Glass Ionomer</a:t>
            </a:r>
          </a:p>
          <a:p>
            <a:pPr marL="1300459" lvl="1" indent="-433487">
              <a:spcBef>
                <a:spcPts val="0"/>
              </a:spcBef>
              <a:buSzPct val="100000"/>
              <a:buAutoNum type="alphaLcPeriod"/>
              <a:defRPr sz="2400"/>
            </a:pPr>
            <a:r>
              <a:t>Improved properties compared to traditional glass ionomer</a:t>
            </a:r>
            <a:endParaRPr>
              <a:solidFill>
                <a:srgbClr val="00FDFF"/>
              </a:solidFill>
            </a:endParaRPr>
          </a:p>
          <a:p>
            <a:pPr marL="650229" indent="-433487">
              <a:spcBef>
                <a:spcPts val="0"/>
              </a:spcBef>
              <a:buSzPct val="100000"/>
              <a:buAutoNum type="arabicPeriod"/>
              <a:defRPr sz="2400">
                <a:solidFill>
                  <a:srgbClr val="00FDFF"/>
                </a:solidFill>
              </a:defRPr>
            </a:pPr>
            <a:r>
              <a:t>Composite Resin</a:t>
            </a:r>
          </a:p>
          <a:p>
            <a:pPr marL="1300459" lvl="1" indent="-433487">
              <a:spcBef>
                <a:spcPts val="0"/>
              </a:spcBef>
              <a:buSzPct val="100000"/>
              <a:buAutoNum type="alphaLcPeriod"/>
              <a:defRPr sz="2400"/>
            </a:pPr>
            <a:r>
              <a:t>If smear layer is removed from walls of post space preparation, then superior retention is achieved due to micromechanical retention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selecting a cement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xfrm>
            <a:off x="299173" y="7675698"/>
            <a:ext cx="11684001" cy="1764288"/>
          </a:xfrm>
          <a:prstGeom prst="rect">
            <a:avLst/>
          </a:prstGeom>
        </p:spPr>
        <p:txBody>
          <a:bodyPr/>
          <a:lstStyle/>
          <a:p>
            <a:pPr marL="630723" indent="-420482" defTabSz="566674">
              <a:spcBef>
                <a:spcPts val="0"/>
              </a:spcBef>
              <a:buSzPct val="100000"/>
              <a:buAutoNum type="arabicPeriod"/>
              <a:defRPr sz="2328">
                <a:solidFill>
                  <a:srgbClr val="00FDFF"/>
                </a:solidFill>
              </a:defRPr>
            </a:pPr>
            <a:endParaRPr/>
          </a:p>
          <a:p>
            <a:pPr marL="1261446" lvl="1" indent="-420482" defTabSz="566674">
              <a:spcBef>
                <a:spcPts val="0"/>
              </a:spcBef>
              <a:buSzPct val="100000"/>
              <a:buAutoNum type="alphaLcPeriod"/>
              <a:defRPr sz="2328"/>
            </a:pPr>
            <a:endParaRPr/>
          </a:p>
          <a:p>
            <a:pPr marL="0" indent="0" defTabSz="566674">
              <a:spcBef>
                <a:spcPts val="0"/>
              </a:spcBef>
              <a:buSzTx/>
              <a:buNone/>
              <a:defRPr sz="2328"/>
            </a:pPr>
            <a:r>
              <a:t>Overall, If a post has adequate length and resistance form, satisfactory retention and seal can probably be attained with any of the luting agents and post systems.</a:t>
            </a:r>
          </a:p>
        </p:txBody>
      </p:sp>
      <p:pic>
        <p:nvPicPr>
          <p:cNvPr id="241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1359" y="1277026"/>
            <a:ext cx="12342082" cy="7199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self-reflection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sz="half" idx="1"/>
          </p:nvPr>
        </p:nvSpPr>
        <p:spPr>
          <a:xfrm>
            <a:off x="355599" y="2025649"/>
            <a:ext cx="5961196" cy="6718301"/>
          </a:xfrm>
          <a:prstGeom prst="rect">
            <a:avLst/>
          </a:prstGeom>
        </p:spPr>
        <p:txBody>
          <a:bodyPr/>
          <a:lstStyle/>
          <a:p>
            <a:pPr marL="0" indent="0" algn="ctr" defTabSz="537463">
              <a:spcBef>
                <a:spcPts val="3800"/>
              </a:spcBef>
              <a:buClrTx/>
              <a:buSzTx/>
              <a:buNone/>
              <a:defRPr sz="3312" u="sng"/>
            </a:pPr>
            <a:r>
              <a:rPr dirty="0"/>
              <a:t>WHAT I DID WELL</a:t>
            </a:r>
          </a:p>
          <a:p>
            <a:pPr marL="432308" indent="-432308" defTabSz="537463">
              <a:spcBef>
                <a:spcPts val="3800"/>
              </a:spcBef>
              <a:defRPr sz="2576"/>
            </a:pPr>
            <a:r>
              <a:rPr dirty="0"/>
              <a:t>The patient was satisfied with the </a:t>
            </a:r>
            <a:r>
              <a:rPr dirty="0">
                <a:solidFill>
                  <a:srgbClr val="00FDFF"/>
                </a:solidFill>
              </a:rPr>
              <a:t>esthetic</a:t>
            </a:r>
            <a:r>
              <a:rPr dirty="0"/>
              <a:t> result; PFM crown matched adjacent crowns</a:t>
            </a:r>
          </a:p>
          <a:p>
            <a:pPr marL="432308" indent="-432308" defTabSz="537463">
              <a:spcBef>
                <a:spcPts val="3800"/>
              </a:spcBef>
              <a:defRPr sz="2576"/>
            </a:pPr>
            <a:r>
              <a:rPr dirty="0"/>
              <a:t>Orthodontic extrusion moved the tooth into an </a:t>
            </a:r>
            <a:r>
              <a:rPr dirty="0">
                <a:solidFill>
                  <a:srgbClr val="00FDFF"/>
                </a:solidFill>
              </a:rPr>
              <a:t>ideal position</a:t>
            </a:r>
            <a:r>
              <a:rPr dirty="0"/>
              <a:t> for me to create a crown without surrounding bone loss</a:t>
            </a:r>
          </a:p>
          <a:p>
            <a:pPr marL="432308" indent="-432308" defTabSz="537463">
              <a:spcBef>
                <a:spcPts val="3800"/>
              </a:spcBef>
              <a:defRPr sz="2576"/>
            </a:pPr>
            <a:r>
              <a:rPr dirty="0"/>
              <a:t>No signs of </a:t>
            </a:r>
            <a:r>
              <a:rPr dirty="0">
                <a:solidFill>
                  <a:srgbClr val="00FDFF"/>
                </a:solidFill>
              </a:rPr>
              <a:t>relapse</a:t>
            </a:r>
            <a:r>
              <a:rPr dirty="0"/>
              <a:t>…yet. I am happy that I waited 6 months to start on the final restoration</a:t>
            </a:r>
          </a:p>
        </p:txBody>
      </p:sp>
      <p:sp>
        <p:nvSpPr>
          <p:cNvPr id="141" name="Shape 141"/>
          <p:cNvSpPr/>
          <p:nvPr/>
        </p:nvSpPr>
        <p:spPr>
          <a:xfrm>
            <a:off x="6697133" y="2025649"/>
            <a:ext cx="5961195" cy="671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67359">
              <a:spcBef>
                <a:spcPts val="3300"/>
              </a:spcBef>
              <a:defRPr sz="2880" u="sng"/>
            </a:pPr>
            <a:r>
              <a:rPr dirty="0">
                <a:solidFill>
                  <a:srgbClr val="FFFFFF"/>
                </a:solidFill>
              </a:rPr>
              <a:t>WHAT I WOULD CHANGE NEXT TIME</a:t>
            </a:r>
          </a:p>
          <a:p>
            <a:pPr marL="375920" indent="-375920" algn="l" defTabSz="467359">
              <a:spcBef>
                <a:spcPts val="3300"/>
              </a:spcBef>
              <a:buClr>
                <a:srgbClr val="646464"/>
              </a:buClr>
              <a:buSzPct val="90000"/>
              <a:buChar char="•"/>
              <a:defRPr sz="2240"/>
            </a:pPr>
            <a:r>
              <a:rPr dirty="0">
                <a:solidFill>
                  <a:srgbClr val="FFFFFF"/>
                </a:solidFill>
              </a:rPr>
              <a:t>I would have used a </a:t>
            </a:r>
            <a:r>
              <a:rPr dirty="0">
                <a:solidFill>
                  <a:srgbClr val="00FDFF"/>
                </a:solidFill>
              </a:rPr>
              <a:t>custom post and core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for the narrow canal to be better adapted </a:t>
            </a:r>
          </a:p>
          <a:p>
            <a:pPr marL="375920" indent="-375920" algn="l" defTabSz="467359">
              <a:spcBef>
                <a:spcPts val="3300"/>
              </a:spcBef>
              <a:buClr>
                <a:srgbClr val="646464"/>
              </a:buClr>
              <a:buSzPct val="90000"/>
              <a:buChar char="•"/>
              <a:defRPr sz="2240"/>
            </a:pPr>
            <a:r>
              <a:rPr dirty="0">
                <a:solidFill>
                  <a:srgbClr val="FFFFFF"/>
                </a:solidFill>
              </a:rPr>
              <a:t>I would have had the patient on a </a:t>
            </a:r>
            <a:r>
              <a:rPr dirty="0">
                <a:solidFill>
                  <a:srgbClr val="00FDFF"/>
                </a:solidFill>
              </a:rPr>
              <a:t>tighter periodontal recall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(lots of plaque / debris built up in the brackets</a:t>
            </a:r>
          </a:p>
          <a:p>
            <a:pPr marL="375920" indent="-375920" algn="l" defTabSz="467359">
              <a:spcBef>
                <a:spcPts val="3300"/>
              </a:spcBef>
              <a:buClr>
                <a:srgbClr val="646464"/>
              </a:buClr>
              <a:buSzPct val="90000"/>
              <a:buChar char="•"/>
              <a:defRPr sz="2240"/>
            </a:pPr>
            <a:r>
              <a:rPr dirty="0">
                <a:solidFill>
                  <a:srgbClr val="FFFFFF"/>
                </a:solidFill>
              </a:rPr>
              <a:t>Initially, the fiber post we placed was intended to be a temporary until the orthodontic extrusion was completed. I would have cemented the “temporary” post with </a:t>
            </a:r>
            <a:r>
              <a:rPr dirty="0">
                <a:solidFill>
                  <a:srgbClr val="00FDFF"/>
                </a:solidFill>
              </a:rPr>
              <a:t>fuji IX instead of fuji II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(which does NOT come out)</a:t>
            </a:r>
          </a:p>
        </p:txBody>
      </p:sp>
      <p:sp>
        <p:nvSpPr>
          <p:cNvPr id="142" name="Shape 142"/>
          <p:cNvSpPr/>
          <p:nvPr/>
        </p:nvSpPr>
        <p:spPr>
          <a:xfrm flipV="1">
            <a:off x="6502400" y="2182944"/>
            <a:ext cx="1" cy="671830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199787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2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l="28641" t="16858" r="30599" b="16858"/>
          <a:stretch>
            <a:fillRect/>
          </a:stretch>
        </p:blipFill>
        <p:spPr>
          <a:xfrm rot="5400000">
            <a:off x="1690470" y="3143209"/>
            <a:ext cx="3121584" cy="6569350"/>
          </a:xfrm>
          <a:prstGeom prst="rect">
            <a:avLst/>
          </a:prstGeom>
        </p:spPr>
      </p:pic>
      <p:pic>
        <p:nvPicPr>
          <p:cNvPr id="156" name="image3.png"/>
          <p:cNvPicPr>
            <a:picLocks noGrp="1" noChangeAspect="1"/>
          </p:cNvPicPr>
          <p:nvPr>
            <p:ph type="pic" idx="14"/>
          </p:nvPr>
        </p:nvPicPr>
        <p:blipFill>
          <a:blip r:embed="rId3" cstate="print">
            <a:extLst/>
          </a:blip>
          <a:srcRect l="29592" t="30276" r="37662" b="17334"/>
          <a:stretch>
            <a:fillRect/>
          </a:stretch>
        </p:blipFill>
        <p:spPr>
          <a:xfrm rot="5400000">
            <a:off x="8192888" y="3180296"/>
            <a:ext cx="3121424" cy="6502401"/>
          </a:xfrm>
          <a:prstGeom prst="rect">
            <a:avLst/>
          </a:prstGeom>
        </p:spPr>
      </p:pic>
      <p:pic>
        <p:nvPicPr>
          <p:cNvPr id="157" name="image4.png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/>
          </a:blip>
          <a:srcRect l="25963" t="1227" r="19547"/>
          <a:stretch>
            <a:fillRect/>
          </a:stretch>
        </p:blipFill>
        <p:spPr>
          <a:xfrm rot="5400000">
            <a:off x="4074931" y="-3276845"/>
            <a:ext cx="4872532" cy="11430393"/>
          </a:xfrm>
          <a:prstGeom prst="rect">
            <a:avLst/>
          </a:prstGeom>
        </p:spPr>
      </p:pic>
      <p:sp>
        <p:nvSpPr>
          <p:cNvPr id="158" name="Shape 158"/>
          <p:cNvSpPr/>
          <p:nvPr/>
        </p:nvSpPr>
        <p:spPr>
          <a:xfrm>
            <a:off x="65620" y="8662798"/>
            <a:ext cx="12873560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600">
                <a:solidFill>
                  <a:srgbClr val="00FD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Initial Presentation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5.png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/>
          </a:blip>
          <a:srcRect l="21944" r="11119"/>
          <a:stretch>
            <a:fillRect/>
          </a:stretch>
        </p:blipFill>
        <p:spPr>
          <a:xfrm rot="5400000">
            <a:off x="1984575" y="-2025346"/>
            <a:ext cx="4273411" cy="8262033"/>
          </a:xfrm>
          <a:prstGeom prst="rect">
            <a:avLst/>
          </a:prstGeom>
        </p:spPr>
      </p:pic>
      <p:pic>
        <p:nvPicPr>
          <p:cNvPr id="161" name="image6.png"/>
          <p:cNvPicPr>
            <a:picLocks noChangeAspect="1"/>
          </p:cNvPicPr>
          <p:nvPr/>
        </p:nvPicPr>
        <p:blipFill>
          <a:blip r:embed="rId3" cstate="print">
            <a:extLst/>
          </a:blip>
          <a:srcRect l="22108" r="10585"/>
          <a:stretch>
            <a:fillRect/>
          </a:stretch>
        </p:blipFill>
        <p:spPr>
          <a:xfrm rot="5400000">
            <a:off x="1972829" y="2240082"/>
            <a:ext cx="4296794" cy="8261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-9846" y="8666979"/>
            <a:ext cx="13013623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00FD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Post &amp; Core</a:t>
            </a:r>
            <a:r>
              <a:rPr>
                <a:solidFill>
                  <a:srgbClr val="FFFFFF"/>
                </a:solidFill>
              </a:rPr>
              <a:t> → Orthodontic Extrusion → Temporary → Stabilize → Final Restoration</a:t>
            </a:r>
          </a:p>
        </p:txBody>
      </p:sp>
      <p:pic>
        <p:nvPicPr>
          <p:cNvPr id="163" name="image7.jpeg"/>
          <p:cNvPicPr>
            <a:picLocks noChangeAspect="1"/>
          </p:cNvPicPr>
          <p:nvPr/>
        </p:nvPicPr>
        <p:blipFill>
          <a:blip r:embed="rId4" cstate="print">
            <a:extLst/>
          </a:blip>
          <a:srcRect l="102" t="36092" r="102"/>
          <a:stretch>
            <a:fillRect/>
          </a:stretch>
        </p:blipFill>
        <p:spPr>
          <a:xfrm>
            <a:off x="8227075" y="-9947"/>
            <a:ext cx="4832039" cy="430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8.jpeg"/>
          <p:cNvPicPr>
            <a:picLocks noChangeAspect="1"/>
          </p:cNvPicPr>
          <p:nvPr/>
        </p:nvPicPr>
        <p:blipFill>
          <a:blip r:embed="rId5" cstate="print">
            <a:extLst/>
          </a:blip>
          <a:srcRect l="19013" t="44214" b="3095"/>
          <a:stretch>
            <a:fillRect/>
          </a:stretch>
        </p:blipFill>
        <p:spPr>
          <a:xfrm>
            <a:off x="8235264" y="4236925"/>
            <a:ext cx="4768512" cy="4316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9.jpe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l="110" r="110" b="36703"/>
          <a:stretch>
            <a:fillRect/>
          </a:stretch>
        </p:blipFill>
        <p:spPr>
          <a:xfrm>
            <a:off x="3004740" y="1789906"/>
            <a:ext cx="6995121" cy="6173690"/>
          </a:xfrm>
          <a:prstGeom prst="rect">
            <a:avLst/>
          </a:prstGeom>
        </p:spPr>
      </p:pic>
      <p:sp>
        <p:nvSpPr>
          <p:cNvPr id="167" name="Shape 167"/>
          <p:cNvSpPr/>
          <p:nvPr/>
        </p:nvSpPr>
        <p:spPr>
          <a:xfrm>
            <a:off x="65520" y="8663592"/>
            <a:ext cx="12873560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Post &amp; Core → </a:t>
            </a:r>
            <a:r>
              <a:rPr>
                <a:solidFill>
                  <a:srgbClr val="00FDFF"/>
                </a:solidFill>
              </a:rPr>
              <a:t>Orthodontic Extrusion</a:t>
            </a:r>
            <a:r>
              <a:t> → Temporary → Stabilize → Final Restoration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10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l="7976" t="9985" r="7992" b="14080"/>
          <a:stretch>
            <a:fillRect/>
          </a:stretch>
        </p:blipFill>
        <p:spPr>
          <a:xfrm rot="5400000">
            <a:off x="6934179" y="1579103"/>
            <a:ext cx="5638959" cy="6594362"/>
          </a:xfrm>
          <a:prstGeom prst="rect">
            <a:avLst/>
          </a:prstGeom>
        </p:spPr>
      </p:pic>
      <p:pic>
        <p:nvPicPr>
          <p:cNvPr id="170" name="image11.png"/>
          <p:cNvPicPr>
            <a:picLocks noGrp="1" noChangeAspect="1"/>
          </p:cNvPicPr>
          <p:nvPr>
            <p:ph type="pic" idx="14"/>
          </p:nvPr>
        </p:nvPicPr>
        <p:blipFill>
          <a:blip r:embed="rId3" cstate="print">
            <a:extLst/>
          </a:blip>
          <a:srcRect t="9915" b="13043"/>
          <a:stretch>
            <a:fillRect/>
          </a:stretch>
        </p:blipFill>
        <p:spPr>
          <a:xfrm rot="5400000">
            <a:off x="49" y="1635372"/>
            <a:ext cx="6502401" cy="6482856"/>
          </a:xfrm>
          <a:prstGeom prst="rect">
            <a:avLst/>
          </a:prstGeom>
        </p:spPr>
      </p:pic>
      <p:sp>
        <p:nvSpPr>
          <p:cNvPr id="171" name="Shape 171"/>
          <p:cNvSpPr/>
          <p:nvPr/>
        </p:nvSpPr>
        <p:spPr>
          <a:xfrm>
            <a:off x="65620" y="8662798"/>
            <a:ext cx="12873560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Post &amp; Core → Orthodontic Extrusion → </a:t>
            </a:r>
            <a:r>
              <a:rPr>
                <a:solidFill>
                  <a:srgbClr val="00FDFF"/>
                </a:solidFill>
              </a:rPr>
              <a:t>Temporary</a:t>
            </a:r>
            <a:r>
              <a:t> → Stabilize → Final Restoration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12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 rot="5400000">
            <a:off x="1875120" y="-1440892"/>
            <a:ext cx="9254388" cy="11976268"/>
          </a:xfrm>
          <a:prstGeom prst="rect">
            <a:avLst/>
          </a:prstGeom>
        </p:spPr>
      </p:pic>
      <p:sp>
        <p:nvSpPr>
          <p:cNvPr id="174" name="Shape 174"/>
          <p:cNvSpPr/>
          <p:nvPr/>
        </p:nvSpPr>
        <p:spPr>
          <a:xfrm>
            <a:off x="65620" y="8652195"/>
            <a:ext cx="12873560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Post &amp; Core → Orthodontic Extrusion → </a:t>
            </a:r>
            <a:r>
              <a:rPr>
                <a:solidFill>
                  <a:srgbClr val="00FDFF"/>
                </a:solidFill>
              </a:rPr>
              <a:t>Temporary</a:t>
            </a:r>
            <a:r>
              <a:t> → Stabilize → Final Restoration</a:t>
            </a:r>
          </a:p>
        </p:txBody>
      </p:sp>
      <p:pic>
        <p:nvPicPr>
          <p:cNvPr id="175" name="image1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08200" y="1873250"/>
            <a:ext cx="7620000" cy="265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14.png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/>
          </a:blip>
          <a:srcRect l="10611" t="18926" r="10611" b="23077"/>
          <a:stretch>
            <a:fillRect/>
          </a:stretch>
        </p:blipFill>
        <p:spPr>
          <a:xfrm rot="5400000">
            <a:off x="7843408" y="1608141"/>
            <a:ext cx="5413713" cy="5056138"/>
          </a:xfrm>
          <a:prstGeom prst="rect">
            <a:avLst/>
          </a:prstGeom>
        </p:spPr>
      </p:pic>
      <p:pic>
        <p:nvPicPr>
          <p:cNvPr id="178" name="image15-small.jpg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/>
          </a:blip>
          <a:srcRect l="189" t="53" b="53"/>
          <a:stretch>
            <a:fillRect/>
          </a:stretch>
        </p:blipFill>
        <p:spPr>
          <a:xfrm>
            <a:off x="-48050" y="1418017"/>
            <a:ext cx="8113063" cy="5413758"/>
          </a:xfrm>
          <a:prstGeom prst="rect">
            <a:avLst/>
          </a:prstGeom>
        </p:spPr>
      </p:pic>
      <p:sp>
        <p:nvSpPr>
          <p:cNvPr id="179" name="Shape 179"/>
          <p:cNvSpPr/>
          <p:nvPr/>
        </p:nvSpPr>
        <p:spPr>
          <a:xfrm>
            <a:off x="65620" y="8662798"/>
            <a:ext cx="12873560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Post &amp; Core → Orthodontic Extrusion → Temporary → Stabilize → </a:t>
            </a:r>
            <a:r>
              <a:rPr>
                <a:solidFill>
                  <a:srgbClr val="00FDFF"/>
                </a:solidFill>
              </a:rPr>
              <a:t>Final Restoration</a:t>
            </a:r>
          </a:p>
        </p:txBody>
      </p:sp>
      <p:pic>
        <p:nvPicPr>
          <p:cNvPr id="180" name="image13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667486" y="2813050"/>
            <a:ext cx="5292114" cy="1843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6186171" y="4522856"/>
            <a:ext cx="632461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    </a:t>
            </a:r>
          </a:p>
        </p:txBody>
      </p:sp>
      <p:sp>
        <p:nvSpPr>
          <p:cNvPr id="183" name="Shape 183"/>
          <p:cNvSpPr/>
          <p:nvPr/>
        </p:nvSpPr>
        <p:spPr>
          <a:xfrm>
            <a:off x="433877" y="909709"/>
            <a:ext cx="12080341" cy="722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solidFill>
                  <a:srgbClr val="FFFFFF"/>
                </a:solidFill>
              </a:defRPr>
            </a:pPr>
            <a:r>
              <a:t>Clinical Decisions: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endParaRPr/>
          </a:p>
          <a:p>
            <a:pPr marL="742950" indent="-742950" algn="l">
              <a:buSzPct val="100000"/>
              <a:buAutoNum type="arabicPeriod"/>
              <a:defRPr i="1">
                <a:solidFill>
                  <a:srgbClr val="FFFFFF"/>
                </a:solidFill>
              </a:defRPr>
            </a:pPr>
            <a:r>
              <a:t>Crown lengthening </a:t>
            </a:r>
            <a:r>
              <a:rPr i="0"/>
              <a:t>versus </a:t>
            </a:r>
            <a:r>
              <a:t>Orthodontic Extrusion</a:t>
            </a:r>
          </a:p>
          <a:p>
            <a:pPr marL="742950" indent="-742950" algn="l">
              <a:buSzPct val="100000"/>
              <a:buAutoNum type="arabicPeriod"/>
              <a:defRPr i="1">
                <a:solidFill>
                  <a:srgbClr val="FFFFFF"/>
                </a:solidFill>
              </a:defRPr>
            </a:pPr>
            <a:endParaRPr/>
          </a:p>
          <a:p>
            <a:pPr marL="742950" indent="-742950" algn="l">
              <a:buSzPct val="100000"/>
              <a:buAutoNum type="arabicPeriod" startAt="2"/>
              <a:defRPr i="1">
                <a:solidFill>
                  <a:srgbClr val="FFFFFF"/>
                </a:solidFill>
              </a:defRPr>
            </a:pPr>
            <a:r>
              <a:t>Prefabricated</a:t>
            </a:r>
            <a:r>
              <a:rPr i="0"/>
              <a:t> posts versus </a:t>
            </a:r>
            <a:r>
              <a:t>Custom</a:t>
            </a:r>
            <a:r>
              <a:rPr i="0"/>
              <a:t> posts</a:t>
            </a:r>
          </a:p>
          <a:p>
            <a:pPr marL="742950" indent="-742950" algn="l">
              <a:buSzPct val="100000"/>
              <a:buAutoNum type="arabicPeriod" startAt="2"/>
              <a:defRPr>
                <a:solidFill>
                  <a:srgbClr val="FFFFFF"/>
                </a:solidFill>
              </a:defRPr>
            </a:pPr>
            <a:endParaRPr i="0"/>
          </a:p>
          <a:p>
            <a:pPr marL="742950" indent="-742950" algn="l">
              <a:buSzPct val="100000"/>
              <a:buAutoNum type="arabicPeriod" startAt="3"/>
              <a:defRPr i="1">
                <a:solidFill>
                  <a:srgbClr val="FFFFFF"/>
                </a:solidFill>
              </a:defRPr>
            </a:pPr>
            <a:r>
              <a:t>Cementation</a:t>
            </a:r>
            <a:r>
              <a:rPr i="0"/>
              <a:t> of Post</a:t>
            </a:r>
          </a:p>
          <a:p>
            <a:pPr marL="742950" indent="-742950" algn="l">
              <a:buSzPct val="100000"/>
              <a:buAutoNum type="arabicPeriod" startAt="3"/>
              <a:defRPr>
                <a:solidFill>
                  <a:srgbClr val="FFFFFF"/>
                </a:solidFill>
              </a:defRPr>
            </a:pPr>
            <a:endParaRPr i="0"/>
          </a:p>
          <a:p>
            <a:pPr marL="742950" indent="-742950" algn="l">
              <a:buSzPct val="100000"/>
              <a:buAutoNum type="arabicPeriod" startAt="4"/>
              <a:defRPr i="1">
                <a:solidFill>
                  <a:srgbClr val="FFFFFF"/>
                </a:solidFill>
              </a:defRPr>
            </a:pPr>
            <a:r>
              <a:t>Definitive Restoration </a:t>
            </a:r>
            <a:r>
              <a:rPr i="0"/>
              <a:t>Selection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1116</Words>
  <Application>Microsoft Office PowerPoint</Application>
  <PresentationFormat>Custom</PresentationFormat>
  <Paragraphs>193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New_Template1</vt:lpstr>
      <vt:lpstr>saving a tooth: Orthodontic extrusion Post &amp; Core build up crown</vt:lpstr>
      <vt:lpstr>Clinical Presentation</vt:lpstr>
      <vt:lpstr>Slide 3</vt:lpstr>
      <vt:lpstr>Slide 4</vt:lpstr>
      <vt:lpstr>Slide 5</vt:lpstr>
      <vt:lpstr>Slide 6</vt:lpstr>
      <vt:lpstr>Slide 7</vt:lpstr>
      <vt:lpstr>Slide 8</vt:lpstr>
      <vt:lpstr>Slide 9</vt:lpstr>
      <vt:lpstr>How should I expose more tooth structure? Crown Lengthening versus Orthodontic Extrusion</vt:lpstr>
      <vt:lpstr>Creating Ferrule:  Ortho Extrusion Vs. Crown Lengthening</vt:lpstr>
      <vt:lpstr>Creating Ferrule:  Ortho Extrusion Vs. Crown Lengthening</vt:lpstr>
      <vt:lpstr>Creating Ferrule:  Ortho Extrusion vs Crown Lengthening</vt:lpstr>
      <vt:lpstr>Risks of orthodontic extrusion</vt:lpstr>
      <vt:lpstr>Benefits of orthodontic extrusion</vt:lpstr>
      <vt:lpstr>Alternatives</vt:lpstr>
      <vt:lpstr>Slide 17</vt:lpstr>
      <vt:lpstr>Answer According to AAE: “When there is extensive loss of coronal tooth structure”</vt:lpstr>
      <vt:lpstr>Rules for Placing a post</vt:lpstr>
      <vt:lpstr>METAL POSTS</vt:lpstr>
      <vt:lpstr>Fiber posts</vt:lpstr>
      <vt:lpstr>Prefabricated posts -vS-  custom posts</vt:lpstr>
      <vt:lpstr>Prefabricated Posts</vt:lpstr>
      <vt:lpstr>Custom Posts</vt:lpstr>
      <vt:lpstr>Post Cementation Method</vt:lpstr>
      <vt:lpstr>Types of Cement</vt:lpstr>
      <vt:lpstr>selecting a cement</vt:lpstr>
      <vt:lpstr>self-reflection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saving a tooth: Orthodontic extrusion Post &amp; Core build up crown</dc:title>
  <dc:creator>Donald Coluzzi</dc:creator>
  <cp:lastModifiedBy>Don Coluzzi</cp:lastModifiedBy>
  <cp:revision>2</cp:revision>
  <dcterms:modified xsi:type="dcterms:W3CDTF">2017-05-16T18:37:29Z</dcterms:modified>
</cp:coreProperties>
</file>