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pitchFamily="34" charset="0"/>
      <p:regular r:id="rId38"/>
      <p:bold r:id="rId39"/>
      <p:italic r:id="rId40"/>
      <p:boldItalic r:id="rId41"/>
    </p:embeddedFont>
    <p:embeddedFont>
      <p:font typeface="Pinyon Script"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2" y="-3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Document the shade and obtain patient’s consent </a:t>
            </a: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The veneers were cemented using Variolink cement.</a:t>
            </a:r>
          </a:p>
          <a:p>
            <a:pPr lvl="0">
              <a:spcBef>
                <a:spcPts val="0"/>
              </a:spcBef>
              <a:buNone/>
            </a:pPr>
            <a:r>
              <a:rPr lang="en-US"/>
              <a:t>Trial paste was used to check the fit and the shade. Check occlusion and adjust if needed. Polish and finish and proceed with cementation once the patient is satisfied. Since the shade of the veneers matched perfectly, neutral shade of cement was used for final cementation.</a:t>
            </a: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a:solidFill>
                  <a:schemeClr val="dk1"/>
                </a:solidFill>
              </a:rPr>
              <a:t>Final Finishing done and Upper and lower stay-plates made as pt declined Partials (especially due to his arthritis in fingers and hand) wanted something temporary.</a:t>
            </a:r>
          </a:p>
          <a:p>
            <a:pPr lvl="0">
              <a:spcBef>
                <a:spcPts val="0"/>
              </a:spcBef>
              <a:buClr>
                <a:schemeClr val="dk1"/>
              </a:buClr>
              <a:buSzPct val="100000"/>
              <a:buFont typeface="Arial"/>
              <a:buNone/>
            </a:pPr>
            <a:r>
              <a:rPr lang="en-US">
                <a:solidFill>
                  <a:schemeClr val="dk1"/>
                </a:solidFill>
              </a:rPr>
              <a:t>We Used his pre-existing Rest seats on previously done crowns as stops for his stay-plates.</a:t>
            </a:r>
          </a:p>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Clinical assessment : Enamel surface cracks on #8 and #9. Enamel fractures on MI . Decalcification on mesial interproximal surface.</a:t>
            </a: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00" y="1956625"/>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txBox="1">
            <a:spLocks noGrp="1"/>
          </p:cNvSpPr>
          <p:nvPr>
            <p:ph type="body" idx="1"/>
          </p:nvPr>
        </p:nvSpPr>
        <p:spPr>
          <a:xfrm rot="5400000">
            <a:off x="1799400" y="-596075"/>
            <a:ext cx="5811900" cy="77343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 name="Shape 19"/>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 name="Shape 25"/>
          <p:cNvSpPr txBox="1">
            <a:spLocks noGrp="1"/>
          </p:cNvSpPr>
          <p:nvPr>
            <p:ph type="body" idx="1"/>
          </p:nvPr>
        </p:nvSpPr>
        <p:spPr>
          <a:xfrm>
            <a:off x="831850" y="4589462"/>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 name="Shape 31"/>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8" name="Shape 38"/>
          <p:cNvSpPr txBox="1">
            <a:spLocks noGrp="1"/>
          </p:cNvSpPr>
          <p:nvPr>
            <p:ph type="body" idx="1"/>
          </p:nvPr>
        </p:nvSpPr>
        <p:spPr>
          <a:xfrm>
            <a:off x="839787"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9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7" name="Shape 4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5183187" y="987425"/>
            <a:ext cx="61722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3" name="Shape 63"/>
          <p:cNvSpPr>
            <a:spLocks noGrp="1"/>
          </p:cNvSpPr>
          <p:nvPr>
            <p:ph type="pic" idx="2"/>
          </p:nvPr>
        </p:nvSpPr>
        <p:spPr>
          <a:xfrm>
            <a:off x="5183187" y="987425"/>
            <a:ext cx="61722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 name="Shape 7"/>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670303" y="5444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0" i="0" u="none" strike="noStrike" cap="none">
                <a:solidFill>
                  <a:schemeClr val="dk1"/>
                </a:solidFill>
                <a:latin typeface="Calibri"/>
                <a:ea typeface="Calibri"/>
                <a:cs typeface="Calibri"/>
                <a:sym typeface="Calibri"/>
              </a:rPr>
              <a:t>PCC 146.02</a:t>
            </a:r>
            <a:br>
              <a:rPr lang="en-US" sz="6000" b="0" i="0" u="none" strike="noStrike" cap="none">
                <a:solidFill>
                  <a:schemeClr val="dk1"/>
                </a:solidFill>
                <a:latin typeface="Calibri"/>
                <a:ea typeface="Calibri"/>
                <a:cs typeface="Calibri"/>
                <a:sym typeface="Calibri"/>
              </a:rPr>
            </a:br>
            <a:r>
              <a:rPr lang="en-US" sz="6000" b="0" i="0" u="none" strike="noStrike" cap="none">
                <a:solidFill>
                  <a:schemeClr val="dk1"/>
                </a:solidFill>
                <a:latin typeface="Calibri"/>
                <a:ea typeface="Calibri"/>
                <a:cs typeface="Calibri"/>
                <a:sym typeface="Calibri"/>
              </a:rPr>
              <a:t>Clinical Case Presentation</a:t>
            </a:r>
          </a:p>
        </p:txBody>
      </p:sp>
      <p:sp>
        <p:nvSpPr>
          <p:cNvPr id="85" name="Shape 85"/>
          <p:cNvSpPr txBox="1">
            <a:spLocks noGrp="1"/>
          </p:cNvSpPr>
          <p:nvPr>
            <p:ph type="subTitle" idx="1"/>
          </p:nvPr>
        </p:nvSpPr>
        <p:spPr>
          <a:xfrm>
            <a:off x="1670300" y="2932037"/>
            <a:ext cx="9063600" cy="3357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r>
              <a:rPr lang="en-US" b="0" i="0" u="none" strike="noStrike" cap="none">
                <a:solidFill>
                  <a:schemeClr val="dk1"/>
                </a:solidFill>
                <a:latin typeface="Calibri"/>
                <a:ea typeface="Calibri"/>
                <a:cs typeface="Calibri"/>
                <a:sym typeface="Calibri"/>
              </a:rPr>
              <a:t>Prajna Banan I1704</a:t>
            </a:r>
          </a:p>
          <a:p>
            <a:pPr marL="0" marR="0" lvl="0" indent="0" algn="ctr" rtl="0">
              <a:lnSpc>
                <a:spcPct val="70000"/>
              </a:lnSpc>
              <a:spcBef>
                <a:spcPts val="1000"/>
              </a:spcBef>
              <a:spcAft>
                <a:spcPts val="0"/>
              </a:spcAft>
              <a:buClr>
                <a:schemeClr val="dk1"/>
              </a:buClr>
              <a:buSzPct val="25000"/>
              <a:buFont typeface="Arial"/>
              <a:buNone/>
            </a:pPr>
            <a:r>
              <a:rPr lang="en-US" b="0" i="0" u="none" strike="noStrike" cap="none">
                <a:solidFill>
                  <a:schemeClr val="dk1"/>
                </a:solidFill>
                <a:latin typeface="Calibri"/>
                <a:ea typeface="Calibri"/>
                <a:cs typeface="Calibri"/>
                <a:sym typeface="Calibri"/>
              </a:rPr>
              <a:t>Gurnoor Dutt I1710</a:t>
            </a:r>
          </a:p>
          <a:p>
            <a:pPr marL="0" marR="0" lvl="0" indent="0" algn="ctr" rtl="0">
              <a:lnSpc>
                <a:spcPct val="70000"/>
              </a:lnSpc>
              <a:spcBef>
                <a:spcPts val="1000"/>
              </a:spcBef>
              <a:spcAft>
                <a:spcPts val="0"/>
              </a:spcAft>
              <a:buClr>
                <a:schemeClr val="dk1"/>
              </a:buClr>
              <a:buSzPct val="25000"/>
              <a:buFont typeface="Arial"/>
              <a:buNone/>
            </a:pPr>
            <a:r>
              <a:rPr lang="en-US" b="0" i="0" u="none" strike="noStrike" cap="none">
                <a:solidFill>
                  <a:schemeClr val="dk1"/>
                </a:solidFill>
                <a:latin typeface="Calibri"/>
                <a:ea typeface="Calibri"/>
                <a:cs typeface="Calibri"/>
                <a:sym typeface="Calibri"/>
              </a:rPr>
              <a:t>Akshaya Pallod I1718</a:t>
            </a:r>
          </a:p>
          <a:p>
            <a:pPr marL="0" marR="0" lvl="0" indent="0" algn="ctr" rtl="0">
              <a:lnSpc>
                <a:spcPct val="70000"/>
              </a:lnSpc>
              <a:spcBef>
                <a:spcPts val="1000"/>
              </a:spcBef>
              <a:spcAft>
                <a:spcPts val="0"/>
              </a:spcAft>
              <a:buClr>
                <a:schemeClr val="dk1"/>
              </a:buClr>
              <a:buSzPct val="25000"/>
              <a:buFont typeface="Arial"/>
              <a:buNone/>
            </a:pPr>
            <a:r>
              <a:rPr lang="en-US" b="0" i="0" u="none" strike="noStrike" cap="none">
                <a:solidFill>
                  <a:schemeClr val="dk1"/>
                </a:solidFill>
                <a:latin typeface="Calibri"/>
                <a:ea typeface="Calibri"/>
                <a:cs typeface="Calibri"/>
                <a:sym typeface="Calibri"/>
              </a:rPr>
              <a:t>Rehnisha Patel I1719</a:t>
            </a:r>
          </a:p>
          <a:p>
            <a:pPr marL="0" marR="0" lvl="0" indent="0" algn="ctr" rtl="0">
              <a:lnSpc>
                <a:spcPct val="70000"/>
              </a:lnSpc>
              <a:spcBef>
                <a:spcPts val="1000"/>
              </a:spcBef>
              <a:spcAft>
                <a:spcPts val="0"/>
              </a:spcAft>
              <a:buClr>
                <a:schemeClr val="dk1"/>
              </a:buClr>
              <a:buSzPct val="25000"/>
              <a:buFont typeface="Arial"/>
              <a:buNone/>
            </a:pPr>
            <a:r>
              <a:rPr lang="en-US" b="0" i="0" u="none" strike="noStrike" cap="none">
                <a:solidFill>
                  <a:schemeClr val="dk1"/>
                </a:solidFill>
                <a:latin typeface="Calibri"/>
                <a:ea typeface="Calibri"/>
                <a:cs typeface="Calibri"/>
                <a:sym typeface="Calibri"/>
              </a:rPr>
              <a:t>Chaitali Thakker I1724</a:t>
            </a:r>
          </a:p>
          <a:p>
            <a:pPr marL="0" marR="0" lvl="0" indent="0" algn="ctr" rtl="0">
              <a:lnSpc>
                <a:spcPct val="70000"/>
              </a:lnSpc>
              <a:spcBef>
                <a:spcPts val="1000"/>
              </a:spcBef>
              <a:spcAft>
                <a:spcPts val="0"/>
              </a:spcAft>
              <a:buClr>
                <a:schemeClr val="dk1"/>
              </a:buClr>
              <a:buSzPct val="25000"/>
              <a:buFont typeface="Arial"/>
              <a:buNone/>
            </a:pPr>
            <a:endParaRPr sz="1860" b="0" i="0" u="none" strike="noStrike" cap="none">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endParaRPr sz="1860" b="0" i="0" u="none" strike="noStrike" cap="none">
              <a:solidFill>
                <a:schemeClr val="dk1"/>
              </a:solidFill>
              <a:latin typeface="Calibri"/>
              <a:ea typeface="Calibri"/>
              <a:cs typeface="Calibri"/>
              <a:sym typeface="Calibri"/>
            </a:endParaRPr>
          </a:p>
          <a:p>
            <a:pPr marL="0" marR="0" lvl="0" indent="0" algn="ctr" rtl="0">
              <a:lnSpc>
                <a:spcPct val="70000"/>
              </a:lnSpc>
              <a:spcBef>
                <a:spcPts val="1000"/>
              </a:spcBef>
              <a:buClr>
                <a:schemeClr val="dk1"/>
              </a:buClr>
              <a:buSzPct val="25000"/>
              <a:buFont typeface="Arial"/>
              <a:buNone/>
            </a:pPr>
            <a:endParaRPr sz="186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a:t>Shade selection</a:t>
            </a:r>
          </a:p>
        </p:txBody>
      </p:sp>
      <p:pic>
        <p:nvPicPr>
          <p:cNvPr id="145" name="Shape 14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xmlns=""/>
              </a:ext>
            </a:extLst>
          </a:blip>
          <a:srcRect/>
          <a:stretch/>
        </p:blipFill>
        <p:spPr>
          <a:xfrm>
            <a:off x="2832496" y="1825625"/>
            <a:ext cx="6527100" cy="435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6180467" y="1935660"/>
            <a:ext cx="5665150" cy="3776767"/>
          </a:xfrm>
          <a:prstGeom prst="rect">
            <a:avLst/>
          </a:prstGeom>
          <a:noFill/>
          <a:ln>
            <a:noFill/>
          </a:ln>
        </p:spPr>
      </p:pic>
      <p:pic>
        <p:nvPicPr>
          <p:cNvPr id="151" name="Shape 151"/>
          <p:cNvPicPr preferRelativeResize="0"/>
          <p:nvPr/>
        </p:nvPicPr>
        <p:blipFill rotWithShape="1">
          <a:blip r:embed="rId4" cstate="screen">
            <a:alphaModFix/>
            <a:extLst>
              <a:ext uri="{28A0092B-C50C-407E-A947-70E740481C1C}">
                <a14:useLocalDpi xmlns:a14="http://schemas.microsoft.com/office/drawing/2010/main" xmlns=""/>
              </a:ext>
            </a:extLst>
          </a:blip>
          <a:srcRect/>
          <a:stretch/>
        </p:blipFill>
        <p:spPr>
          <a:xfrm>
            <a:off x="467868" y="1115567"/>
            <a:ext cx="5445251" cy="3630167"/>
          </a:xfrm>
          <a:prstGeom prst="rect">
            <a:avLst/>
          </a:prstGeom>
          <a:noFill/>
          <a:ln>
            <a:noFill/>
          </a:ln>
        </p:spPr>
      </p:pic>
      <p:sp>
        <p:nvSpPr>
          <p:cNvPr id="152" name="Shape 152"/>
          <p:cNvSpPr txBox="1"/>
          <p:nvPr/>
        </p:nvSpPr>
        <p:spPr>
          <a:xfrm>
            <a:off x="743225" y="4969900"/>
            <a:ext cx="3445800" cy="900900"/>
          </a:xfrm>
          <a:prstGeom prst="rect">
            <a:avLst/>
          </a:prstGeom>
          <a:noFill/>
          <a:ln>
            <a:noFill/>
          </a:ln>
        </p:spPr>
        <p:txBody>
          <a:bodyPr lIns="91425" tIns="91425" rIns="91425" bIns="91425" anchor="t" anchorCtr="0">
            <a:noAutofit/>
          </a:bodyPr>
          <a:lstStyle/>
          <a:p>
            <a:pPr lvl="0">
              <a:spcBef>
                <a:spcPts val="0"/>
              </a:spcBef>
              <a:buNone/>
            </a:pPr>
            <a:r>
              <a:rPr lang="en-US" sz="3000" b="1">
                <a:latin typeface="Calibri"/>
                <a:ea typeface="Calibri"/>
                <a:cs typeface="Calibri"/>
                <a:sym typeface="Calibri"/>
              </a:rPr>
              <a:t>Depth Grooves</a:t>
            </a:r>
          </a:p>
        </p:txBody>
      </p:sp>
      <p:sp>
        <p:nvSpPr>
          <p:cNvPr id="153" name="Shape 153"/>
          <p:cNvSpPr txBox="1"/>
          <p:nvPr/>
        </p:nvSpPr>
        <p:spPr>
          <a:xfrm>
            <a:off x="6391225" y="1042100"/>
            <a:ext cx="5536800" cy="675600"/>
          </a:xfrm>
          <a:prstGeom prst="rect">
            <a:avLst/>
          </a:prstGeom>
          <a:noFill/>
          <a:ln>
            <a:noFill/>
          </a:ln>
        </p:spPr>
        <p:txBody>
          <a:bodyPr lIns="91425" tIns="91425" rIns="91425" bIns="91425" anchor="t" anchorCtr="0">
            <a:noAutofit/>
          </a:bodyPr>
          <a:lstStyle/>
          <a:p>
            <a:pPr lvl="0">
              <a:spcBef>
                <a:spcPts val="0"/>
              </a:spcBef>
              <a:buNone/>
            </a:pPr>
            <a:r>
              <a:rPr lang="en-US" sz="3000" b="1">
                <a:latin typeface="Calibri"/>
                <a:ea typeface="Calibri"/>
                <a:cs typeface="Calibri"/>
                <a:sym typeface="Calibri"/>
              </a:rPr>
              <a:t>Retraction with gingival cord</a:t>
            </a:r>
          </a:p>
        </p:txBody>
      </p:sp>
      <p:sp>
        <p:nvSpPr>
          <p:cNvPr id="154" name="Shape 154"/>
          <p:cNvSpPr txBox="1"/>
          <p:nvPr/>
        </p:nvSpPr>
        <p:spPr>
          <a:xfrm>
            <a:off x="6741450" y="5930375"/>
            <a:ext cx="5033400" cy="782400"/>
          </a:xfrm>
          <a:prstGeom prst="rect">
            <a:avLst/>
          </a:prstGeom>
          <a:noFill/>
          <a:ln>
            <a:noFill/>
          </a:ln>
        </p:spPr>
        <p:txBody>
          <a:bodyPr lIns="91425" tIns="91425" rIns="91425" bIns="91425" anchor="t" anchorCtr="0">
            <a:noAutofit/>
          </a:bodyPr>
          <a:lstStyle/>
          <a:p>
            <a:pPr lvl="0">
              <a:spcBef>
                <a:spcPts val="0"/>
              </a:spcBef>
              <a:buNone/>
            </a:pPr>
            <a:r>
              <a:rPr lang="en-US" sz="2400">
                <a:latin typeface="Calibri"/>
                <a:ea typeface="Calibri"/>
                <a:cs typeface="Calibri"/>
                <a:sym typeface="Calibri"/>
              </a:rPr>
              <a:t>Note all edges are rounded off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366900" y="276975"/>
            <a:ext cx="5458200" cy="1091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a:t>Stump Shade (die shade) </a:t>
            </a:r>
          </a:p>
        </p:txBody>
      </p:sp>
      <p:pic>
        <p:nvPicPr>
          <p:cNvPr id="160" name="Shape 160"/>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6211228" y="1506750"/>
            <a:ext cx="4692000" cy="3128100"/>
          </a:xfrm>
          <a:prstGeom prst="rect">
            <a:avLst/>
          </a:prstGeom>
          <a:noFill/>
          <a:ln>
            <a:noFill/>
          </a:ln>
        </p:spPr>
      </p:pic>
      <p:pic>
        <p:nvPicPr>
          <p:cNvPr id="161" name="Shape 161"/>
          <p:cNvPicPr preferRelativeResize="0"/>
          <p:nvPr/>
        </p:nvPicPr>
        <p:blipFill rotWithShape="1">
          <a:blip r:embed="rId4" cstate="screen">
            <a:alphaModFix/>
            <a:extLst>
              <a:ext uri="{28A0092B-C50C-407E-A947-70E740481C1C}">
                <a14:useLocalDpi xmlns:a14="http://schemas.microsoft.com/office/drawing/2010/main" xmlns=""/>
              </a:ext>
            </a:extLst>
          </a:blip>
          <a:srcRect/>
          <a:stretch/>
        </p:blipFill>
        <p:spPr>
          <a:xfrm>
            <a:off x="720713" y="1506750"/>
            <a:ext cx="4986600" cy="3324300"/>
          </a:xfrm>
          <a:prstGeom prst="rect">
            <a:avLst/>
          </a:prstGeom>
          <a:noFill/>
          <a:ln>
            <a:noFill/>
          </a:ln>
        </p:spPr>
      </p:pic>
      <p:sp>
        <p:nvSpPr>
          <p:cNvPr id="162" name="Shape 162"/>
          <p:cNvSpPr txBox="1"/>
          <p:nvPr/>
        </p:nvSpPr>
        <p:spPr>
          <a:xfrm>
            <a:off x="810800" y="5127550"/>
            <a:ext cx="10698000" cy="12387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575757"/>
                </a:solidFill>
                <a:highlight>
                  <a:srgbClr val="FFFFFF"/>
                </a:highlight>
                <a:latin typeface="Calibri"/>
                <a:ea typeface="Calibri"/>
                <a:cs typeface="Calibri"/>
                <a:sym typeface="Calibri"/>
              </a:rPr>
              <a:t>Enables the technician to fabricate a model die similar to the preparation of the patient, on the basis of which the correct shade and brightness values of the all-ceramic restoration may be selected.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5165975" y="117375"/>
            <a:ext cx="3463500" cy="1046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a:t>Post-operative</a:t>
            </a:r>
          </a:p>
        </p:txBody>
      </p:sp>
      <p:pic>
        <p:nvPicPr>
          <p:cNvPr id="168" name="Shape 16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xmlns=""/>
              </a:ext>
            </a:extLst>
          </a:blip>
          <a:srcRect/>
          <a:stretch/>
        </p:blipFill>
        <p:spPr>
          <a:xfrm>
            <a:off x="2097225" y="1054900"/>
            <a:ext cx="3882000" cy="2584800"/>
          </a:xfrm>
          <a:prstGeom prst="rect">
            <a:avLst/>
          </a:prstGeom>
          <a:noFill/>
          <a:ln>
            <a:noFill/>
          </a:ln>
        </p:spPr>
      </p:pic>
      <p:pic>
        <p:nvPicPr>
          <p:cNvPr id="169" name="Shape 169"/>
          <p:cNvPicPr preferRelativeResize="0"/>
          <p:nvPr/>
        </p:nvPicPr>
        <p:blipFill rotWithShape="1">
          <a:blip r:embed="rId4" cstate="screen">
            <a:alphaModFix/>
            <a:extLst>
              <a:ext uri="{28A0092B-C50C-407E-A947-70E740481C1C}">
                <a14:useLocalDpi xmlns:a14="http://schemas.microsoft.com/office/drawing/2010/main" xmlns=""/>
              </a:ext>
            </a:extLst>
          </a:blip>
          <a:srcRect/>
          <a:stretch/>
        </p:blipFill>
        <p:spPr>
          <a:xfrm>
            <a:off x="1995700" y="3940350"/>
            <a:ext cx="4254600" cy="2501400"/>
          </a:xfrm>
          <a:prstGeom prst="rect">
            <a:avLst/>
          </a:prstGeom>
          <a:noFill/>
          <a:ln>
            <a:noFill/>
          </a:ln>
        </p:spPr>
      </p:pic>
      <p:pic>
        <p:nvPicPr>
          <p:cNvPr id="170" name="Shape 170"/>
          <p:cNvPicPr preferRelativeResize="0">
            <a:picLocks noGrp="1"/>
          </p:cNvPicPr>
          <p:nvPr>
            <p:ph type="body" idx="1"/>
          </p:nvPr>
        </p:nvPicPr>
        <p:blipFill rotWithShape="1">
          <a:blip r:embed="rId5" cstate="screen">
            <a:alphaModFix/>
            <a:extLst>
              <a:ext uri="{28A0092B-C50C-407E-A947-70E740481C1C}">
                <a14:useLocalDpi xmlns:a14="http://schemas.microsoft.com/office/drawing/2010/main" xmlns=""/>
              </a:ext>
            </a:extLst>
          </a:blip>
          <a:srcRect/>
          <a:stretch/>
        </p:blipFill>
        <p:spPr>
          <a:xfrm>
            <a:off x="6706900" y="1055050"/>
            <a:ext cx="3882000" cy="2584500"/>
          </a:xfrm>
          <a:prstGeom prst="rect">
            <a:avLst/>
          </a:prstGeom>
          <a:noFill/>
          <a:ln>
            <a:noFill/>
          </a:ln>
        </p:spPr>
      </p:pic>
      <p:pic>
        <p:nvPicPr>
          <p:cNvPr id="171" name="Shape 171" descr="IMG_9555.JPG"/>
          <p:cNvPicPr preferRelativeResize="0"/>
          <p:nvPr/>
        </p:nvPicPr>
        <p:blipFill>
          <a:blip r:embed="rId6" cstate="screen">
            <a:alphaModFix/>
            <a:extLst>
              <a:ext uri="{28A0092B-C50C-407E-A947-70E740481C1C}">
                <a14:useLocalDpi xmlns:a14="http://schemas.microsoft.com/office/drawing/2010/main" xmlns=""/>
              </a:ext>
            </a:extLst>
          </a:blip>
          <a:stretch>
            <a:fillRect/>
          </a:stretch>
        </p:blipFill>
        <p:spPr>
          <a:xfrm>
            <a:off x="6706900" y="4146575"/>
            <a:ext cx="3752173" cy="2501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62550" y="0"/>
            <a:ext cx="5310300" cy="933600"/>
          </a:xfrm>
          <a:prstGeom prst="rect">
            <a:avLst/>
          </a:prstGeom>
        </p:spPr>
        <p:txBody>
          <a:bodyPr lIns="91425" tIns="91425" rIns="91425" bIns="91425" anchor="ctr" anchorCtr="0">
            <a:noAutofit/>
          </a:bodyPr>
          <a:lstStyle/>
          <a:p>
            <a:pPr lvl="0">
              <a:spcBef>
                <a:spcPts val="0"/>
              </a:spcBef>
              <a:buNone/>
            </a:pPr>
            <a:r>
              <a:rPr lang="en-US" sz="1800" b="1"/>
              <a:t>Case #2</a:t>
            </a:r>
            <a:r>
              <a:rPr lang="en-US" sz="1800"/>
              <a:t>: Direct Composite Veneers</a:t>
            </a:r>
          </a:p>
        </p:txBody>
      </p:sp>
      <p:sp>
        <p:nvSpPr>
          <p:cNvPr id="177" name="Shape 177"/>
          <p:cNvSpPr txBox="1">
            <a:spLocks noGrp="1"/>
          </p:cNvSpPr>
          <p:nvPr>
            <p:ph type="body" idx="1"/>
          </p:nvPr>
        </p:nvSpPr>
        <p:spPr>
          <a:xfrm>
            <a:off x="162550" y="579375"/>
            <a:ext cx="8440800" cy="7011600"/>
          </a:xfrm>
          <a:prstGeom prst="rect">
            <a:avLst/>
          </a:prstGeom>
        </p:spPr>
        <p:txBody>
          <a:bodyPr lIns="91425" tIns="91425" rIns="91425" bIns="91425" anchor="t" anchorCtr="0">
            <a:noAutofit/>
          </a:bodyPr>
          <a:lstStyle/>
          <a:p>
            <a:pPr marL="0" lvl="0" indent="-69850" rtl="0">
              <a:lnSpc>
                <a:spcPct val="100000"/>
              </a:lnSpc>
              <a:spcBef>
                <a:spcPts val="0"/>
              </a:spcBef>
              <a:buClr>
                <a:schemeClr val="dk1"/>
              </a:buClr>
              <a:buSzPct val="78571"/>
              <a:buFont typeface="Arial"/>
              <a:buNone/>
            </a:pPr>
            <a:r>
              <a:rPr lang="en-US" sz="1400">
                <a:latin typeface="Arial"/>
                <a:ea typeface="Arial"/>
                <a:cs typeface="Arial"/>
                <a:sym typeface="Arial"/>
              </a:rPr>
              <a:t>9</a:t>
            </a:r>
            <a:r>
              <a:rPr lang="en-US" sz="1400"/>
              <a:t>0 year old male presented to the clinic with chief complain of “ I want to do something for my teeth as they are grinding down”.</a:t>
            </a:r>
          </a:p>
          <a:p>
            <a:pPr marL="0" lvl="0" indent="0" rtl="0">
              <a:lnSpc>
                <a:spcPct val="100000"/>
              </a:lnSpc>
              <a:spcBef>
                <a:spcPts val="0"/>
              </a:spcBef>
              <a:buNone/>
            </a:pPr>
            <a:endParaRPr sz="1400"/>
          </a:p>
          <a:p>
            <a:pPr marL="0" lvl="0" indent="0" rtl="0">
              <a:lnSpc>
                <a:spcPct val="100000"/>
              </a:lnSpc>
              <a:spcBef>
                <a:spcPts val="0"/>
              </a:spcBef>
              <a:buNone/>
            </a:pPr>
            <a:r>
              <a:rPr lang="en-US" sz="1400"/>
              <a:t>MH:</a:t>
            </a:r>
          </a:p>
          <a:p>
            <a:pPr marL="0" lvl="0" indent="0" rtl="0">
              <a:lnSpc>
                <a:spcPct val="100000"/>
              </a:lnSpc>
              <a:spcBef>
                <a:spcPts val="0"/>
              </a:spcBef>
              <a:buNone/>
            </a:pPr>
            <a:r>
              <a:rPr lang="en-US" sz="1400"/>
              <a:t> CHF, Prosthetic Heart Valves, HTN, Arthritis and Xerostomia. </a:t>
            </a:r>
          </a:p>
          <a:p>
            <a:pPr marL="0" lvl="0" indent="0" rtl="0">
              <a:lnSpc>
                <a:spcPct val="100000"/>
              </a:lnSpc>
              <a:spcBef>
                <a:spcPts val="0"/>
              </a:spcBef>
              <a:buNone/>
            </a:pPr>
            <a:endParaRPr sz="1400"/>
          </a:p>
          <a:p>
            <a:pPr marL="0" lvl="0" indent="0" rtl="0">
              <a:lnSpc>
                <a:spcPct val="100000"/>
              </a:lnSpc>
              <a:spcBef>
                <a:spcPts val="0"/>
              </a:spcBef>
              <a:buNone/>
            </a:pPr>
            <a:r>
              <a:rPr lang="en-US" sz="1400"/>
              <a:t>DH:</a:t>
            </a:r>
          </a:p>
          <a:p>
            <a:pPr marL="0" lvl="0" indent="0" rtl="0">
              <a:lnSpc>
                <a:spcPct val="100000"/>
              </a:lnSpc>
              <a:spcBef>
                <a:spcPts val="0"/>
              </a:spcBef>
              <a:buNone/>
            </a:pPr>
            <a:r>
              <a:rPr lang="en-US" sz="1400"/>
              <a:t>Western Dental In SF.</a:t>
            </a:r>
          </a:p>
          <a:p>
            <a:pPr marL="0" lvl="0" indent="0" rtl="0">
              <a:lnSpc>
                <a:spcPct val="100000"/>
              </a:lnSpc>
              <a:spcBef>
                <a:spcPts val="0"/>
              </a:spcBef>
              <a:buNone/>
            </a:pPr>
            <a:endParaRPr sz="1400"/>
          </a:p>
          <a:p>
            <a:pPr marL="0" lvl="0" indent="0" rtl="0">
              <a:lnSpc>
                <a:spcPct val="100000"/>
              </a:lnSpc>
              <a:spcBef>
                <a:spcPts val="0"/>
              </a:spcBef>
              <a:buNone/>
            </a:pPr>
            <a:r>
              <a:rPr lang="en-US" sz="1400"/>
              <a:t>Pt already taking Premedication per his PCP for his prosthetic heart valves . </a:t>
            </a:r>
          </a:p>
          <a:p>
            <a:pPr marL="0" lvl="0" indent="0" rtl="0">
              <a:lnSpc>
                <a:spcPct val="100000"/>
              </a:lnSpc>
              <a:spcBef>
                <a:spcPts val="0"/>
              </a:spcBef>
              <a:buNone/>
            </a:pPr>
            <a:r>
              <a:rPr lang="en-US" sz="1400"/>
              <a:t>Pt under care of OM for his Xerostomia, which linked to Polypharmacy.</a:t>
            </a:r>
          </a:p>
          <a:p>
            <a:pPr marL="0" lvl="0" indent="0" rtl="0">
              <a:lnSpc>
                <a:spcPct val="100000"/>
              </a:lnSpc>
              <a:spcBef>
                <a:spcPts val="0"/>
              </a:spcBef>
              <a:buNone/>
            </a:pPr>
            <a:endParaRPr sz="1400"/>
          </a:p>
          <a:p>
            <a:pPr marL="0" lvl="0" indent="0" rtl="0">
              <a:lnSpc>
                <a:spcPct val="100000"/>
              </a:lnSpc>
              <a:spcBef>
                <a:spcPts val="0"/>
              </a:spcBef>
              <a:buNone/>
            </a:pPr>
            <a:r>
              <a:rPr lang="en-US" sz="1400"/>
              <a:t>1st appointment: </a:t>
            </a:r>
          </a:p>
          <a:p>
            <a:pPr marL="0" lvl="0" indent="0" rtl="0">
              <a:lnSpc>
                <a:spcPct val="100000"/>
              </a:lnSpc>
              <a:spcBef>
                <a:spcPts val="0"/>
              </a:spcBef>
              <a:buNone/>
            </a:pPr>
            <a:r>
              <a:rPr lang="en-US" sz="1400"/>
              <a:t>COE, FMX done and Diagnostic models taken, Med-Consult sent.</a:t>
            </a:r>
          </a:p>
          <a:p>
            <a:pPr marL="0" lvl="0" indent="0" rtl="0">
              <a:lnSpc>
                <a:spcPct val="100000"/>
              </a:lnSpc>
              <a:spcBef>
                <a:spcPts val="0"/>
              </a:spcBef>
              <a:buNone/>
            </a:pPr>
            <a:endParaRPr sz="1400"/>
          </a:p>
          <a:p>
            <a:pPr marL="0" lvl="0" indent="0" rtl="0">
              <a:lnSpc>
                <a:spcPct val="100000"/>
              </a:lnSpc>
              <a:spcBef>
                <a:spcPts val="0"/>
              </a:spcBef>
              <a:buNone/>
            </a:pPr>
            <a:r>
              <a:rPr lang="en-US" sz="1400"/>
              <a:t>2nd appt: Pre op pictures taken and bite registration done for mounting the models.</a:t>
            </a:r>
          </a:p>
          <a:p>
            <a:pPr marL="0" lvl="0" indent="0" rtl="0">
              <a:lnSpc>
                <a:spcPct val="100000"/>
              </a:lnSpc>
              <a:spcBef>
                <a:spcPts val="0"/>
              </a:spcBef>
              <a:buNone/>
            </a:pPr>
            <a:r>
              <a:rPr lang="en-US" sz="1400"/>
              <a:t>Consults obtained.</a:t>
            </a:r>
          </a:p>
          <a:p>
            <a:pPr marL="0" lvl="0" indent="0" rtl="0">
              <a:lnSpc>
                <a:spcPct val="100000"/>
              </a:lnSpc>
              <a:spcBef>
                <a:spcPts val="0"/>
              </a:spcBef>
              <a:buNone/>
            </a:pPr>
            <a:r>
              <a:rPr lang="en-US" sz="1400"/>
              <a:t> </a:t>
            </a:r>
          </a:p>
          <a:p>
            <a:pPr marL="0" lvl="0" indent="0" rtl="0">
              <a:lnSpc>
                <a:spcPct val="100000"/>
              </a:lnSpc>
              <a:spcBef>
                <a:spcPts val="0"/>
              </a:spcBef>
              <a:buNone/>
            </a:pPr>
            <a:r>
              <a:rPr lang="en-US" sz="1400"/>
              <a:t>3rd appt: 1 session was dedicated to discuss all available treatment options with all faculties and specialists to ensure pt understands all options and prognosis for each.</a:t>
            </a:r>
          </a:p>
          <a:p>
            <a:pPr marL="0" lvl="0" indent="-69850" rtl="0">
              <a:lnSpc>
                <a:spcPct val="100000"/>
              </a:lnSpc>
              <a:spcBef>
                <a:spcPts val="0"/>
              </a:spcBef>
              <a:buClr>
                <a:schemeClr val="dk1"/>
              </a:buClr>
              <a:buSzPct val="78571"/>
              <a:buFont typeface="Arial"/>
              <a:buNone/>
            </a:pPr>
            <a:r>
              <a:rPr lang="en-US" sz="1400"/>
              <a:t>Show pt the wax-up and help understand the final result.</a:t>
            </a:r>
          </a:p>
          <a:p>
            <a:pPr marL="0" lvl="0" indent="-69850" rtl="0">
              <a:lnSpc>
                <a:spcPct val="100000"/>
              </a:lnSpc>
              <a:spcBef>
                <a:spcPts val="0"/>
              </a:spcBef>
              <a:buClr>
                <a:srgbClr val="000000"/>
              </a:buClr>
              <a:buSzPct val="78571"/>
              <a:buFont typeface="Arial"/>
              <a:buNone/>
            </a:pPr>
            <a:endParaRPr sz="1400"/>
          </a:p>
          <a:p>
            <a:pPr marL="0" lvl="0" indent="-69850" rtl="0">
              <a:lnSpc>
                <a:spcPct val="100000"/>
              </a:lnSpc>
              <a:spcBef>
                <a:spcPts val="0"/>
              </a:spcBef>
              <a:buClr>
                <a:schemeClr val="dk1"/>
              </a:buClr>
              <a:buSzPct val="78571"/>
              <a:buFont typeface="Arial"/>
              <a:buNone/>
            </a:pPr>
            <a:r>
              <a:rPr lang="en-US" sz="1400"/>
              <a:t>Treatment options:</a:t>
            </a:r>
          </a:p>
          <a:p>
            <a:pPr marL="457200" lvl="0" indent="-317500" rtl="0">
              <a:lnSpc>
                <a:spcPct val="100000"/>
              </a:lnSpc>
              <a:spcBef>
                <a:spcPts val="0"/>
              </a:spcBef>
              <a:buSzPct val="100000"/>
              <a:buFont typeface="Calibri"/>
              <a:buAutoNum type="arabicParenR"/>
            </a:pPr>
            <a:r>
              <a:rPr lang="en-US" sz="1400"/>
              <a:t>No Treatment</a:t>
            </a:r>
          </a:p>
          <a:p>
            <a:pPr marL="457200" lvl="0" indent="-317500" rtl="0">
              <a:lnSpc>
                <a:spcPct val="100000"/>
              </a:lnSpc>
              <a:spcBef>
                <a:spcPts val="0"/>
              </a:spcBef>
              <a:buSzPct val="100000"/>
              <a:buFont typeface="Calibri"/>
              <a:buAutoNum type="arabicParenR"/>
            </a:pPr>
            <a:r>
              <a:rPr lang="en-US" sz="1400"/>
              <a:t>Direct composite</a:t>
            </a:r>
          </a:p>
          <a:p>
            <a:pPr marL="457200" lvl="0" indent="-317500" rtl="0">
              <a:lnSpc>
                <a:spcPct val="100000"/>
              </a:lnSpc>
              <a:spcBef>
                <a:spcPts val="0"/>
              </a:spcBef>
              <a:buSzPct val="100000"/>
              <a:buFont typeface="Calibri"/>
              <a:buAutoNum type="arabicParenR"/>
            </a:pPr>
            <a:r>
              <a:rPr lang="en-US" sz="1400"/>
              <a:t>Veneers</a:t>
            </a:r>
          </a:p>
          <a:p>
            <a:pPr marL="457200" lvl="0" indent="-317500" rtl="0">
              <a:lnSpc>
                <a:spcPct val="100000"/>
              </a:lnSpc>
              <a:spcBef>
                <a:spcPts val="0"/>
              </a:spcBef>
              <a:buSzPct val="100000"/>
              <a:buFont typeface="Calibri"/>
              <a:buAutoNum type="arabicParenR"/>
            </a:pPr>
            <a:r>
              <a:rPr lang="en-US" sz="1400"/>
              <a:t>Crowns</a:t>
            </a:r>
          </a:p>
          <a:p>
            <a:pPr marL="457200" lvl="0" indent="-317500" rtl="0">
              <a:lnSpc>
                <a:spcPct val="100000"/>
              </a:lnSpc>
              <a:spcBef>
                <a:spcPts val="0"/>
              </a:spcBef>
              <a:buSzPct val="100000"/>
              <a:buFont typeface="Calibri"/>
              <a:buAutoNum type="arabicParenR"/>
            </a:pPr>
            <a:r>
              <a:rPr lang="en-US" sz="1400"/>
              <a:t>Extractions followed by implant or removable.</a:t>
            </a:r>
          </a:p>
          <a:p>
            <a:pPr marL="0" lvl="0" indent="-69850" rtl="0">
              <a:lnSpc>
                <a:spcPct val="100000"/>
              </a:lnSpc>
              <a:spcBef>
                <a:spcPts val="0"/>
              </a:spcBef>
              <a:buClr>
                <a:schemeClr val="dk1"/>
              </a:buClr>
              <a:buSzPct val="78571"/>
              <a:buFont typeface="Arial"/>
              <a:buNone/>
            </a:pPr>
            <a:r>
              <a:rPr lang="en-US" sz="1400"/>
              <a:t>Patient chose to do composite veneers after discussing all the RBAC.</a:t>
            </a:r>
          </a:p>
          <a:p>
            <a:pPr marL="0" lvl="0" indent="-69850" rtl="0">
              <a:lnSpc>
                <a:spcPct val="100000"/>
              </a:lnSpc>
              <a:spcBef>
                <a:spcPts val="0"/>
              </a:spcBef>
              <a:buClr>
                <a:schemeClr val="dk1"/>
              </a:buClr>
              <a:buSzPct val="78571"/>
              <a:buFont typeface="Arial"/>
              <a:buNone/>
            </a:pPr>
            <a:endParaRPr sz="1400">
              <a:latin typeface="Arial"/>
              <a:ea typeface="Arial"/>
              <a:cs typeface="Arial"/>
              <a:sym typeface="Arial"/>
            </a:endParaRPr>
          </a:p>
          <a:p>
            <a:pPr lvl="0">
              <a:spcBef>
                <a:spcPts val="0"/>
              </a:spcBef>
              <a:buNone/>
            </a:pPr>
            <a:endParaRPr/>
          </a:p>
        </p:txBody>
      </p:sp>
      <p:pic>
        <p:nvPicPr>
          <p:cNvPr id="178" name="Shape 178"/>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8184950" y="1453802"/>
            <a:ext cx="4008900" cy="5094098"/>
          </a:xfrm>
          <a:prstGeom prst="rect">
            <a:avLst/>
          </a:prstGeom>
          <a:noFill/>
          <a:ln>
            <a:noFill/>
          </a:ln>
        </p:spPr>
      </p:pic>
      <p:sp>
        <p:nvSpPr>
          <p:cNvPr id="179" name="Shape 179"/>
          <p:cNvSpPr/>
          <p:nvPr/>
        </p:nvSpPr>
        <p:spPr>
          <a:xfrm>
            <a:off x="8184950" y="1867600"/>
            <a:ext cx="4008900" cy="29940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idx="4294967295"/>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COMPOSITE</a:t>
            </a:r>
          </a:p>
        </p:txBody>
      </p:sp>
      <p:pic>
        <p:nvPicPr>
          <p:cNvPr id="185" name="Shape 185"/>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476812" y="379549"/>
            <a:ext cx="4174551" cy="2779424"/>
          </a:xfrm>
          <a:prstGeom prst="rect">
            <a:avLst/>
          </a:prstGeom>
          <a:noFill/>
          <a:ln>
            <a:noFill/>
          </a:ln>
        </p:spPr>
      </p:pic>
      <p:pic>
        <p:nvPicPr>
          <p:cNvPr id="186" name="Shape 186" descr="2222238_140916_115824_1BA596.JPG"/>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419975" y="3395349"/>
            <a:ext cx="4288228" cy="3194402"/>
          </a:xfrm>
          <a:prstGeom prst="rect">
            <a:avLst/>
          </a:prstGeom>
          <a:noFill/>
          <a:ln>
            <a:noFill/>
          </a:ln>
        </p:spPr>
      </p:pic>
      <p:pic>
        <p:nvPicPr>
          <p:cNvPr id="187" name="Shape 187"/>
          <p:cNvPicPr preferRelativeResize="0"/>
          <p:nvPr/>
        </p:nvPicPr>
        <p:blipFill>
          <a:blip r:embed="rId5" cstate="screen">
            <a:alphaModFix/>
            <a:extLst>
              <a:ext uri="{28A0092B-C50C-407E-A947-70E740481C1C}">
                <a14:useLocalDpi xmlns:a14="http://schemas.microsoft.com/office/drawing/2010/main" xmlns=""/>
              </a:ext>
            </a:extLst>
          </a:blip>
          <a:stretch>
            <a:fillRect/>
          </a:stretch>
        </p:blipFill>
        <p:spPr>
          <a:xfrm>
            <a:off x="6200474" y="3510031"/>
            <a:ext cx="4288228" cy="3178940"/>
          </a:xfrm>
          <a:prstGeom prst="rect">
            <a:avLst/>
          </a:prstGeom>
          <a:noFill/>
          <a:ln>
            <a:noFill/>
          </a:ln>
        </p:spPr>
      </p:pic>
      <p:pic>
        <p:nvPicPr>
          <p:cNvPr id="188" name="Shape 188"/>
          <p:cNvPicPr preferRelativeResize="0"/>
          <p:nvPr/>
        </p:nvPicPr>
        <p:blipFill rotWithShape="1">
          <a:blip r:embed="rId6" cstate="screen">
            <a:alphaModFix/>
            <a:extLst>
              <a:ext uri="{28A0092B-C50C-407E-A947-70E740481C1C}">
                <a14:useLocalDpi xmlns:a14="http://schemas.microsoft.com/office/drawing/2010/main" xmlns=""/>
              </a:ext>
            </a:extLst>
          </a:blip>
          <a:srcRect l="12110" t="10000" r="2360" b="5611"/>
          <a:stretch/>
        </p:blipFill>
        <p:spPr>
          <a:xfrm>
            <a:off x="6261775" y="281650"/>
            <a:ext cx="4174547" cy="2975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cstate="screen">
            <a:alphaModFix/>
            <a:extLst>
              <a:ext uri="{28A0092B-C50C-407E-A947-70E740481C1C}">
                <a14:useLocalDpi xmlns:a14="http://schemas.microsoft.com/office/drawing/2010/main" xmlns=""/>
              </a:ext>
            </a:extLst>
          </a:blip>
          <a:srcRect l="12553" t="-17086" r="9522" b="15625"/>
          <a:stretch/>
        </p:blipFill>
        <p:spPr>
          <a:xfrm>
            <a:off x="540549" y="162275"/>
            <a:ext cx="4808427" cy="3726551"/>
          </a:xfrm>
          <a:prstGeom prst="rect">
            <a:avLst/>
          </a:prstGeom>
          <a:noFill/>
          <a:ln>
            <a:noFill/>
          </a:ln>
        </p:spPr>
      </p:pic>
      <p:pic>
        <p:nvPicPr>
          <p:cNvPr id="194" name="Shape 194"/>
          <p:cNvPicPr preferRelativeResize="0"/>
          <p:nvPr/>
        </p:nvPicPr>
        <p:blipFill rotWithShape="1">
          <a:blip r:embed="rId4" cstate="screen">
            <a:alphaModFix/>
            <a:extLst>
              <a:ext uri="{28A0092B-C50C-407E-A947-70E740481C1C}">
                <a14:useLocalDpi xmlns:a14="http://schemas.microsoft.com/office/drawing/2010/main" xmlns=""/>
              </a:ext>
            </a:extLst>
          </a:blip>
          <a:srcRect l="9852" t="31949" r="7632"/>
          <a:stretch/>
        </p:blipFill>
        <p:spPr>
          <a:xfrm>
            <a:off x="5818950" y="2732949"/>
            <a:ext cx="6005201" cy="360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98"/>
        <p:cNvGrpSpPr/>
        <p:nvPr/>
      </p:nvGrpSpPr>
      <p:grpSpPr>
        <a:xfrm>
          <a:off x="0" y="0"/>
          <a:ext cx="0" cy="0"/>
          <a:chOff x="0" y="0"/>
          <a:chExt cx="0" cy="0"/>
        </a:xfrm>
      </p:grpSpPr>
      <p:pic>
        <p:nvPicPr>
          <p:cNvPr id="199" name="Shape 199" descr="IMG_9725.JPG"/>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467725" y="395751"/>
            <a:ext cx="5621497" cy="2895749"/>
          </a:xfrm>
          <a:prstGeom prst="rect">
            <a:avLst/>
          </a:prstGeom>
          <a:noFill/>
          <a:ln>
            <a:noFill/>
          </a:ln>
        </p:spPr>
      </p:pic>
      <p:pic>
        <p:nvPicPr>
          <p:cNvPr id="200" name="Shape 200" descr="IMG_9726.JPG"/>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1188424" y="3506224"/>
            <a:ext cx="4487150" cy="2991425"/>
          </a:xfrm>
          <a:prstGeom prst="rect">
            <a:avLst/>
          </a:prstGeom>
          <a:noFill/>
          <a:ln>
            <a:noFill/>
          </a:ln>
        </p:spPr>
      </p:pic>
      <p:sp>
        <p:nvSpPr>
          <p:cNvPr id="201" name="Shape 201"/>
          <p:cNvSpPr txBox="1"/>
          <p:nvPr/>
        </p:nvSpPr>
        <p:spPr>
          <a:xfrm>
            <a:off x="7117000" y="2920350"/>
            <a:ext cx="4121700" cy="1328700"/>
          </a:xfrm>
          <a:prstGeom prst="rect">
            <a:avLst/>
          </a:prstGeom>
          <a:noFill/>
          <a:ln>
            <a:noFill/>
          </a:ln>
        </p:spPr>
        <p:txBody>
          <a:bodyPr lIns="91425" tIns="91425" rIns="91425" bIns="91425" anchor="t" anchorCtr="0">
            <a:noAutofit/>
          </a:bodyPr>
          <a:lstStyle/>
          <a:p>
            <a:pPr lvl="0">
              <a:spcBef>
                <a:spcPts val="0"/>
              </a:spcBef>
              <a:buNone/>
            </a:pPr>
            <a:r>
              <a:rPr lang="en-US" sz="3000" b="1">
                <a:latin typeface="Calibri"/>
                <a:ea typeface="Calibri"/>
                <a:cs typeface="Calibri"/>
                <a:sym typeface="Calibri"/>
              </a:rPr>
              <a:t>Wax - Up and Stent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3699275" y="2019650"/>
            <a:ext cx="6201900" cy="1325700"/>
          </a:xfrm>
          <a:prstGeom prst="rect">
            <a:avLst/>
          </a:prstGeom>
        </p:spPr>
        <p:txBody>
          <a:bodyPr lIns="91425" tIns="91425" rIns="91425" bIns="91425" anchor="ctr" anchorCtr="0">
            <a:noAutofit/>
          </a:bodyPr>
          <a:lstStyle/>
          <a:p>
            <a:pPr lvl="0" rtl="0">
              <a:spcBef>
                <a:spcPts val="0"/>
              </a:spcBef>
              <a:buNone/>
            </a:pPr>
            <a:endParaRPr/>
          </a:p>
        </p:txBody>
      </p:sp>
      <p:sp>
        <p:nvSpPr>
          <p:cNvPr id="207" name="Shape 207"/>
          <p:cNvSpPr txBox="1">
            <a:spLocks noGrp="1"/>
          </p:cNvSpPr>
          <p:nvPr>
            <p:ph type="body" idx="1"/>
          </p:nvPr>
        </p:nvSpPr>
        <p:spPr>
          <a:xfrm>
            <a:off x="2776650" y="3786375"/>
            <a:ext cx="1070400" cy="2162400"/>
          </a:xfrm>
          <a:prstGeom prst="rect">
            <a:avLst/>
          </a:prstGeom>
        </p:spPr>
        <p:txBody>
          <a:bodyPr lIns="91425" tIns="91425" rIns="91425" bIns="91425" anchor="t" anchorCtr="0">
            <a:noAutofit/>
          </a:bodyPr>
          <a:lstStyle/>
          <a:p>
            <a:pPr lvl="0" rtl="0">
              <a:spcBef>
                <a:spcPts val="0"/>
              </a:spcBef>
              <a:buNone/>
            </a:pPr>
            <a:endParaRPr/>
          </a:p>
        </p:txBody>
      </p:sp>
      <p:pic>
        <p:nvPicPr>
          <p:cNvPr id="208" name="Shape 208"/>
          <p:cNvPicPr preferRelativeResize="0"/>
          <p:nvPr/>
        </p:nvPicPr>
        <p:blipFill rotWithShape="1">
          <a:blip r:embed="rId3" cstate="screen">
            <a:alphaModFix/>
            <a:extLst>
              <a:ext uri="{28A0092B-C50C-407E-A947-70E740481C1C}">
                <a14:useLocalDpi xmlns:a14="http://schemas.microsoft.com/office/drawing/2010/main" xmlns=""/>
              </a:ext>
            </a:extLst>
          </a:blip>
          <a:srcRect l="14533" t="6291" r="4501" b="33499"/>
          <a:stretch/>
        </p:blipFill>
        <p:spPr>
          <a:xfrm>
            <a:off x="1865050" y="359550"/>
            <a:ext cx="5871127" cy="2910476"/>
          </a:xfrm>
          <a:prstGeom prst="rect">
            <a:avLst/>
          </a:prstGeom>
          <a:noFill/>
          <a:ln>
            <a:noFill/>
          </a:ln>
        </p:spPr>
      </p:pic>
      <p:pic>
        <p:nvPicPr>
          <p:cNvPr id="209" name="Shape 209"/>
          <p:cNvPicPr preferRelativeResize="0"/>
          <p:nvPr/>
        </p:nvPicPr>
        <p:blipFill rotWithShape="1">
          <a:blip r:embed="rId4" cstate="screen">
            <a:alphaModFix/>
            <a:extLst>
              <a:ext uri="{28A0092B-C50C-407E-A947-70E740481C1C}">
                <a14:useLocalDpi xmlns:a14="http://schemas.microsoft.com/office/drawing/2010/main" xmlns=""/>
              </a:ext>
            </a:extLst>
          </a:blip>
          <a:srcRect l="20876" t="10163" r="17830" b="22924"/>
          <a:stretch/>
        </p:blipFill>
        <p:spPr>
          <a:xfrm>
            <a:off x="-234175" y="3495849"/>
            <a:ext cx="4733702" cy="3334973"/>
          </a:xfrm>
          <a:prstGeom prst="rect">
            <a:avLst/>
          </a:prstGeom>
          <a:noFill/>
          <a:ln>
            <a:noFill/>
          </a:ln>
        </p:spPr>
      </p:pic>
      <p:pic>
        <p:nvPicPr>
          <p:cNvPr id="210" name="Shape 210"/>
          <p:cNvPicPr preferRelativeResize="0"/>
          <p:nvPr/>
        </p:nvPicPr>
        <p:blipFill rotWithShape="1">
          <a:blip r:embed="rId5" cstate="screen">
            <a:alphaModFix/>
            <a:extLst>
              <a:ext uri="{28A0092B-C50C-407E-A947-70E740481C1C}">
                <a14:useLocalDpi xmlns:a14="http://schemas.microsoft.com/office/drawing/2010/main" xmlns=""/>
              </a:ext>
            </a:extLst>
          </a:blip>
          <a:srcRect l="10755" t="13651" r="13071" b="2750"/>
          <a:stretch/>
        </p:blipFill>
        <p:spPr>
          <a:xfrm>
            <a:off x="6944448" y="3495849"/>
            <a:ext cx="4706901" cy="3334973"/>
          </a:xfrm>
          <a:prstGeom prst="rect">
            <a:avLst/>
          </a:prstGeom>
          <a:noFill/>
          <a:ln>
            <a:noFill/>
          </a:ln>
        </p:spPr>
      </p:pic>
      <p:sp>
        <p:nvSpPr>
          <p:cNvPr id="211" name="Shape 211"/>
          <p:cNvSpPr txBox="1"/>
          <p:nvPr/>
        </p:nvSpPr>
        <p:spPr>
          <a:xfrm>
            <a:off x="7945250" y="1003600"/>
            <a:ext cx="4246800" cy="1622400"/>
          </a:xfrm>
          <a:prstGeom prst="rect">
            <a:avLst/>
          </a:prstGeom>
          <a:noFill/>
          <a:ln>
            <a:noFill/>
          </a:ln>
        </p:spPr>
        <p:txBody>
          <a:bodyPr lIns="91425" tIns="91425" rIns="91425" bIns="91425" anchor="t" anchorCtr="0">
            <a:noAutofit/>
          </a:bodyPr>
          <a:lstStyle/>
          <a:p>
            <a:pPr lvl="0">
              <a:spcBef>
                <a:spcPts val="0"/>
              </a:spcBef>
              <a:buNone/>
            </a:pPr>
            <a:r>
              <a:rPr lang="en-US" sz="1800"/>
              <a:t>Counter Clockwise:</a:t>
            </a:r>
          </a:p>
          <a:p>
            <a:pPr lvl="0">
              <a:spcBef>
                <a:spcPts val="0"/>
              </a:spcBef>
              <a:buNone/>
            </a:pPr>
            <a:r>
              <a:rPr lang="en-US" sz="1800"/>
              <a:t>Stent Try-in, Rubber Dam isolation, prep design for lowers.</a:t>
            </a:r>
          </a:p>
        </p:txBody>
      </p:sp>
      <p:sp>
        <p:nvSpPr>
          <p:cNvPr id="212" name="Shape 212"/>
          <p:cNvSpPr/>
          <p:nvPr/>
        </p:nvSpPr>
        <p:spPr>
          <a:xfrm>
            <a:off x="485075" y="1589050"/>
            <a:ext cx="1170900" cy="19068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p:nvPr/>
        </p:nvSpPr>
        <p:spPr>
          <a:xfrm>
            <a:off x="4616675" y="4683525"/>
            <a:ext cx="1823100" cy="368100"/>
          </a:xfrm>
          <a:prstGeom prst="rightArrow">
            <a:avLst>
              <a:gd name="adj1" fmla="val 54564"/>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cstate="screen">
            <a:alphaModFix/>
            <a:extLst>
              <a:ext uri="{28A0092B-C50C-407E-A947-70E740481C1C}">
                <a14:useLocalDpi xmlns:a14="http://schemas.microsoft.com/office/drawing/2010/main" xmlns=""/>
              </a:ext>
            </a:extLst>
          </a:blip>
          <a:srcRect l="11780" t="26095" r="3344"/>
          <a:stretch/>
        </p:blipFill>
        <p:spPr>
          <a:xfrm>
            <a:off x="495475" y="2680724"/>
            <a:ext cx="5585523" cy="3085974"/>
          </a:xfrm>
          <a:prstGeom prst="rect">
            <a:avLst/>
          </a:prstGeom>
          <a:noFill/>
          <a:ln>
            <a:noFill/>
          </a:ln>
        </p:spPr>
      </p:pic>
      <p:pic>
        <p:nvPicPr>
          <p:cNvPr id="219" name="Shape 219"/>
          <p:cNvPicPr preferRelativeResize="0"/>
          <p:nvPr/>
        </p:nvPicPr>
        <p:blipFill rotWithShape="1">
          <a:blip r:embed="rId4" cstate="screen">
            <a:alphaModFix/>
            <a:extLst>
              <a:ext uri="{28A0092B-C50C-407E-A947-70E740481C1C}">
                <a14:useLocalDpi xmlns:a14="http://schemas.microsoft.com/office/drawing/2010/main" xmlns=""/>
              </a:ext>
            </a:extLst>
          </a:blip>
          <a:srcRect l="8213" t="5322" r="4957" b="13416"/>
          <a:stretch/>
        </p:blipFill>
        <p:spPr>
          <a:xfrm>
            <a:off x="6590549" y="2557575"/>
            <a:ext cx="5143499" cy="3209126"/>
          </a:xfrm>
          <a:prstGeom prst="rect">
            <a:avLst/>
          </a:prstGeom>
          <a:noFill/>
          <a:ln>
            <a:noFill/>
          </a:ln>
        </p:spPr>
      </p:pic>
      <p:sp>
        <p:nvSpPr>
          <p:cNvPr id="220" name="Shape 220"/>
          <p:cNvSpPr txBox="1"/>
          <p:nvPr/>
        </p:nvSpPr>
        <p:spPr>
          <a:xfrm>
            <a:off x="3521950" y="618900"/>
            <a:ext cx="4733700" cy="1689300"/>
          </a:xfrm>
          <a:prstGeom prst="rect">
            <a:avLst/>
          </a:prstGeom>
          <a:noFill/>
          <a:ln>
            <a:noFill/>
          </a:ln>
        </p:spPr>
        <p:txBody>
          <a:bodyPr lIns="91425" tIns="91425" rIns="91425" bIns="91425" anchor="t" anchorCtr="0">
            <a:noAutofit/>
          </a:bodyPr>
          <a:lstStyle/>
          <a:p>
            <a:pPr lvl="0">
              <a:spcBef>
                <a:spcPts val="0"/>
              </a:spcBef>
              <a:buNone/>
            </a:pPr>
            <a:r>
              <a:rPr lang="en-US" sz="3000" b="1">
                <a:latin typeface="Calibri"/>
                <a:ea typeface="Calibri"/>
                <a:cs typeface="Calibri"/>
                <a:sym typeface="Calibri"/>
              </a:rPr>
              <a:t>POST-OP OCCLUSAL 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ESTHETIC DENTISTRY</a:t>
            </a:r>
          </a:p>
        </p:txBody>
      </p:sp>
      <p:sp>
        <p:nvSpPr>
          <p:cNvPr id="91" name="Shape 9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Art and science of dentistry applied to create or enhance beauty of an individual within functional and physiological limits.</a:t>
            </a:r>
          </a:p>
          <a:p>
            <a:pPr marL="0" marR="0" lvl="0" indent="0" algn="l" rtl="0">
              <a:lnSpc>
                <a:spcPct val="90000"/>
              </a:lnSpc>
              <a:spcBef>
                <a:spcPts val="0"/>
              </a:spcBef>
              <a:spcAft>
                <a:spcPts val="0"/>
              </a:spcAft>
              <a:buClr>
                <a:schemeClr val="dk1"/>
              </a:buClr>
              <a:buSzPct val="25000"/>
              <a:buFont typeface="Arial"/>
              <a:buNone/>
            </a:pPr>
            <a:endParaRPr/>
          </a:p>
          <a:p>
            <a:pPr marL="0" lvl="0" indent="0" rtl="0">
              <a:spcBef>
                <a:spcPts val="0"/>
              </a:spcBef>
              <a:buClr>
                <a:schemeClr val="dk1"/>
              </a:buClr>
              <a:buSzPct val="25000"/>
              <a:buFont typeface="Calibri"/>
              <a:buNone/>
            </a:pPr>
            <a:r>
              <a:rPr lang="en-US" sz="2400" b="1"/>
              <a:t>Treatment options</a:t>
            </a:r>
          </a:p>
          <a:p>
            <a:pPr lvl="0" rtl="0">
              <a:spcBef>
                <a:spcPts val="0"/>
              </a:spcBef>
            </a:pPr>
            <a:r>
              <a:rPr lang="en-US"/>
              <a:t>Orthodontic treatment</a:t>
            </a:r>
          </a:p>
          <a:p>
            <a:pPr lvl="0" rtl="0">
              <a:spcBef>
                <a:spcPts val="0"/>
              </a:spcBef>
            </a:pPr>
            <a:r>
              <a:rPr lang="en-US"/>
              <a:t>Composite restorations</a:t>
            </a:r>
          </a:p>
          <a:p>
            <a:pPr lvl="0" rtl="0">
              <a:spcBef>
                <a:spcPts val="0"/>
              </a:spcBef>
            </a:pPr>
            <a:r>
              <a:rPr lang="en-US"/>
              <a:t>Veneers</a:t>
            </a:r>
          </a:p>
          <a:p>
            <a:pPr lvl="0" rtl="0">
              <a:spcBef>
                <a:spcPts val="0"/>
              </a:spcBef>
            </a:pPr>
            <a:r>
              <a:rPr lang="en-US"/>
              <a:t>Crowns</a:t>
            </a:r>
          </a:p>
          <a:p>
            <a:pPr marL="0" marR="0" lvl="0" indent="0" algn="l" rtl="0">
              <a:lnSpc>
                <a:spcPct val="90000"/>
              </a:lnSpc>
              <a:spcBef>
                <a:spcPts val="0"/>
              </a:spcBef>
              <a:spcAft>
                <a:spcPts val="0"/>
              </a:spcAft>
              <a:buClr>
                <a:schemeClr val="dk1"/>
              </a:buClr>
              <a:buSzPct val="25000"/>
              <a:buFont typeface="Arial"/>
              <a:buNone/>
            </a:pPr>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idx="4294967295"/>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Some Polishing tools</a:t>
            </a:r>
          </a:p>
        </p:txBody>
      </p:sp>
      <p:pic>
        <p:nvPicPr>
          <p:cNvPr id="226" name="Shape 226"/>
          <p:cNvPicPr preferRelativeResize="0"/>
          <p:nvPr/>
        </p:nvPicPr>
        <p:blipFill rotWithShape="1">
          <a:blip r:embed="rId3" cstate="screen">
            <a:alphaModFix/>
            <a:extLst>
              <a:ext uri="{28A0092B-C50C-407E-A947-70E740481C1C}">
                <a14:useLocalDpi xmlns:a14="http://schemas.microsoft.com/office/drawing/2010/main" xmlns=""/>
              </a:ext>
            </a:extLst>
          </a:blip>
          <a:srcRect l="13009" t="5543" r="-13010" b="-79881"/>
          <a:stretch/>
        </p:blipFill>
        <p:spPr>
          <a:xfrm>
            <a:off x="838200" y="1622499"/>
            <a:ext cx="6054173" cy="4740175"/>
          </a:xfrm>
          <a:prstGeom prst="rect">
            <a:avLst/>
          </a:prstGeom>
          <a:noFill/>
          <a:ln>
            <a:noFill/>
          </a:ln>
        </p:spPr>
      </p:pic>
      <p:pic>
        <p:nvPicPr>
          <p:cNvPr id="227" name="Shape 227"/>
          <p:cNvPicPr preferRelativeResize="0"/>
          <p:nvPr/>
        </p:nvPicPr>
        <p:blipFill rotWithShape="1">
          <a:blip r:embed="rId4" cstate="screen">
            <a:alphaModFix/>
            <a:extLst>
              <a:ext uri="{28A0092B-C50C-407E-A947-70E740481C1C}">
                <a14:useLocalDpi xmlns:a14="http://schemas.microsoft.com/office/drawing/2010/main" xmlns=""/>
              </a:ext>
            </a:extLst>
          </a:blip>
          <a:srcRect l="13342" t="1964" r="6950" b="16161"/>
          <a:stretch/>
        </p:blipFill>
        <p:spPr>
          <a:xfrm>
            <a:off x="6289274" y="1321400"/>
            <a:ext cx="5202048" cy="3880624"/>
          </a:xfrm>
          <a:prstGeom prst="rect">
            <a:avLst/>
          </a:prstGeom>
          <a:noFill/>
          <a:ln>
            <a:noFill/>
          </a:ln>
        </p:spPr>
      </p:pic>
      <p:pic>
        <p:nvPicPr>
          <p:cNvPr id="228" name="Shape 228"/>
          <p:cNvPicPr preferRelativeResize="0"/>
          <p:nvPr/>
        </p:nvPicPr>
        <p:blipFill>
          <a:blip r:embed="rId5">
            <a:alphaModFix/>
          </a:blip>
          <a:stretch>
            <a:fillRect/>
          </a:stretch>
        </p:blipFill>
        <p:spPr>
          <a:xfrm>
            <a:off x="1532775" y="4174374"/>
            <a:ext cx="3512200" cy="2188299"/>
          </a:xfrm>
          <a:prstGeom prst="rect">
            <a:avLst/>
          </a:prstGeom>
          <a:noFill/>
          <a:ln>
            <a:noFill/>
          </a:ln>
        </p:spPr>
      </p:pic>
      <p:sp>
        <p:nvSpPr>
          <p:cNvPr id="229" name="Shape 229"/>
          <p:cNvSpPr txBox="1"/>
          <p:nvPr/>
        </p:nvSpPr>
        <p:spPr>
          <a:xfrm>
            <a:off x="4568650" y="5530125"/>
            <a:ext cx="2877300" cy="1104000"/>
          </a:xfrm>
          <a:prstGeom prst="rect">
            <a:avLst/>
          </a:prstGeom>
          <a:noFill/>
          <a:ln>
            <a:noFill/>
          </a:ln>
        </p:spPr>
        <p:txBody>
          <a:bodyPr lIns="91425" tIns="91425" rIns="91425" bIns="91425" anchor="t" anchorCtr="0">
            <a:noAutofit/>
          </a:bodyPr>
          <a:lstStyle/>
          <a:p>
            <a:pPr lvl="0">
              <a:spcBef>
                <a:spcPts val="0"/>
              </a:spcBef>
              <a:buNone/>
            </a:pPr>
            <a:r>
              <a:rPr lang="en-US" sz="1800"/>
              <a:t>EX Contact : Different grits for IPR, removing bonding or opening contact.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cstate="screen">
            <a:alphaModFix/>
            <a:extLst>
              <a:ext uri="{28A0092B-C50C-407E-A947-70E740481C1C}">
                <a14:useLocalDpi xmlns:a14="http://schemas.microsoft.com/office/drawing/2010/main" xmlns=""/>
              </a:ext>
            </a:extLst>
          </a:blip>
          <a:srcRect l="6710" t="11477" r="1865" b="24547"/>
          <a:stretch/>
        </p:blipFill>
        <p:spPr>
          <a:xfrm>
            <a:off x="698200" y="3794051"/>
            <a:ext cx="4774699" cy="2732275"/>
          </a:xfrm>
          <a:prstGeom prst="rect">
            <a:avLst/>
          </a:prstGeom>
          <a:noFill/>
          <a:ln>
            <a:noFill/>
          </a:ln>
        </p:spPr>
      </p:pic>
      <p:pic>
        <p:nvPicPr>
          <p:cNvPr id="235" name="Shape 235"/>
          <p:cNvPicPr preferRelativeResize="0"/>
          <p:nvPr/>
        </p:nvPicPr>
        <p:blipFill rotWithShape="1">
          <a:blip r:embed="rId4" cstate="screen">
            <a:alphaModFix/>
            <a:extLst>
              <a:ext uri="{28A0092B-C50C-407E-A947-70E740481C1C}">
                <a14:useLocalDpi xmlns:a14="http://schemas.microsoft.com/office/drawing/2010/main" xmlns=""/>
              </a:ext>
            </a:extLst>
          </a:blip>
          <a:srcRect l="20729" t="5379" b="6437"/>
          <a:stretch/>
        </p:blipFill>
        <p:spPr>
          <a:xfrm>
            <a:off x="6242474" y="820500"/>
            <a:ext cx="4590672" cy="2449598"/>
          </a:xfrm>
          <a:prstGeom prst="rect">
            <a:avLst/>
          </a:prstGeom>
          <a:noFill/>
          <a:ln>
            <a:noFill/>
          </a:ln>
        </p:spPr>
      </p:pic>
      <p:pic>
        <p:nvPicPr>
          <p:cNvPr id="236" name="Shape 236"/>
          <p:cNvPicPr preferRelativeResize="0"/>
          <p:nvPr/>
        </p:nvPicPr>
        <p:blipFill rotWithShape="1">
          <a:blip r:embed="rId5" cstate="screen">
            <a:alphaModFix/>
            <a:extLst>
              <a:ext uri="{28A0092B-C50C-407E-A947-70E740481C1C}">
                <a14:useLocalDpi xmlns:a14="http://schemas.microsoft.com/office/drawing/2010/main" xmlns=""/>
              </a:ext>
            </a:extLst>
          </a:blip>
          <a:srcRect l="-968" t="-13428" r="3149" b="29289"/>
          <a:stretch/>
        </p:blipFill>
        <p:spPr>
          <a:xfrm>
            <a:off x="5855100" y="3137449"/>
            <a:ext cx="5518598" cy="3189626"/>
          </a:xfrm>
          <a:prstGeom prst="rect">
            <a:avLst/>
          </a:prstGeom>
          <a:noFill/>
          <a:ln>
            <a:noFill/>
          </a:ln>
        </p:spPr>
      </p:pic>
      <p:pic>
        <p:nvPicPr>
          <p:cNvPr id="237" name="Shape 237"/>
          <p:cNvPicPr preferRelativeResize="0"/>
          <p:nvPr/>
        </p:nvPicPr>
        <p:blipFill rotWithShape="1">
          <a:blip r:embed="rId6" cstate="screen">
            <a:alphaModFix/>
            <a:extLst>
              <a:ext uri="{28A0092B-C50C-407E-A947-70E740481C1C}">
                <a14:useLocalDpi xmlns:a14="http://schemas.microsoft.com/office/drawing/2010/main" xmlns=""/>
              </a:ext>
            </a:extLst>
          </a:blip>
          <a:srcRect l="17195" t="-2990" r="2861" b="15540"/>
          <a:stretch/>
        </p:blipFill>
        <p:spPr>
          <a:xfrm>
            <a:off x="968450" y="427699"/>
            <a:ext cx="4414349" cy="28423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41"/>
        <p:cNvGrpSpPr/>
        <p:nvPr/>
      </p:nvGrpSpPr>
      <p:grpSpPr>
        <a:xfrm>
          <a:off x="0" y="0"/>
          <a:ext cx="0" cy="0"/>
          <a:chOff x="0" y="0"/>
          <a:chExt cx="0" cy="0"/>
        </a:xfrm>
      </p:grpSpPr>
      <p:pic>
        <p:nvPicPr>
          <p:cNvPr id="242" name="Shape 242"/>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11" y="0"/>
            <a:ext cx="4566077" cy="6858000"/>
          </a:xfrm>
          <a:prstGeom prst="rect">
            <a:avLst/>
          </a:prstGeom>
          <a:noFill/>
          <a:ln>
            <a:noFill/>
          </a:ln>
        </p:spPr>
      </p:pic>
      <p:pic>
        <p:nvPicPr>
          <p:cNvPr id="243" name="Shape 243"/>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6445375" y="0"/>
            <a:ext cx="4571998" cy="6857997"/>
          </a:xfrm>
          <a:prstGeom prst="rect">
            <a:avLst/>
          </a:prstGeom>
          <a:noFill/>
          <a:ln>
            <a:noFill/>
          </a:ln>
        </p:spPr>
      </p:pic>
      <p:sp>
        <p:nvSpPr>
          <p:cNvPr id="244" name="Shape 244"/>
          <p:cNvSpPr/>
          <p:nvPr/>
        </p:nvSpPr>
        <p:spPr>
          <a:xfrm>
            <a:off x="167275" y="1405050"/>
            <a:ext cx="4398900" cy="2810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5" name="Shape 245"/>
          <p:cNvSpPr/>
          <p:nvPr/>
        </p:nvSpPr>
        <p:spPr>
          <a:xfrm>
            <a:off x="6749375" y="1405050"/>
            <a:ext cx="4398900" cy="2810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txBox="1"/>
          <p:nvPr/>
        </p:nvSpPr>
        <p:spPr>
          <a:xfrm>
            <a:off x="-1823225" y="3646450"/>
            <a:ext cx="1622399" cy="568800"/>
          </a:xfrm>
          <a:prstGeom prst="rect">
            <a:avLst/>
          </a:prstGeom>
          <a:noFill/>
          <a:ln>
            <a:noFill/>
          </a:ln>
        </p:spPr>
        <p:txBody>
          <a:bodyPr lIns="91425" tIns="91425" rIns="91425" bIns="91425" anchor="t" anchorCtr="0">
            <a:noAutofit/>
          </a:bodyPr>
          <a:lstStyle/>
          <a:p>
            <a:pPr lvl="0">
              <a:spcBef>
                <a:spcPts val="0"/>
              </a:spcBef>
              <a:buNone/>
            </a:pPr>
            <a:r>
              <a:rPr lang="en-US"/>
              <a:t>Pre-op Smile</a:t>
            </a:r>
          </a:p>
        </p:txBody>
      </p:sp>
      <p:sp>
        <p:nvSpPr>
          <p:cNvPr id="247" name="Shape 247"/>
          <p:cNvSpPr txBox="1"/>
          <p:nvPr/>
        </p:nvSpPr>
        <p:spPr>
          <a:xfrm>
            <a:off x="11353800" y="3579525"/>
            <a:ext cx="1856700" cy="501900"/>
          </a:xfrm>
          <a:prstGeom prst="rect">
            <a:avLst/>
          </a:prstGeom>
          <a:noFill/>
          <a:ln>
            <a:noFill/>
          </a:ln>
        </p:spPr>
        <p:txBody>
          <a:bodyPr lIns="91425" tIns="91425" rIns="91425" bIns="91425" anchor="t" anchorCtr="0">
            <a:noAutofit/>
          </a:bodyPr>
          <a:lstStyle/>
          <a:p>
            <a:pPr lvl="0">
              <a:spcBef>
                <a:spcPts val="0"/>
              </a:spcBef>
              <a:buNone/>
            </a:pPr>
            <a:r>
              <a:rPr lang="en-US"/>
              <a:t>Post-op Smile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31200" y="906725"/>
            <a:ext cx="5618400" cy="645300"/>
          </a:xfrm>
          <a:prstGeom prst="rect">
            <a:avLst/>
          </a:prstGeom>
        </p:spPr>
        <p:txBody>
          <a:bodyPr lIns="91425" tIns="91425" rIns="91425" bIns="91425" anchor="ctr" anchorCtr="0">
            <a:noAutofit/>
          </a:bodyPr>
          <a:lstStyle/>
          <a:p>
            <a:pPr lvl="0">
              <a:spcBef>
                <a:spcPts val="0"/>
              </a:spcBef>
              <a:buNone/>
            </a:pPr>
            <a:r>
              <a:rPr lang="en-US"/>
              <a:t>Case 3. Veneers #7- #10</a:t>
            </a:r>
          </a:p>
        </p:txBody>
      </p:sp>
      <p:sp>
        <p:nvSpPr>
          <p:cNvPr id="253" name="Shape 253"/>
          <p:cNvSpPr txBox="1">
            <a:spLocks noGrp="1"/>
          </p:cNvSpPr>
          <p:nvPr>
            <p:ph type="body" idx="1"/>
          </p:nvPr>
        </p:nvSpPr>
        <p:spPr>
          <a:xfrm>
            <a:off x="838200" y="1825625"/>
            <a:ext cx="10707600" cy="4795200"/>
          </a:xfrm>
          <a:prstGeom prst="rect">
            <a:avLst/>
          </a:prstGeom>
        </p:spPr>
        <p:txBody>
          <a:bodyPr lIns="91425" tIns="91425" rIns="91425" bIns="91425" anchor="t" anchorCtr="0">
            <a:noAutofit/>
          </a:bodyPr>
          <a:lstStyle/>
          <a:p>
            <a:pPr lvl="0">
              <a:spcBef>
                <a:spcPts val="0"/>
              </a:spcBef>
              <a:buNone/>
            </a:pPr>
            <a:r>
              <a:rPr lang="en-US" sz="1800"/>
              <a:t>CC: 42 y.o/M presents to the clinic complaining of wide, open space between his two front teeth and would like it to be closed. He says he does not smile because he is embarrassed. </a:t>
            </a:r>
          </a:p>
          <a:p>
            <a:pPr lvl="0">
              <a:spcBef>
                <a:spcPts val="0"/>
              </a:spcBef>
              <a:buNone/>
            </a:pPr>
            <a:r>
              <a:rPr lang="en-US" sz="1800"/>
              <a:t>Med hx: Non-contributory, healthy.</a:t>
            </a:r>
          </a:p>
          <a:p>
            <a:pPr lvl="0">
              <a:spcBef>
                <a:spcPts val="0"/>
              </a:spcBef>
              <a:buNone/>
            </a:pPr>
            <a:r>
              <a:rPr lang="en-US" sz="1800"/>
              <a:t>Dental hx: Pt. has had #13 and #14 implants done previously in January 2017.</a:t>
            </a:r>
          </a:p>
          <a:p>
            <a:pPr lvl="0">
              <a:spcBef>
                <a:spcPts val="0"/>
              </a:spcBef>
              <a:buNone/>
            </a:pPr>
            <a:r>
              <a:rPr lang="en-US" sz="1800" b="1" u="sng"/>
              <a:t>1st appointment:</a:t>
            </a:r>
          </a:p>
          <a:p>
            <a:pPr marL="457200" lvl="0" indent="-342900" rtl="0">
              <a:spcBef>
                <a:spcPts val="0"/>
              </a:spcBef>
              <a:buSzPct val="100000"/>
            </a:pPr>
            <a:r>
              <a:rPr lang="en-US" sz="1800"/>
              <a:t>Upper and lower alginate impressions taken.</a:t>
            </a:r>
          </a:p>
          <a:p>
            <a:pPr marL="457200" lvl="0" indent="-342900" rtl="0">
              <a:spcBef>
                <a:spcPts val="0"/>
              </a:spcBef>
              <a:buSzPct val="100000"/>
            </a:pPr>
            <a:r>
              <a:rPr lang="en-US" sz="1800"/>
              <a:t>Photographs taken.</a:t>
            </a:r>
          </a:p>
          <a:p>
            <a:pPr marL="457200" lvl="0" indent="-342900" rtl="0">
              <a:spcBef>
                <a:spcPts val="0"/>
              </a:spcBef>
              <a:buSzPct val="100000"/>
            </a:pPr>
            <a:r>
              <a:rPr lang="en-US" sz="1800"/>
              <a:t>Facebow record and Blu mousse bite registration completed for mounting casts.</a:t>
            </a:r>
          </a:p>
          <a:p>
            <a:pPr marL="0" lvl="0" indent="0" rtl="0">
              <a:spcBef>
                <a:spcPts val="0"/>
              </a:spcBef>
              <a:buNone/>
            </a:pPr>
            <a:r>
              <a:rPr lang="en-US" sz="1800"/>
              <a:t>    </a:t>
            </a:r>
            <a:r>
              <a:rPr lang="en-US" sz="1800" b="1" u="sng"/>
              <a:t>2nd appointment:</a:t>
            </a:r>
          </a:p>
          <a:p>
            <a:pPr marL="457200" lvl="0" indent="-342900" rtl="0">
              <a:spcBef>
                <a:spcPts val="0"/>
              </a:spcBef>
              <a:buSzPct val="100000"/>
            </a:pPr>
            <a:r>
              <a:rPr lang="en-US" sz="1800"/>
              <a:t>Wax up completed and pt. shown the wax-up for approval.</a:t>
            </a:r>
          </a:p>
          <a:p>
            <a:pPr marL="457200" lvl="0" indent="-342900" rtl="0">
              <a:spcBef>
                <a:spcPts val="0"/>
              </a:spcBef>
              <a:buSzPct val="100000"/>
            </a:pPr>
            <a:r>
              <a:rPr lang="en-US" sz="1800"/>
              <a:t>Putty impression of the wax-up made and temporaries using the putty and Pro-temp was made for the pt.</a:t>
            </a:r>
          </a:p>
          <a:p>
            <a:pPr marL="457200" lvl="0" indent="-342900" rtl="0">
              <a:spcBef>
                <a:spcPts val="0"/>
              </a:spcBef>
              <a:buSzPct val="100000"/>
            </a:pPr>
            <a:r>
              <a:rPr lang="en-US" sz="1800"/>
              <a:t>Pt. agreed to do four veneers from #7 - #10.</a:t>
            </a:r>
          </a:p>
          <a:p>
            <a:pPr marL="0" lvl="0" indent="0" rtl="0">
              <a:spcBef>
                <a:spcPts val="0"/>
              </a:spcBef>
              <a:buNone/>
            </a:pPr>
            <a:r>
              <a:rPr lang="en-US" sz="1800"/>
              <a:t>   </a:t>
            </a:r>
          </a:p>
          <a:p>
            <a:pPr marL="0" lvl="0" indent="0" rtl="0">
              <a:spcBef>
                <a:spcPts val="0"/>
              </a:spcBef>
              <a:buNone/>
            </a:pPr>
            <a:r>
              <a:rPr lang="en-US" sz="180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body" idx="4294967295"/>
          </p:nvPr>
        </p:nvSpPr>
        <p:spPr>
          <a:xfrm>
            <a:off x="838200" y="1487800"/>
            <a:ext cx="10515600" cy="4351200"/>
          </a:xfrm>
          <a:prstGeom prst="rect">
            <a:avLst/>
          </a:prstGeom>
        </p:spPr>
        <p:txBody>
          <a:bodyPr lIns="91425" tIns="91425" rIns="91425" bIns="91425" anchor="t" anchorCtr="0">
            <a:noAutofit/>
          </a:bodyPr>
          <a:lstStyle/>
          <a:p>
            <a:pPr marL="0" lvl="0" indent="0" rtl="0">
              <a:spcBef>
                <a:spcPts val="0"/>
              </a:spcBef>
              <a:buNone/>
            </a:pPr>
            <a:r>
              <a:rPr lang="en-US" sz="1800"/>
              <a:t> </a:t>
            </a:r>
            <a:r>
              <a:rPr lang="en-US" sz="1800" b="1" u="sng"/>
              <a:t>3rd appointment:</a:t>
            </a:r>
          </a:p>
          <a:p>
            <a:pPr marL="457200" lvl="0" indent="-342900" rtl="0">
              <a:spcBef>
                <a:spcPts val="0"/>
              </a:spcBef>
              <a:buSzPct val="100000"/>
            </a:pPr>
            <a:r>
              <a:rPr lang="en-US" sz="1800"/>
              <a:t>Veneer preps completed.</a:t>
            </a:r>
          </a:p>
          <a:p>
            <a:pPr marL="457200" lvl="0" indent="-342900" rtl="0">
              <a:spcBef>
                <a:spcPts val="0"/>
              </a:spcBef>
              <a:buSzPct val="100000"/>
            </a:pPr>
            <a:r>
              <a:rPr lang="en-US" sz="1800"/>
              <a:t>Full upper and lower arch impressions taken using heavy and light body impression material.</a:t>
            </a:r>
          </a:p>
          <a:p>
            <a:pPr marL="457200" lvl="0" indent="-342900" rtl="0">
              <a:spcBef>
                <a:spcPts val="0"/>
              </a:spcBef>
              <a:buSzPct val="100000"/>
            </a:pPr>
            <a:r>
              <a:rPr lang="en-US" sz="1800"/>
              <a:t>New bite registration using Blu-mousse completed.</a:t>
            </a:r>
          </a:p>
          <a:p>
            <a:pPr marL="457200" lvl="0" indent="-342900" rtl="0">
              <a:spcBef>
                <a:spcPts val="0"/>
              </a:spcBef>
              <a:buSzPct val="100000"/>
            </a:pPr>
            <a:r>
              <a:rPr lang="en-US" sz="1800"/>
              <a:t>Stump shade and teeth shade selection completed.</a:t>
            </a:r>
          </a:p>
          <a:p>
            <a:pPr marL="0" lvl="0" indent="0" rtl="0">
              <a:spcBef>
                <a:spcPts val="0"/>
              </a:spcBef>
              <a:buNone/>
            </a:pPr>
            <a:r>
              <a:rPr lang="en-US" sz="1800"/>
              <a:t>  </a:t>
            </a:r>
            <a:r>
              <a:rPr lang="en-US" sz="1800" b="1" u="sng"/>
              <a:t>4th appointment:</a:t>
            </a:r>
          </a:p>
          <a:p>
            <a:pPr marL="457200" lvl="0" indent="-342900" rtl="0">
              <a:spcBef>
                <a:spcPts val="0"/>
              </a:spcBef>
              <a:buSzPct val="100000"/>
            </a:pPr>
            <a:r>
              <a:rPr lang="en-US" sz="1800"/>
              <a:t>Veneers tried on for the fit, adjusted as necessary.</a:t>
            </a:r>
          </a:p>
          <a:p>
            <a:pPr marL="457200" lvl="0" indent="-342900" rtl="0">
              <a:spcBef>
                <a:spcPts val="0"/>
              </a:spcBef>
              <a:buSzPct val="100000"/>
            </a:pPr>
            <a:r>
              <a:rPr lang="en-US" sz="1800"/>
              <a:t>Veneers tried in using trying paste and shown to the pt. for approval before final cementation.</a:t>
            </a:r>
          </a:p>
          <a:p>
            <a:pPr marL="457200" lvl="0" indent="-342900" rtl="0">
              <a:spcBef>
                <a:spcPts val="0"/>
              </a:spcBef>
              <a:buSzPct val="100000"/>
            </a:pPr>
            <a:r>
              <a:rPr lang="en-US" sz="1800"/>
              <a:t>Veneers cemented using Varilink cement.</a:t>
            </a:r>
          </a:p>
          <a:p>
            <a:pPr marL="457200" lvl="0" indent="-342900" rtl="0">
              <a:spcBef>
                <a:spcPts val="0"/>
              </a:spcBef>
              <a:buSzPct val="100000"/>
            </a:pPr>
            <a:r>
              <a:rPr lang="en-US" sz="1800"/>
              <a:t>Occlusion and contacts checked.</a:t>
            </a:r>
          </a:p>
          <a:p>
            <a:pPr marL="0" lvl="0" indent="0" rtl="0">
              <a:spcBef>
                <a:spcPts val="0"/>
              </a:spcBef>
              <a:buNone/>
            </a:pPr>
            <a:r>
              <a:rPr lang="en-US" sz="1800"/>
              <a:t>  </a:t>
            </a:r>
            <a:r>
              <a:rPr lang="en-US" sz="1800" b="1" u="sng"/>
              <a:t>5th appointment:</a:t>
            </a:r>
          </a:p>
          <a:p>
            <a:pPr marL="0" lvl="0" indent="0" rtl="0">
              <a:spcBef>
                <a:spcPts val="0"/>
              </a:spcBef>
              <a:buNone/>
            </a:pPr>
            <a:r>
              <a:rPr lang="en-US" sz="1800" b="1" u="sng"/>
              <a:t> </a:t>
            </a:r>
            <a:r>
              <a:rPr lang="en-US" sz="1800"/>
              <a:t> Follow up scheduled.</a:t>
            </a:r>
          </a:p>
          <a:p>
            <a:pPr marL="0" lvl="0" indent="0" rtl="0">
              <a:spcBef>
                <a:spcPts val="0"/>
              </a:spcBef>
              <a:buNone/>
            </a:pPr>
            <a:endParaRPr sz="1800" b="1" u="sng"/>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idx="4294967295"/>
          </p:nvPr>
        </p:nvSpPr>
        <p:spPr>
          <a:xfrm>
            <a:off x="838200" y="87650"/>
            <a:ext cx="10515600" cy="810900"/>
          </a:xfrm>
          <a:prstGeom prst="rect">
            <a:avLst/>
          </a:prstGeom>
        </p:spPr>
        <p:txBody>
          <a:bodyPr lIns="91425" tIns="91425" rIns="91425" bIns="91425" anchor="ctr" anchorCtr="0">
            <a:noAutofit/>
          </a:bodyPr>
          <a:lstStyle/>
          <a:p>
            <a:pPr lvl="0">
              <a:spcBef>
                <a:spcPts val="0"/>
              </a:spcBef>
              <a:buNone/>
            </a:pPr>
            <a:r>
              <a:rPr lang="en-US"/>
              <a:t>Pre-op</a:t>
            </a:r>
          </a:p>
        </p:txBody>
      </p:sp>
      <p:pic>
        <p:nvPicPr>
          <p:cNvPr id="264" name="Shape 264" descr="IMG_9101.JPG"/>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1474125" y="1017474"/>
            <a:ext cx="3619824" cy="5311977"/>
          </a:xfrm>
          <a:prstGeom prst="rect">
            <a:avLst/>
          </a:prstGeom>
          <a:noFill/>
          <a:ln>
            <a:noFill/>
          </a:ln>
        </p:spPr>
      </p:pic>
      <p:pic>
        <p:nvPicPr>
          <p:cNvPr id="265" name="Shape 265" descr="IMG_9085.JPG"/>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5927525" y="1129800"/>
            <a:ext cx="4676597" cy="5199651"/>
          </a:xfrm>
          <a:prstGeom prst="rect">
            <a:avLst/>
          </a:prstGeom>
          <a:noFill/>
          <a:ln>
            <a:noFill/>
          </a:ln>
        </p:spPr>
      </p:pic>
      <p:sp>
        <p:nvSpPr>
          <p:cNvPr id="266" name="Shape 266"/>
          <p:cNvSpPr/>
          <p:nvPr/>
        </p:nvSpPr>
        <p:spPr>
          <a:xfrm>
            <a:off x="2139600" y="3168125"/>
            <a:ext cx="2297400" cy="3828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70"/>
        <p:cNvGrpSpPr/>
        <p:nvPr/>
      </p:nvGrpSpPr>
      <p:grpSpPr>
        <a:xfrm>
          <a:off x="0" y="0"/>
          <a:ext cx="0" cy="0"/>
          <a:chOff x="0" y="0"/>
          <a:chExt cx="0" cy="0"/>
        </a:xfrm>
      </p:grpSpPr>
      <p:sp>
        <p:nvSpPr>
          <p:cNvPr id="271" name="Shape 271"/>
          <p:cNvSpPr txBox="1">
            <a:spLocks noGrp="1"/>
          </p:cNvSpPr>
          <p:nvPr>
            <p:ph type="title" idx="4294967295"/>
          </p:nvPr>
        </p:nvSpPr>
        <p:spPr>
          <a:xfrm>
            <a:off x="838200" y="224625"/>
            <a:ext cx="10515600" cy="832500"/>
          </a:xfrm>
          <a:prstGeom prst="rect">
            <a:avLst/>
          </a:prstGeom>
        </p:spPr>
        <p:txBody>
          <a:bodyPr lIns="91425" tIns="91425" rIns="91425" bIns="91425" anchor="ctr" anchorCtr="0">
            <a:noAutofit/>
          </a:bodyPr>
          <a:lstStyle/>
          <a:p>
            <a:pPr lvl="0">
              <a:spcBef>
                <a:spcPts val="0"/>
              </a:spcBef>
              <a:buNone/>
            </a:pPr>
            <a:r>
              <a:rPr lang="en-US"/>
              <a:t>Pre-operative photographs</a:t>
            </a:r>
          </a:p>
        </p:txBody>
      </p:sp>
      <p:pic>
        <p:nvPicPr>
          <p:cNvPr id="272" name="Shape 272" descr="IMG_9088.JPG"/>
          <p:cNvPicPr preferRelativeResize="0"/>
          <p:nvPr/>
        </p:nvPicPr>
        <p:blipFill rotWithShape="1">
          <a:blip r:embed="rId3" cstate="screen">
            <a:alphaModFix/>
            <a:extLst>
              <a:ext uri="{28A0092B-C50C-407E-A947-70E740481C1C}">
                <a14:useLocalDpi xmlns:a14="http://schemas.microsoft.com/office/drawing/2010/main" xmlns=""/>
              </a:ext>
            </a:extLst>
          </a:blip>
          <a:srcRect l="8736" t="5382" r="11841" b="10914"/>
          <a:stretch/>
        </p:blipFill>
        <p:spPr>
          <a:xfrm>
            <a:off x="376600" y="1374225"/>
            <a:ext cx="4915547" cy="3607400"/>
          </a:xfrm>
          <a:prstGeom prst="rect">
            <a:avLst/>
          </a:prstGeom>
          <a:noFill/>
          <a:ln>
            <a:noFill/>
          </a:ln>
        </p:spPr>
      </p:pic>
      <p:pic>
        <p:nvPicPr>
          <p:cNvPr id="273" name="Shape 273" descr="IMG_9088.JPG"/>
          <p:cNvPicPr preferRelativeResize="0"/>
          <p:nvPr/>
        </p:nvPicPr>
        <p:blipFill rotWithShape="1">
          <a:blip r:embed="rId4" cstate="screen">
            <a:alphaModFix/>
            <a:extLst>
              <a:ext uri="{28A0092B-C50C-407E-A947-70E740481C1C}">
                <a14:useLocalDpi xmlns:a14="http://schemas.microsoft.com/office/drawing/2010/main" xmlns=""/>
              </a:ext>
            </a:extLst>
          </a:blip>
          <a:srcRect l="8736" t="5382" r="11841" b="10914"/>
          <a:stretch/>
        </p:blipFill>
        <p:spPr>
          <a:xfrm>
            <a:off x="6158099" y="1374225"/>
            <a:ext cx="4915547" cy="3607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77"/>
        <p:cNvGrpSpPr/>
        <p:nvPr/>
      </p:nvGrpSpPr>
      <p:grpSpPr>
        <a:xfrm>
          <a:off x="0" y="0"/>
          <a:ext cx="0" cy="0"/>
          <a:chOff x="0" y="0"/>
          <a:chExt cx="0" cy="0"/>
        </a:xfrm>
      </p:grpSpPr>
      <p:sp>
        <p:nvSpPr>
          <p:cNvPr id="278" name="Shape 278"/>
          <p:cNvSpPr txBox="1">
            <a:spLocks noGrp="1"/>
          </p:cNvSpPr>
          <p:nvPr>
            <p:ph type="title" idx="4294967295"/>
          </p:nvPr>
        </p:nvSpPr>
        <p:spPr>
          <a:xfrm>
            <a:off x="140025" y="103225"/>
            <a:ext cx="6841800" cy="937500"/>
          </a:xfrm>
          <a:prstGeom prst="rect">
            <a:avLst/>
          </a:prstGeom>
        </p:spPr>
        <p:txBody>
          <a:bodyPr lIns="91425" tIns="91425" rIns="91425" bIns="91425" anchor="ctr" anchorCtr="0">
            <a:noAutofit/>
          </a:bodyPr>
          <a:lstStyle/>
          <a:p>
            <a:pPr lvl="0">
              <a:spcBef>
                <a:spcPts val="0"/>
              </a:spcBef>
              <a:buNone/>
            </a:pPr>
            <a:r>
              <a:rPr lang="en-US" sz="2400"/>
              <a:t>Completed teeth preparation for veneers</a:t>
            </a:r>
          </a:p>
        </p:txBody>
      </p:sp>
      <p:pic>
        <p:nvPicPr>
          <p:cNvPr id="279" name="Shape 279" descr="IMG_9465.JPG"/>
          <p:cNvPicPr preferRelativeResize="0"/>
          <p:nvPr/>
        </p:nvPicPr>
        <p:blipFill rotWithShape="1">
          <a:blip r:embed="rId3" cstate="screen">
            <a:alphaModFix/>
            <a:extLst>
              <a:ext uri="{28A0092B-C50C-407E-A947-70E740481C1C}">
                <a14:useLocalDpi xmlns:a14="http://schemas.microsoft.com/office/drawing/2010/main" xmlns=""/>
              </a:ext>
            </a:extLst>
          </a:blip>
          <a:srcRect t="12992" b="5501"/>
          <a:stretch/>
        </p:blipFill>
        <p:spPr>
          <a:xfrm>
            <a:off x="324775" y="1040724"/>
            <a:ext cx="5866976" cy="3131699"/>
          </a:xfrm>
          <a:prstGeom prst="rect">
            <a:avLst/>
          </a:prstGeom>
          <a:noFill/>
          <a:ln>
            <a:noFill/>
          </a:ln>
        </p:spPr>
      </p:pic>
      <p:pic>
        <p:nvPicPr>
          <p:cNvPr id="280" name="Shape 280" descr="IMG_9480.JPG"/>
          <p:cNvPicPr preferRelativeResize="0"/>
          <p:nvPr/>
        </p:nvPicPr>
        <p:blipFill rotWithShape="1">
          <a:blip r:embed="rId4" cstate="screen">
            <a:alphaModFix/>
            <a:extLst>
              <a:ext uri="{28A0092B-C50C-407E-A947-70E740481C1C}">
                <a14:useLocalDpi xmlns:a14="http://schemas.microsoft.com/office/drawing/2010/main" xmlns=""/>
              </a:ext>
            </a:extLst>
          </a:blip>
          <a:srcRect l="5883" t="16764" r="2616" b="12649"/>
          <a:stretch/>
        </p:blipFill>
        <p:spPr>
          <a:xfrm>
            <a:off x="6512500" y="3270575"/>
            <a:ext cx="5549827" cy="3171323"/>
          </a:xfrm>
          <a:prstGeom prst="rect">
            <a:avLst/>
          </a:prstGeom>
          <a:noFill/>
          <a:ln>
            <a:noFill/>
          </a:ln>
        </p:spPr>
      </p:pic>
      <p:sp>
        <p:nvSpPr>
          <p:cNvPr id="281" name="Shape 281"/>
          <p:cNvSpPr txBox="1"/>
          <p:nvPr/>
        </p:nvSpPr>
        <p:spPr>
          <a:xfrm>
            <a:off x="2207175" y="5105025"/>
            <a:ext cx="3851400" cy="1058400"/>
          </a:xfrm>
          <a:prstGeom prst="rect">
            <a:avLst/>
          </a:prstGeom>
          <a:noFill/>
          <a:ln>
            <a:noFill/>
          </a:ln>
        </p:spPr>
        <p:txBody>
          <a:bodyPr lIns="91425" tIns="91425" rIns="91425" bIns="91425" anchor="t" anchorCtr="0">
            <a:noAutofit/>
          </a:bodyPr>
          <a:lstStyle/>
          <a:p>
            <a:pPr lvl="0">
              <a:spcBef>
                <a:spcPts val="0"/>
              </a:spcBef>
              <a:buNone/>
            </a:pPr>
            <a:r>
              <a:rPr lang="en-US" sz="1800">
                <a:latin typeface="Calibri"/>
                <a:ea typeface="Calibri"/>
                <a:cs typeface="Calibri"/>
                <a:sym typeface="Calibri"/>
              </a:rPr>
              <a:t>Temporary Veneers using Protemp</a:t>
            </a:r>
          </a:p>
          <a:p>
            <a:pPr lvl="0">
              <a:spcBef>
                <a:spcPts val="0"/>
              </a:spcBef>
              <a:buNone/>
            </a:pPr>
            <a:r>
              <a:rPr lang="en-US" sz="1800">
                <a:latin typeface="Calibri"/>
                <a:ea typeface="Calibri"/>
                <a:cs typeface="Calibri"/>
                <a:sym typeface="Calibri"/>
              </a:rPr>
              <a:t>The temporaries were locked-in in place and therefore no luting agent was used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title" idx="4294967295"/>
          </p:nvPr>
        </p:nvSpPr>
        <p:spPr>
          <a:xfrm>
            <a:off x="838200" y="145350"/>
            <a:ext cx="10515600" cy="872100"/>
          </a:xfrm>
          <a:prstGeom prst="rect">
            <a:avLst/>
          </a:prstGeom>
        </p:spPr>
        <p:txBody>
          <a:bodyPr lIns="91425" tIns="91425" rIns="91425" bIns="91425" anchor="ctr" anchorCtr="0">
            <a:noAutofit/>
          </a:bodyPr>
          <a:lstStyle/>
          <a:p>
            <a:pPr lvl="0" rtl="0">
              <a:spcBef>
                <a:spcPts val="0"/>
              </a:spcBef>
              <a:buNone/>
            </a:pPr>
            <a:r>
              <a:rPr lang="en-US"/>
              <a:t>Post-op</a:t>
            </a:r>
          </a:p>
        </p:txBody>
      </p:sp>
      <p:pic>
        <p:nvPicPr>
          <p:cNvPr id="287" name="Shape 287" descr="IMG_9674.JPG"/>
          <p:cNvPicPr preferRelativeResize="0"/>
          <p:nvPr/>
        </p:nvPicPr>
        <p:blipFill rotWithShape="1">
          <a:blip r:embed="rId3" cstate="screen">
            <a:alphaModFix/>
            <a:extLst>
              <a:ext uri="{28A0092B-C50C-407E-A947-70E740481C1C}">
                <a14:useLocalDpi xmlns:a14="http://schemas.microsoft.com/office/drawing/2010/main" xmlns=""/>
              </a:ext>
            </a:extLst>
          </a:blip>
          <a:srcRect l="11286" t="13101" r="7518" b="20426"/>
          <a:stretch/>
        </p:blipFill>
        <p:spPr>
          <a:xfrm>
            <a:off x="178375" y="898550"/>
            <a:ext cx="5946252" cy="3340150"/>
          </a:xfrm>
          <a:prstGeom prst="rect">
            <a:avLst/>
          </a:prstGeom>
          <a:noFill/>
          <a:ln>
            <a:noFill/>
          </a:ln>
        </p:spPr>
      </p:pic>
      <p:pic>
        <p:nvPicPr>
          <p:cNvPr id="288" name="Shape 288" descr="IMG_9674.JPG"/>
          <p:cNvPicPr preferRelativeResize="0"/>
          <p:nvPr/>
        </p:nvPicPr>
        <p:blipFill rotWithShape="1">
          <a:blip r:embed="rId4" cstate="screen">
            <a:alphaModFix/>
            <a:extLst>
              <a:ext uri="{28A0092B-C50C-407E-A947-70E740481C1C}">
                <a14:useLocalDpi xmlns:a14="http://schemas.microsoft.com/office/drawing/2010/main" xmlns=""/>
              </a:ext>
            </a:extLst>
          </a:blip>
          <a:srcRect l="11286" t="13101" r="7518" b="20426"/>
          <a:stretch/>
        </p:blipFill>
        <p:spPr>
          <a:xfrm>
            <a:off x="6260175" y="3237399"/>
            <a:ext cx="5493551" cy="30858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38200" y="145350"/>
            <a:ext cx="10515600" cy="872100"/>
          </a:xfrm>
          <a:prstGeom prst="rect">
            <a:avLst/>
          </a:prstGeom>
        </p:spPr>
        <p:txBody>
          <a:bodyPr lIns="91425" tIns="91425" rIns="91425" bIns="91425" anchor="ctr" anchorCtr="0">
            <a:noAutofit/>
          </a:bodyPr>
          <a:lstStyle/>
          <a:p>
            <a:pPr lvl="0">
              <a:spcBef>
                <a:spcPts val="0"/>
              </a:spcBef>
              <a:buNone/>
            </a:pPr>
            <a:r>
              <a:rPr lang="en-US"/>
              <a:t>Post-op</a:t>
            </a:r>
          </a:p>
        </p:txBody>
      </p:sp>
      <p:sp>
        <p:nvSpPr>
          <p:cNvPr id="294" name="Shape 294"/>
          <p:cNvSpPr txBox="1">
            <a:spLocks noGrp="1"/>
          </p:cNvSpPr>
          <p:nvPr>
            <p:ph type="body" idx="1"/>
          </p:nvPr>
        </p:nvSpPr>
        <p:spPr>
          <a:xfrm>
            <a:off x="99100" y="898550"/>
            <a:ext cx="11971800" cy="5959500"/>
          </a:xfrm>
          <a:prstGeom prst="rect">
            <a:avLst/>
          </a:prstGeom>
        </p:spPr>
        <p:txBody>
          <a:bodyPr lIns="91425" tIns="91425" rIns="91425" bIns="91425" anchor="t" anchorCtr="0">
            <a:noAutofit/>
          </a:bodyPr>
          <a:lstStyle/>
          <a:p>
            <a:pPr lvl="0" rtl="0">
              <a:spcBef>
                <a:spcPts val="0"/>
              </a:spcBef>
              <a:buNone/>
            </a:pPr>
            <a:endParaRPr/>
          </a:p>
        </p:txBody>
      </p:sp>
      <p:pic>
        <p:nvPicPr>
          <p:cNvPr id="295" name="Shape 295" descr="IMG_9675.JPG"/>
          <p:cNvPicPr preferRelativeResize="0"/>
          <p:nvPr/>
        </p:nvPicPr>
        <p:blipFill rotWithShape="1">
          <a:blip r:embed="rId3" cstate="screen">
            <a:alphaModFix/>
            <a:extLst>
              <a:ext uri="{28A0092B-C50C-407E-A947-70E740481C1C}">
                <a14:useLocalDpi xmlns:a14="http://schemas.microsoft.com/office/drawing/2010/main" xmlns=""/>
              </a:ext>
            </a:extLst>
          </a:blip>
          <a:srcRect l="7505" r="5012" b="7132"/>
          <a:stretch/>
        </p:blipFill>
        <p:spPr>
          <a:xfrm>
            <a:off x="99100" y="898550"/>
            <a:ext cx="5629126" cy="4407573"/>
          </a:xfrm>
          <a:prstGeom prst="rect">
            <a:avLst/>
          </a:prstGeom>
          <a:noFill/>
          <a:ln>
            <a:noFill/>
          </a:ln>
        </p:spPr>
      </p:pic>
      <p:pic>
        <p:nvPicPr>
          <p:cNvPr id="296" name="Shape 296" descr="IMG_9675.JPG"/>
          <p:cNvPicPr preferRelativeResize="0"/>
          <p:nvPr/>
        </p:nvPicPr>
        <p:blipFill rotWithShape="1">
          <a:blip r:embed="rId4" cstate="screen">
            <a:alphaModFix/>
            <a:extLst>
              <a:ext uri="{28A0092B-C50C-407E-A947-70E740481C1C}">
                <a14:useLocalDpi xmlns:a14="http://schemas.microsoft.com/office/drawing/2010/main" xmlns=""/>
              </a:ext>
            </a:extLst>
          </a:blip>
          <a:srcRect l="7505" r="5012" b="7132"/>
          <a:stretch/>
        </p:blipFill>
        <p:spPr>
          <a:xfrm>
            <a:off x="6679600" y="2563499"/>
            <a:ext cx="5272322" cy="4294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i="0" u="none" strike="noStrike" cap="none">
                <a:solidFill>
                  <a:schemeClr val="dk1"/>
                </a:solidFill>
              </a:rPr>
              <a:t>Diagnostic work up</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Necessary to evaluate, visualize and predict the functional and esthetic outcome prior to performing clinical procedures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Includes:</a:t>
            </a:r>
          </a:p>
          <a:p>
            <a:pPr marL="514350" marR="0" lvl="0" indent="-514350" algn="l" rtl="0">
              <a:lnSpc>
                <a:spcPct val="90000"/>
              </a:lnSpc>
              <a:spcBef>
                <a:spcPts val="1000"/>
              </a:spcBef>
              <a:spcAft>
                <a:spcPts val="0"/>
              </a:spcAft>
              <a:buClr>
                <a:schemeClr val="dk1"/>
              </a:buClr>
              <a:buSzPct val="100000"/>
              <a:buFont typeface="Arial"/>
              <a:buAutoNum type="alphaLcParenR"/>
            </a:pPr>
            <a:r>
              <a:rPr lang="en-US" sz="2800" b="0" i="0" u="none" strike="noStrike" cap="none">
                <a:solidFill>
                  <a:schemeClr val="dk1"/>
                </a:solidFill>
                <a:latin typeface="Calibri"/>
                <a:ea typeface="Calibri"/>
                <a:cs typeface="Calibri"/>
                <a:sym typeface="Calibri"/>
              </a:rPr>
              <a:t>Photography</a:t>
            </a:r>
          </a:p>
          <a:p>
            <a:pPr marL="514350" marR="0" lvl="0" indent="-514350" algn="l" rtl="0">
              <a:lnSpc>
                <a:spcPct val="90000"/>
              </a:lnSpc>
              <a:spcBef>
                <a:spcPts val="1000"/>
              </a:spcBef>
              <a:spcAft>
                <a:spcPts val="0"/>
              </a:spcAft>
              <a:buClr>
                <a:schemeClr val="dk1"/>
              </a:buClr>
              <a:buSzPct val="100000"/>
              <a:buFont typeface="Arial"/>
              <a:buAutoNum type="alphaLcParenR"/>
            </a:pPr>
            <a:r>
              <a:rPr lang="en-US" sz="2800" b="0" i="0" u="none" strike="noStrike" cap="none">
                <a:solidFill>
                  <a:schemeClr val="dk1"/>
                </a:solidFill>
                <a:latin typeface="Calibri"/>
                <a:ea typeface="Calibri"/>
                <a:cs typeface="Calibri"/>
                <a:sym typeface="Calibri"/>
              </a:rPr>
              <a:t>Diagnostic models</a:t>
            </a:r>
          </a:p>
          <a:p>
            <a:pPr marL="514350" marR="0" lvl="0" indent="-514350" algn="l" rtl="0">
              <a:lnSpc>
                <a:spcPct val="90000"/>
              </a:lnSpc>
              <a:spcBef>
                <a:spcPts val="1000"/>
              </a:spcBef>
              <a:spcAft>
                <a:spcPts val="0"/>
              </a:spcAft>
              <a:buClr>
                <a:schemeClr val="dk1"/>
              </a:buClr>
              <a:buSzPct val="100000"/>
              <a:buFont typeface="Arial"/>
              <a:buAutoNum type="alphaLcParenR"/>
            </a:pPr>
            <a:r>
              <a:rPr lang="en-US" sz="2800" b="0" i="0" u="none" strike="noStrike" cap="none">
                <a:solidFill>
                  <a:schemeClr val="dk1"/>
                </a:solidFill>
                <a:latin typeface="Calibri"/>
                <a:ea typeface="Calibri"/>
                <a:cs typeface="Calibri"/>
                <a:sym typeface="Calibri"/>
              </a:rPr>
              <a:t>Wax up</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760450" y="311025"/>
            <a:ext cx="10515600" cy="793200"/>
          </a:xfrm>
          <a:prstGeom prst="rect">
            <a:avLst/>
          </a:prstGeom>
        </p:spPr>
        <p:txBody>
          <a:bodyPr lIns="91425" tIns="91425" rIns="91425" bIns="91425" anchor="ctr" anchorCtr="0">
            <a:noAutofit/>
          </a:bodyPr>
          <a:lstStyle/>
          <a:p>
            <a:pPr lvl="0">
              <a:spcBef>
                <a:spcPts val="0"/>
              </a:spcBef>
              <a:buNone/>
            </a:pPr>
            <a:r>
              <a:rPr lang="en-US"/>
              <a:t>Case 4-  Crowns </a:t>
            </a:r>
          </a:p>
        </p:txBody>
      </p:sp>
      <p:sp>
        <p:nvSpPr>
          <p:cNvPr id="302" name="Shape 302"/>
          <p:cNvSpPr txBox="1">
            <a:spLocks noGrp="1"/>
          </p:cNvSpPr>
          <p:nvPr>
            <p:ph type="body" idx="1"/>
          </p:nvPr>
        </p:nvSpPr>
        <p:spPr>
          <a:xfrm>
            <a:off x="838200" y="1026375"/>
            <a:ext cx="10515600" cy="5150400"/>
          </a:xfrm>
          <a:prstGeom prst="rect">
            <a:avLst/>
          </a:prstGeom>
        </p:spPr>
        <p:txBody>
          <a:bodyPr lIns="91425" tIns="91425" rIns="91425" bIns="91425" anchor="t" anchorCtr="0">
            <a:noAutofit/>
          </a:bodyPr>
          <a:lstStyle/>
          <a:p>
            <a:pPr marL="0" lvl="0" indent="0" algn="just" rtl="0">
              <a:spcBef>
                <a:spcPts val="0"/>
              </a:spcBef>
              <a:buNone/>
            </a:pPr>
            <a:r>
              <a:rPr lang="en-US" sz="1800"/>
              <a:t>CC: 34 years old female presented with complain of “ I don’t like spaces in my upper and lower teeth and I want to get braces”</a:t>
            </a:r>
          </a:p>
          <a:p>
            <a:pPr marL="0" lvl="0" indent="0" algn="just" rtl="0">
              <a:spcBef>
                <a:spcPts val="0"/>
              </a:spcBef>
              <a:buNone/>
            </a:pPr>
            <a:r>
              <a:rPr lang="en-US" sz="1800"/>
              <a:t>MHx: Healthy </a:t>
            </a:r>
          </a:p>
          <a:p>
            <a:pPr marL="0" lvl="0" indent="0" algn="just" rtl="0">
              <a:spcBef>
                <a:spcPts val="0"/>
              </a:spcBef>
              <a:buNone/>
            </a:pPr>
            <a:r>
              <a:rPr lang="en-US" sz="1800"/>
              <a:t>A: Peg laterals #7, 10</a:t>
            </a:r>
          </a:p>
          <a:p>
            <a:pPr marL="0" lvl="0" indent="0" algn="just" rtl="0">
              <a:spcBef>
                <a:spcPts val="0"/>
              </a:spcBef>
              <a:buNone/>
            </a:pPr>
            <a:r>
              <a:rPr lang="en-US" sz="1800"/>
              <a:t>Localized advanced chronic periodontitis involving mandibular anteriors</a:t>
            </a:r>
          </a:p>
          <a:p>
            <a:pPr marL="0" lvl="0" indent="0" algn="just" rtl="0">
              <a:spcBef>
                <a:spcPts val="0"/>
              </a:spcBef>
              <a:buNone/>
            </a:pPr>
            <a:r>
              <a:rPr lang="en-US" sz="1800"/>
              <a:t>Tx Options given after consults: </a:t>
            </a:r>
          </a:p>
          <a:p>
            <a:pPr marL="457200" lvl="0" indent="-342900" algn="just" rtl="0">
              <a:spcBef>
                <a:spcPts val="0"/>
              </a:spcBef>
              <a:buSzPct val="100000"/>
              <a:buAutoNum type="arabicParenR"/>
            </a:pPr>
            <a:r>
              <a:rPr lang="en-US" sz="1800"/>
              <a:t>No Treatment for U/L </a:t>
            </a:r>
          </a:p>
          <a:p>
            <a:pPr marL="457200" lvl="0" indent="-342900" algn="just" rtl="0">
              <a:spcBef>
                <a:spcPts val="0"/>
              </a:spcBef>
              <a:buSzPct val="100000"/>
              <a:buAutoNum type="arabicParenR"/>
            </a:pPr>
            <a:r>
              <a:rPr lang="en-US" sz="1800"/>
              <a:t>Full coverage restorations for #7,10 and SRP &amp; 1 month evaluation for lower anteriors </a:t>
            </a:r>
          </a:p>
          <a:p>
            <a:pPr marL="457200" lvl="0" indent="-342900" algn="just" rtl="0">
              <a:spcBef>
                <a:spcPts val="0"/>
              </a:spcBef>
              <a:buSzPct val="100000"/>
              <a:buAutoNum type="arabicParenR"/>
            </a:pPr>
            <a:r>
              <a:rPr lang="en-US" sz="1800"/>
              <a:t>Veneers for all 4 U/L incisors  (after SRP &amp; 1 month evaluation for lower anteriors)</a:t>
            </a:r>
          </a:p>
          <a:p>
            <a:pPr marL="0" lvl="0" indent="0" algn="just" rtl="0">
              <a:spcBef>
                <a:spcPts val="0"/>
              </a:spcBef>
              <a:buNone/>
            </a:pPr>
            <a:r>
              <a:rPr lang="en-US" sz="1800"/>
              <a:t>RBA discussed with pt, pt opted to have Full coverage restorations for #7,10 and decided to wait for the treatment of lower anteriors. </a:t>
            </a:r>
          </a:p>
          <a:p>
            <a:pPr marL="0" lvl="0" indent="0" algn="just" rtl="0">
              <a:spcBef>
                <a:spcPts val="0"/>
              </a:spcBef>
              <a:buNone/>
            </a:pPr>
            <a:r>
              <a:rPr lang="en-US" sz="1800"/>
              <a:t>Study models taken for diagnostic wax up. Wax up completed using polycarbonate crowns instead of traditional lab wax up technique. Advantages: reduced laboratory cost, can be done chair side for pt approval. Disadvantages: can not alter anatomy. </a:t>
            </a:r>
          </a:p>
          <a:p>
            <a:pPr marL="0" lvl="0" indent="0" rtl="0">
              <a:spcBef>
                <a:spcPts val="0"/>
              </a:spcBef>
              <a:buNone/>
            </a:pPr>
            <a:endParaRPr sz="1800"/>
          </a:p>
          <a:p>
            <a:pPr marL="177800" lvl="0" indent="0" rtl="0">
              <a:spcBef>
                <a:spcPts val="0"/>
              </a:spcBef>
              <a:buNone/>
            </a:pPr>
            <a:endParaRPr sz="1800"/>
          </a:p>
          <a:p>
            <a:pPr marL="177800" lvl="0" indent="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960675" y="8375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CROWN</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pic>
        <p:nvPicPr>
          <p:cNvPr id="308" name="Shape 308" descr="2256341_160922_135632_1BBB21.jpeg"/>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838199" y="1041925"/>
            <a:ext cx="2007624" cy="2519248"/>
          </a:xfrm>
          <a:prstGeom prst="rect">
            <a:avLst/>
          </a:prstGeom>
          <a:noFill/>
          <a:ln>
            <a:noFill/>
          </a:ln>
        </p:spPr>
      </p:pic>
      <p:pic>
        <p:nvPicPr>
          <p:cNvPr id="309" name="Shape 309" descr="2256341_160922_135822_1BBB22.jpeg"/>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9346175" y="1041925"/>
            <a:ext cx="2007624" cy="2519248"/>
          </a:xfrm>
          <a:prstGeom prst="rect">
            <a:avLst/>
          </a:prstGeom>
          <a:noFill/>
          <a:ln>
            <a:noFill/>
          </a:ln>
        </p:spPr>
      </p:pic>
      <p:pic>
        <p:nvPicPr>
          <p:cNvPr id="310" name="Shape 310" descr="2256341_160922_135723_1BBB1D.jpeg"/>
          <p:cNvPicPr preferRelativeResize="0"/>
          <p:nvPr/>
        </p:nvPicPr>
        <p:blipFill>
          <a:blip r:embed="rId5" cstate="screen">
            <a:alphaModFix/>
            <a:extLst>
              <a:ext uri="{28A0092B-C50C-407E-A947-70E740481C1C}">
                <a14:useLocalDpi xmlns:a14="http://schemas.microsoft.com/office/drawing/2010/main" xmlns=""/>
              </a:ext>
            </a:extLst>
          </a:blip>
          <a:stretch>
            <a:fillRect/>
          </a:stretch>
        </p:blipFill>
        <p:spPr>
          <a:xfrm>
            <a:off x="3327950" y="1041925"/>
            <a:ext cx="2007601" cy="2519248"/>
          </a:xfrm>
          <a:prstGeom prst="rect">
            <a:avLst/>
          </a:prstGeom>
          <a:noFill/>
          <a:ln>
            <a:noFill/>
          </a:ln>
        </p:spPr>
      </p:pic>
      <p:pic>
        <p:nvPicPr>
          <p:cNvPr id="311" name="Shape 311" descr="2256341_160922_135759_1BBB11.jpeg"/>
          <p:cNvPicPr preferRelativeResize="0"/>
          <p:nvPr/>
        </p:nvPicPr>
        <p:blipFill>
          <a:blip r:embed="rId6" cstate="screen">
            <a:alphaModFix/>
            <a:extLst>
              <a:ext uri="{28A0092B-C50C-407E-A947-70E740481C1C}">
                <a14:useLocalDpi xmlns:a14="http://schemas.microsoft.com/office/drawing/2010/main" xmlns=""/>
              </a:ext>
            </a:extLst>
          </a:blip>
          <a:stretch>
            <a:fillRect/>
          </a:stretch>
        </p:blipFill>
        <p:spPr>
          <a:xfrm>
            <a:off x="6856450" y="1041925"/>
            <a:ext cx="2007601" cy="2519248"/>
          </a:xfrm>
          <a:prstGeom prst="rect">
            <a:avLst/>
          </a:prstGeom>
          <a:noFill/>
          <a:ln>
            <a:noFill/>
          </a:ln>
        </p:spPr>
      </p:pic>
      <p:pic>
        <p:nvPicPr>
          <p:cNvPr id="312" name="Shape 312" descr="2256341_160922_135933_1BD16E.JPG"/>
          <p:cNvPicPr preferRelativeResize="0"/>
          <p:nvPr/>
        </p:nvPicPr>
        <p:blipFill>
          <a:blip r:embed="rId7" cstate="screen">
            <a:alphaModFix/>
            <a:extLst>
              <a:ext uri="{28A0092B-C50C-407E-A947-70E740481C1C}">
                <a14:useLocalDpi xmlns:a14="http://schemas.microsoft.com/office/drawing/2010/main" xmlns=""/>
              </a:ext>
            </a:extLst>
          </a:blip>
          <a:stretch>
            <a:fillRect/>
          </a:stretch>
        </p:blipFill>
        <p:spPr>
          <a:xfrm>
            <a:off x="1993800" y="4283350"/>
            <a:ext cx="2007624" cy="2574650"/>
          </a:xfrm>
          <a:prstGeom prst="rect">
            <a:avLst/>
          </a:prstGeom>
          <a:noFill/>
          <a:ln>
            <a:noFill/>
          </a:ln>
        </p:spPr>
      </p:pic>
      <p:pic>
        <p:nvPicPr>
          <p:cNvPr id="313" name="Shape 313" descr="2256341_160922_135952_1BD170.JPG"/>
          <p:cNvPicPr preferRelativeResize="0"/>
          <p:nvPr/>
        </p:nvPicPr>
        <p:blipFill>
          <a:blip r:embed="rId8" cstate="screen">
            <a:alphaModFix/>
            <a:extLst>
              <a:ext uri="{28A0092B-C50C-407E-A947-70E740481C1C}">
                <a14:useLocalDpi xmlns:a14="http://schemas.microsoft.com/office/drawing/2010/main" xmlns=""/>
              </a:ext>
            </a:extLst>
          </a:blip>
          <a:stretch>
            <a:fillRect/>
          </a:stretch>
        </p:blipFill>
        <p:spPr>
          <a:xfrm>
            <a:off x="5092200" y="4283350"/>
            <a:ext cx="2007601" cy="2574650"/>
          </a:xfrm>
          <a:prstGeom prst="rect">
            <a:avLst/>
          </a:prstGeom>
          <a:noFill/>
          <a:ln>
            <a:noFill/>
          </a:ln>
        </p:spPr>
      </p:pic>
      <p:pic>
        <p:nvPicPr>
          <p:cNvPr id="314" name="Shape 314" descr="2256341_160922_140016_1BD161.JPG"/>
          <p:cNvPicPr preferRelativeResize="0"/>
          <p:nvPr/>
        </p:nvPicPr>
        <p:blipFill>
          <a:blip r:embed="rId9" cstate="screen">
            <a:alphaModFix/>
            <a:extLst>
              <a:ext uri="{28A0092B-C50C-407E-A947-70E740481C1C}">
                <a14:useLocalDpi xmlns:a14="http://schemas.microsoft.com/office/drawing/2010/main" xmlns=""/>
              </a:ext>
            </a:extLst>
          </a:blip>
          <a:stretch>
            <a:fillRect/>
          </a:stretch>
        </p:blipFill>
        <p:spPr>
          <a:xfrm>
            <a:off x="8255375" y="4311050"/>
            <a:ext cx="2007624" cy="25192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838200" y="777550"/>
            <a:ext cx="10515600" cy="6080700"/>
          </a:xfrm>
          <a:prstGeom prst="rect">
            <a:avLst/>
          </a:prstGeom>
        </p:spPr>
        <p:txBody>
          <a:bodyPr lIns="91425" tIns="91425" rIns="91425" bIns="91425" anchor="t" anchorCtr="0">
            <a:noAutofit/>
          </a:bodyPr>
          <a:lstStyle/>
          <a:p>
            <a:pPr lvl="0" rtl="0">
              <a:spcBef>
                <a:spcPts val="0"/>
              </a:spcBef>
              <a:buNone/>
            </a:pPr>
            <a:endParaRPr/>
          </a:p>
        </p:txBody>
      </p:sp>
      <p:pic>
        <p:nvPicPr>
          <p:cNvPr id="320" name="Shape 320" descr="IMG_6691.jpeg"/>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838200" y="552325"/>
            <a:ext cx="4915677" cy="3203501"/>
          </a:xfrm>
          <a:prstGeom prst="rect">
            <a:avLst/>
          </a:prstGeom>
          <a:noFill/>
          <a:ln>
            <a:noFill/>
          </a:ln>
        </p:spPr>
      </p:pic>
      <p:pic>
        <p:nvPicPr>
          <p:cNvPr id="321" name="Shape 321" descr="IMG_6692.jpeg"/>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6438125" y="597375"/>
            <a:ext cx="4915677" cy="3203501"/>
          </a:xfrm>
          <a:prstGeom prst="rect">
            <a:avLst/>
          </a:prstGeom>
          <a:noFill/>
          <a:ln>
            <a:noFill/>
          </a:ln>
        </p:spPr>
      </p:pic>
      <p:pic>
        <p:nvPicPr>
          <p:cNvPr id="322" name="Shape 322" descr="IMG_6694.jpeg"/>
          <p:cNvPicPr preferRelativeResize="0"/>
          <p:nvPr/>
        </p:nvPicPr>
        <p:blipFill rotWithShape="1">
          <a:blip r:embed="rId5" cstate="screen">
            <a:alphaModFix/>
            <a:extLst>
              <a:ext uri="{28A0092B-C50C-407E-A947-70E740481C1C}">
                <a14:useLocalDpi xmlns:a14="http://schemas.microsoft.com/office/drawing/2010/main" xmlns=""/>
              </a:ext>
            </a:extLst>
          </a:blip>
          <a:srcRect t="21773" r="11567" b="10268"/>
          <a:stretch/>
        </p:blipFill>
        <p:spPr>
          <a:xfrm>
            <a:off x="883250" y="3969775"/>
            <a:ext cx="4915677" cy="2674773"/>
          </a:xfrm>
          <a:prstGeom prst="rect">
            <a:avLst/>
          </a:prstGeom>
          <a:noFill/>
          <a:ln>
            <a:noFill/>
          </a:ln>
        </p:spPr>
      </p:pic>
      <p:pic>
        <p:nvPicPr>
          <p:cNvPr id="323" name="Shape 323" descr="IMG_6695.jpeg"/>
          <p:cNvPicPr preferRelativeResize="0"/>
          <p:nvPr/>
        </p:nvPicPr>
        <p:blipFill rotWithShape="1">
          <a:blip r:embed="rId6" cstate="screen">
            <a:alphaModFix/>
            <a:extLst>
              <a:ext uri="{28A0092B-C50C-407E-A947-70E740481C1C}">
                <a14:useLocalDpi xmlns:a14="http://schemas.microsoft.com/office/drawing/2010/main" xmlns=""/>
              </a:ext>
            </a:extLst>
          </a:blip>
          <a:srcRect t="32286" r="30347" b="8657"/>
          <a:stretch/>
        </p:blipFill>
        <p:spPr>
          <a:xfrm>
            <a:off x="6528200" y="3936025"/>
            <a:ext cx="4915677" cy="27422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27"/>
        <p:cNvGrpSpPr/>
        <p:nvPr/>
      </p:nvGrpSpPr>
      <p:grpSpPr>
        <a:xfrm>
          <a:off x="0" y="0"/>
          <a:ext cx="0" cy="0"/>
          <a:chOff x="0" y="0"/>
          <a:chExt cx="0" cy="0"/>
        </a:xfrm>
      </p:grpSpPr>
      <p:pic>
        <p:nvPicPr>
          <p:cNvPr id="328" name="Shape 328" descr="IMG_9734.JPG"/>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684650" y="1569049"/>
            <a:ext cx="5948124" cy="3965423"/>
          </a:xfrm>
          <a:prstGeom prst="rect">
            <a:avLst/>
          </a:prstGeom>
          <a:noFill/>
          <a:ln>
            <a:noFill/>
          </a:ln>
        </p:spPr>
      </p:pic>
      <p:sp>
        <p:nvSpPr>
          <p:cNvPr id="329" name="Shape 329"/>
          <p:cNvSpPr txBox="1"/>
          <p:nvPr/>
        </p:nvSpPr>
        <p:spPr>
          <a:xfrm>
            <a:off x="8355725" y="5938350"/>
            <a:ext cx="1621500" cy="743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30" name="Shape 330"/>
          <p:cNvSpPr txBox="1"/>
          <p:nvPr/>
        </p:nvSpPr>
        <p:spPr>
          <a:xfrm>
            <a:off x="7680050" y="2177150"/>
            <a:ext cx="3671100" cy="2973000"/>
          </a:xfrm>
          <a:prstGeom prst="rect">
            <a:avLst/>
          </a:prstGeom>
          <a:noFill/>
          <a:ln>
            <a:noFill/>
          </a:ln>
        </p:spPr>
        <p:txBody>
          <a:bodyPr lIns="91425" tIns="91425" rIns="91425" bIns="91425" anchor="t" anchorCtr="0">
            <a:noAutofit/>
          </a:bodyPr>
          <a:lstStyle/>
          <a:p>
            <a:pPr lvl="0">
              <a:spcBef>
                <a:spcPts val="0"/>
              </a:spcBef>
              <a:buNone/>
            </a:pPr>
            <a:r>
              <a:rPr lang="en-US" sz="1800">
                <a:latin typeface="Calibri"/>
                <a:ea typeface="Calibri"/>
                <a:cs typeface="Calibri"/>
                <a:sym typeface="Calibri"/>
              </a:rPr>
              <a:t>MOCK-UP</a:t>
            </a:r>
          </a:p>
          <a:p>
            <a:pPr lvl="0">
              <a:spcBef>
                <a:spcPts val="0"/>
              </a:spcBef>
              <a:buNone/>
            </a:pPr>
            <a:endParaRPr sz="1800">
              <a:latin typeface="Calibri"/>
              <a:ea typeface="Calibri"/>
              <a:cs typeface="Calibri"/>
              <a:sym typeface="Calibri"/>
            </a:endParaRPr>
          </a:p>
          <a:p>
            <a:pPr lvl="0">
              <a:spcBef>
                <a:spcPts val="0"/>
              </a:spcBef>
              <a:buNone/>
            </a:pPr>
            <a:r>
              <a:rPr lang="en-US" sz="1800">
                <a:latin typeface="Calibri"/>
                <a:ea typeface="Calibri"/>
                <a:cs typeface="Calibri"/>
                <a:sym typeface="Calibri"/>
              </a:rPr>
              <a:t>Tooth preparation was done on the diagnostic cast and denture teeth were used to aid in mock-up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34"/>
        <p:cNvGrpSpPr/>
        <p:nvPr/>
      </p:nvGrpSpPr>
      <p:grpSpPr>
        <a:xfrm>
          <a:off x="0" y="0"/>
          <a:ext cx="0" cy="0"/>
          <a:chOff x="0" y="0"/>
          <a:chExt cx="0" cy="0"/>
        </a:xfrm>
      </p:grpSpPr>
      <p:pic>
        <p:nvPicPr>
          <p:cNvPr id="335" name="Shape 335" descr="2256341_161205_121556_1BBC8A.jpeg"/>
          <p:cNvPicPr preferRelativeResize="0"/>
          <p:nvPr/>
        </p:nvPicPr>
        <p:blipFill>
          <a:blip r:embed="rId3" cstate="screen">
            <a:alphaModFix/>
            <a:extLst>
              <a:ext uri="{28A0092B-C50C-407E-A947-70E740481C1C}">
                <a14:useLocalDpi xmlns:a14="http://schemas.microsoft.com/office/drawing/2010/main" xmlns=""/>
              </a:ext>
            </a:extLst>
          </a:blip>
          <a:stretch>
            <a:fillRect/>
          </a:stretch>
        </p:blipFill>
        <p:spPr>
          <a:xfrm>
            <a:off x="3148750" y="887450"/>
            <a:ext cx="2048750" cy="2771049"/>
          </a:xfrm>
          <a:prstGeom prst="rect">
            <a:avLst/>
          </a:prstGeom>
          <a:noFill/>
          <a:ln>
            <a:noFill/>
          </a:ln>
        </p:spPr>
      </p:pic>
      <p:pic>
        <p:nvPicPr>
          <p:cNvPr id="336" name="Shape 336" descr="2256341_161205_121640_1BBC8B.jpeg"/>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838200" y="887450"/>
            <a:ext cx="2048750" cy="2771049"/>
          </a:xfrm>
          <a:prstGeom prst="rect">
            <a:avLst/>
          </a:prstGeom>
          <a:noFill/>
          <a:ln>
            <a:noFill/>
          </a:ln>
        </p:spPr>
      </p:pic>
      <p:pic>
        <p:nvPicPr>
          <p:cNvPr id="337" name="Shape 337" descr="IMG_7011.jpeg"/>
          <p:cNvPicPr preferRelativeResize="0"/>
          <p:nvPr/>
        </p:nvPicPr>
        <p:blipFill rotWithShape="1">
          <a:blip r:embed="rId5" cstate="screen">
            <a:alphaModFix/>
            <a:extLst>
              <a:ext uri="{28A0092B-C50C-407E-A947-70E740481C1C}">
                <a14:useLocalDpi xmlns:a14="http://schemas.microsoft.com/office/drawing/2010/main" xmlns=""/>
              </a:ext>
            </a:extLst>
          </a:blip>
          <a:srcRect l="5522" t="2662" r="8861" b="20372"/>
          <a:stretch/>
        </p:blipFill>
        <p:spPr>
          <a:xfrm>
            <a:off x="6277499" y="887450"/>
            <a:ext cx="5076301" cy="2771051"/>
          </a:xfrm>
          <a:prstGeom prst="rect">
            <a:avLst/>
          </a:prstGeom>
          <a:noFill/>
          <a:ln>
            <a:noFill/>
          </a:ln>
        </p:spPr>
      </p:pic>
      <p:pic>
        <p:nvPicPr>
          <p:cNvPr id="338" name="Shape 338" descr="IMG_7012.jpeg"/>
          <p:cNvPicPr preferRelativeResize="0"/>
          <p:nvPr/>
        </p:nvPicPr>
        <p:blipFill rotWithShape="1">
          <a:blip r:embed="rId6" cstate="screen">
            <a:alphaModFix/>
            <a:extLst>
              <a:ext uri="{28A0092B-C50C-407E-A947-70E740481C1C}">
                <a14:useLocalDpi xmlns:a14="http://schemas.microsoft.com/office/drawing/2010/main" xmlns=""/>
              </a:ext>
            </a:extLst>
          </a:blip>
          <a:srcRect l="11564" t="9872" r="12151" b="21521"/>
          <a:stretch/>
        </p:blipFill>
        <p:spPr>
          <a:xfrm>
            <a:off x="838200" y="3820500"/>
            <a:ext cx="4359298" cy="3037498"/>
          </a:xfrm>
          <a:prstGeom prst="rect">
            <a:avLst/>
          </a:prstGeom>
          <a:noFill/>
          <a:ln>
            <a:noFill/>
          </a:ln>
        </p:spPr>
      </p:pic>
      <p:pic>
        <p:nvPicPr>
          <p:cNvPr id="339" name="Shape 339" descr="IMG_7013.jpeg"/>
          <p:cNvPicPr preferRelativeResize="0"/>
          <p:nvPr/>
        </p:nvPicPr>
        <p:blipFill rotWithShape="1">
          <a:blip r:embed="rId7" cstate="screen">
            <a:alphaModFix/>
            <a:extLst>
              <a:ext uri="{28A0092B-C50C-407E-A947-70E740481C1C}">
                <a14:useLocalDpi xmlns:a14="http://schemas.microsoft.com/office/drawing/2010/main" xmlns=""/>
              </a:ext>
            </a:extLst>
          </a:blip>
          <a:srcRect l="9328" t="7622" r="13194" b="23766"/>
          <a:stretch/>
        </p:blipFill>
        <p:spPr>
          <a:xfrm>
            <a:off x="6277499" y="3820499"/>
            <a:ext cx="5076301" cy="29611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343"/>
        <p:cNvGrpSpPr/>
        <p:nvPr/>
      </p:nvGrpSpPr>
      <p:grpSpPr>
        <a:xfrm>
          <a:off x="0" y="0"/>
          <a:ext cx="0" cy="0"/>
          <a:chOff x="0" y="0"/>
          <a:chExt cx="0" cy="0"/>
        </a:xfrm>
      </p:grpSpPr>
      <p:sp>
        <p:nvSpPr>
          <p:cNvPr id="344" name="Shape 344"/>
          <p:cNvSpPr txBox="1">
            <a:spLocks noGrp="1"/>
          </p:cNvSpPr>
          <p:nvPr>
            <p:ph type="title" idx="4294967295"/>
          </p:nvPr>
        </p:nvSpPr>
        <p:spPr>
          <a:xfrm>
            <a:off x="838200" y="83550"/>
            <a:ext cx="9048900" cy="990000"/>
          </a:xfrm>
          <a:prstGeom prst="rect">
            <a:avLst/>
          </a:prstGeom>
        </p:spPr>
        <p:txBody>
          <a:bodyPr lIns="91425" tIns="91425" rIns="91425" bIns="91425" anchor="ctr" anchorCtr="0">
            <a:noAutofit/>
          </a:bodyPr>
          <a:lstStyle/>
          <a:p>
            <a:pPr lvl="0">
              <a:spcBef>
                <a:spcPts val="0"/>
              </a:spcBef>
              <a:buNone/>
            </a:pPr>
            <a:r>
              <a:rPr lang="en-US" b="1">
                <a:solidFill>
                  <a:srgbClr val="980000"/>
                </a:solidFill>
                <a:latin typeface="Pinyon Script"/>
                <a:ea typeface="Pinyon Script"/>
                <a:cs typeface="Pinyon Script"/>
                <a:sym typeface="Pinyon Script"/>
              </a:rPr>
              <a:t>Special Thanks to</a:t>
            </a:r>
          </a:p>
        </p:txBody>
      </p:sp>
      <p:sp>
        <p:nvSpPr>
          <p:cNvPr id="345" name="Shape 345"/>
          <p:cNvSpPr txBox="1">
            <a:spLocks noGrp="1"/>
          </p:cNvSpPr>
          <p:nvPr>
            <p:ph type="body" idx="4294967295"/>
          </p:nvPr>
        </p:nvSpPr>
        <p:spPr>
          <a:xfrm>
            <a:off x="764725" y="1073550"/>
            <a:ext cx="10766100" cy="5720700"/>
          </a:xfrm>
          <a:prstGeom prst="rect">
            <a:avLst/>
          </a:prstGeom>
        </p:spPr>
        <p:txBody>
          <a:bodyPr lIns="91425" tIns="91425" rIns="91425" bIns="91425" anchor="t" anchorCtr="0">
            <a:noAutofit/>
          </a:bodyPr>
          <a:lstStyle/>
          <a:p>
            <a:pPr marL="0" lvl="0" indent="0" rtl="0">
              <a:spcBef>
                <a:spcPts val="0"/>
              </a:spcBef>
              <a:buNone/>
            </a:pPr>
            <a:r>
              <a:rPr lang="en-US" b="1" dirty="0">
                <a:latin typeface="Times New Roman"/>
                <a:ea typeface="Times New Roman"/>
                <a:cs typeface="Times New Roman"/>
                <a:sym typeface="Times New Roman"/>
              </a:rPr>
              <a:t>Faculty and Mentors:</a:t>
            </a:r>
          </a:p>
          <a:p>
            <a:pPr marL="0" lvl="0" indent="0">
              <a:spcBef>
                <a:spcPts val="0"/>
              </a:spcBef>
              <a:buNone/>
            </a:pPr>
            <a:r>
              <a:rPr lang="en-US" dirty="0">
                <a:latin typeface="Times New Roman"/>
                <a:ea typeface="Times New Roman"/>
                <a:cs typeface="Times New Roman"/>
                <a:sym typeface="Times New Roman"/>
              </a:rPr>
              <a:t>Dr </a:t>
            </a:r>
            <a:r>
              <a:rPr lang="en-US" dirty="0" err="1">
                <a:latin typeface="Times New Roman"/>
                <a:ea typeface="Times New Roman"/>
                <a:cs typeface="Times New Roman"/>
                <a:sym typeface="Times New Roman"/>
              </a:rPr>
              <a:t>Gurinder</a:t>
            </a:r>
            <a:r>
              <a:rPr lang="en-US" dirty="0">
                <a:latin typeface="Times New Roman"/>
                <a:ea typeface="Times New Roman"/>
                <a:cs typeface="Times New Roman"/>
                <a:sym typeface="Times New Roman"/>
              </a:rPr>
              <a:t> Atwal  	Dr Joel </a:t>
            </a:r>
            <a:r>
              <a:rPr lang="en-US" dirty="0" err="1">
                <a:latin typeface="Times New Roman"/>
                <a:ea typeface="Times New Roman"/>
                <a:cs typeface="Times New Roman"/>
                <a:sym typeface="Times New Roman"/>
              </a:rPr>
              <a:t>Boriskin</a:t>
            </a:r>
            <a:r>
              <a:rPr lang="en-US" dirty="0">
                <a:latin typeface="Times New Roman"/>
                <a:ea typeface="Times New Roman"/>
                <a:cs typeface="Times New Roman"/>
                <a:sym typeface="Times New Roman"/>
              </a:rPr>
              <a:t>	Dr Barry Burstein</a:t>
            </a:r>
          </a:p>
          <a:p>
            <a:pPr marL="0" lvl="0" indent="0" rtl="0">
              <a:lnSpc>
                <a:spcPct val="150000"/>
              </a:lnSpc>
              <a:spcBef>
                <a:spcPts val="0"/>
              </a:spcBef>
              <a:buNone/>
            </a:pPr>
            <a:r>
              <a:rPr lang="en-US" dirty="0">
                <a:latin typeface="Times New Roman"/>
                <a:ea typeface="Times New Roman"/>
                <a:cs typeface="Times New Roman"/>
                <a:sym typeface="Times New Roman"/>
              </a:rPr>
              <a:t>Dr Richard </a:t>
            </a:r>
            <a:r>
              <a:rPr lang="en-US" dirty="0" err="1">
                <a:latin typeface="Times New Roman"/>
                <a:ea typeface="Times New Roman"/>
                <a:cs typeface="Times New Roman"/>
                <a:sym typeface="Times New Roman"/>
              </a:rPr>
              <a:t>Mogensen</a:t>
            </a:r>
            <a:r>
              <a:rPr lang="en-US" dirty="0">
                <a:latin typeface="Times New Roman"/>
                <a:ea typeface="Times New Roman"/>
                <a:cs typeface="Times New Roman"/>
                <a:sym typeface="Times New Roman"/>
              </a:rPr>
              <a:t>	Dr Sukhmani Singh</a:t>
            </a:r>
          </a:p>
          <a:p>
            <a:pPr marL="0" lvl="0" indent="0">
              <a:spcBef>
                <a:spcPts val="0"/>
              </a:spcBef>
              <a:buNone/>
            </a:pPr>
            <a:r>
              <a:rPr lang="en-US" b="1" dirty="0"/>
              <a:t>Dental Laboratories:</a:t>
            </a:r>
          </a:p>
          <a:p>
            <a:pPr lvl="0">
              <a:lnSpc>
                <a:spcPct val="150000"/>
              </a:lnSpc>
              <a:spcBef>
                <a:spcPts val="0"/>
              </a:spcBef>
              <a:buNone/>
            </a:pPr>
            <a:r>
              <a:rPr lang="en-US" dirty="0"/>
              <a:t>CA Dental Arts	</a:t>
            </a:r>
            <a:r>
              <a:rPr lang="en-US"/>
              <a:t>	Dental </a:t>
            </a:r>
            <a:r>
              <a:rPr lang="en-US" dirty="0"/>
              <a:t>Masters</a:t>
            </a:r>
          </a:p>
          <a:p>
            <a:pPr marL="0" lvl="0" indent="0" rtl="0">
              <a:spcBef>
                <a:spcPts val="0"/>
              </a:spcBef>
              <a:buNone/>
            </a:pPr>
            <a:r>
              <a:rPr lang="en-US" b="1" dirty="0"/>
              <a:t>References:</a:t>
            </a:r>
          </a:p>
          <a:p>
            <a:pPr marL="0" lvl="0" indent="0" rtl="0">
              <a:spcBef>
                <a:spcPts val="0"/>
              </a:spcBef>
              <a:buNone/>
            </a:pPr>
            <a:r>
              <a:rPr lang="en-US" sz="2400" dirty="0">
                <a:solidFill>
                  <a:srgbClr val="333333"/>
                </a:solidFill>
              </a:rPr>
              <a:t>Terry, D. A., </a:t>
            </a:r>
            <a:r>
              <a:rPr lang="en-US" sz="2400" dirty="0" err="1">
                <a:solidFill>
                  <a:srgbClr val="333333"/>
                </a:solidFill>
              </a:rPr>
              <a:t>Leinfelder</a:t>
            </a:r>
            <a:r>
              <a:rPr lang="en-US" sz="2400" dirty="0">
                <a:solidFill>
                  <a:srgbClr val="333333"/>
                </a:solidFill>
              </a:rPr>
              <a:t>, K. F., &amp; Geller, W. (2009). </a:t>
            </a:r>
            <a:r>
              <a:rPr lang="en-US" sz="2400" i="1" dirty="0">
                <a:solidFill>
                  <a:srgbClr val="333333"/>
                </a:solidFill>
              </a:rPr>
              <a:t>Aesthetic &amp; restorative dentistry: material selection &amp; technique</a:t>
            </a:r>
            <a:r>
              <a:rPr lang="en-US" sz="2400" dirty="0">
                <a:solidFill>
                  <a:srgbClr val="333333"/>
                </a:solidFill>
              </a:rPr>
              <a:t>. Stillwater, MN: Everest Pub. Media.</a:t>
            </a:r>
          </a:p>
          <a:p>
            <a:pPr marL="0" lvl="0" indent="0">
              <a:spcBef>
                <a:spcPts val="0"/>
              </a:spcBef>
              <a:buNone/>
            </a:pPr>
            <a:r>
              <a:rPr lang="en-US" sz="2400" dirty="0" err="1">
                <a:solidFill>
                  <a:srgbClr val="333333"/>
                </a:solidFill>
              </a:rPr>
              <a:t>Manauta</a:t>
            </a:r>
            <a:r>
              <a:rPr lang="en-US" sz="2400" dirty="0">
                <a:solidFill>
                  <a:srgbClr val="333333"/>
                </a:solidFill>
              </a:rPr>
              <a:t>, J., &amp; Salat, A. (2012). </a:t>
            </a:r>
            <a:r>
              <a:rPr lang="en-US" sz="2400" i="1" dirty="0">
                <a:solidFill>
                  <a:srgbClr val="333333"/>
                </a:solidFill>
              </a:rPr>
              <a:t>Layers: an atlas of composite resin stratification</a:t>
            </a:r>
            <a:r>
              <a:rPr lang="en-US" sz="2400" dirty="0">
                <a:solidFill>
                  <a:srgbClr val="333333"/>
                </a:solidFill>
              </a:rPr>
              <a:t>. Milan: Quintessence.</a:t>
            </a:r>
          </a:p>
          <a:p>
            <a:pPr lvl="0">
              <a:spcBef>
                <a:spcPts val="0"/>
              </a:spcBef>
              <a:buNone/>
            </a:pPr>
            <a:endParaRPr sz="1400" dirty="0"/>
          </a:p>
          <a:p>
            <a:pPr lv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i="0" u="none" strike="noStrike" cap="none">
                <a:solidFill>
                  <a:schemeClr val="dk1"/>
                </a:solidFill>
              </a:rPr>
              <a:t>PHOTOGRAPHY</a:t>
            </a:r>
          </a:p>
        </p:txBody>
      </p:sp>
      <p:sp>
        <p:nvSpPr>
          <p:cNvPr id="103" name="Shape 10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16534" algn="l" rtl="0">
              <a:lnSpc>
                <a:spcPct val="70000"/>
              </a:lnSpc>
              <a:spcBef>
                <a:spcPts val="0"/>
              </a:spcBef>
              <a:spcAft>
                <a:spcPts val="0"/>
              </a:spcAft>
              <a:buClr>
                <a:schemeClr val="dk1"/>
              </a:buClr>
              <a:buSzPct val="100000"/>
              <a:buFont typeface="Arial"/>
              <a:buChar char="•"/>
            </a:pPr>
            <a:r>
              <a:rPr lang="en-US" sz="2400" b="1" i="0" u="none" strike="noStrike" cap="none">
                <a:solidFill>
                  <a:schemeClr val="dk1"/>
                </a:solidFill>
                <a:latin typeface="Calibri"/>
                <a:ea typeface="Calibri"/>
                <a:cs typeface="Calibri"/>
                <a:sym typeface="Calibri"/>
              </a:rPr>
              <a:t>Smile analysis:</a:t>
            </a:r>
          </a:p>
          <a:p>
            <a:pPr marL="0" marR="0" lvl="0" indent="0" algn="l" rtl="0">
              <a:lnSpc>
                <a:spcPct val="7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Repose, Mid-smile and full smile pictures</a:t>
            </a:r>
          </a:p>
          <a:p>
            <a:pPr marL="0" marR="0" lvl="0" indent="0" algn="l" rtl="0">
              <a:lnSpc>
                <a:spcPct val="7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Evaluate crown height,  gingival architecture, relationship of zenith and incisal edges </a:t>
            </a:r>
          </a:p>
          <a:p>
            <a:pPr lvl="0" indent="12064" rtl="0">
              <a:lnSpc>
                <a:spcPct val="70000"/>
              </a:lnSpc>
              <a:spcBef>
                <a:spcPts val="0"/>
              </a:spcBef>
              <a:buClr>
                <a:schemeClr val="dk1"/>
              </a:buClr>
              <a:buSzPct val="100000"/>
              <a:buFont typeface="Arial"/>
              <a:buChar char="•"/>
            </a:pPr>
            <a:r>
              <a:rPr lang="en-US" sz="2400" b="1"/>
              <a:t>Gray scale photo:</a:t>
            </a:r>
          </a:p>
          <a:p>
            <a:pPr marL="0" lvl="0" indent="0" rtl="0">
              <a:lnSpc>
                <a:spcPct val="70000"/>
              </a:lnSpc>
              <a:spcBef>
                <a:spcPts val="0"/>
              </a:spcBef>
              <a:buClr>
                <a:schemeClr val="dk1"/>
              </a:buClr>
              <a:buSzPct val="25000"/>
              <a:buFont typeface="Arial"/>
              <a:buNone/>
            </a:pPr>
            <a:r>
              <a:rPr lang="en-US" sz="2400"/>
              <a:t>Characterization and surface texture evaluation:</a:t>
            </a:r>
          </a:p>
          <a:p>
            <a:pPr marL="0" lvl="0" indent="0" rtl="0">
              <a:lnSpc>
                <a:spcPct val="70000"/>
              </a:lnSpc>
              <a:spcBef>
                <a:spcPts val="0"/>
              </a:spcBef>
              <a:buClr>
                <a:schemeClr val="dk1"/>
              </a:buClr>
              <a:buSzPct val="25000"/>
              <a:buFont typeface="Arial"/>
              <a:buNone/>
            </a:pPr>
            <a:r>
              <a:rPr lang="en-US" sz="2400"/>
              <a:t>Helps determine overall value</a:t>
            </a:r>
          </a:p>
          <a:p>
            <a:pPr marL="0" marR="0" lvl="0" indent="0" algn="l" rtl="0">
              <a:lnSpc>
                <a:spcPct val="70000"/>
              </a:lnSpc>
              <a:spcBef>
                <a:spcPts val="1000"/>
              </a:spcBef>
              <a:spcAft>
                <a:spcPts val="0"/>
              </a:spcAft>
              <a:buClr>
                <a:schemeClr val="dk1"/>
              </a:buClr>
              <a:buSzPct val="25000"/>
              <a:buFont typeface="Arial"/>
              <a:buNone/>
            </a:pPr>
            <a:endParaRPr sz="2590"/>
          </a:p>
          <a:p>
            <a:pPr marL="0" marR="0" lvl="0" indent="0" algn="l" rtl="0">
              <a:lnSpc>
                <a:spcPct val="7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 </a:t>
            </a:r>
          </a:p>
          <a:p>
            <a:pPr marL="0" marR="0" lvl="0" indent="0" algn="l" rtl="0">
              <a:lnSpc>
                <a:spcPct val="70000"/>
              </a:lnSpc>
              <a:spcBef>
                <a:spcPts val="10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12975" y="249075"/>
            <a:ext cx="11256300" cy="6522600"/>
          </a:xfrm>
          <a:prstGeom prst="rect">
            <a:avLst/>
          </a:prstGeom>
          <a:noFill/>
          <a:ln>
            <a:noFill/>
          </a:ln>
        </p:spPr>
        <p:txBody>
          <a:bodyPr lIns="91425" tIns="45700" rIns="91425" bIns="45700" anchor="t" anchorCtr="0">
            <a:noAutofit/>
          </a:bodyPr>
          <a:lstStyle/>
          <a:p>
            <a:pPr lvl="0" indent="12064" rtl="0">
              <a:lnSpc>
                <a:spcPct val="70000"/>
              </a:lnSpc>
              <a:spcBef>
                <a:spcPts val="0"/>
              </a:spcBef>
              <a:buSzPct val="100000"/>
            </a:pPr>
            <a:r>
              <a:rPr lang="en-US" sz="2400" b="1"/>
              <a:t>Shade analysis and diagramming</a:t>
            </a:r>
          </a:p>
          <a:p>
            <a:pPr marL="0" lvl="0" indent="0" rtl="0">
              <a:lnSpc>
                <a:spcPct val="70000"/>
              </a:lnSpc>
              <a:spcBef>
                <a:spcPts val="0"/>
              </a:spcBef>
              <a:buClr>
                <a:schemeClr val="dk1"/>
              </a:buClr>
              <a:buSzPct val="25000"/>
              <a:buFont typeface="Arial"/>
              <a:buNone/>
            </a:pPr>
            <a:r>
              <a:rPr lang="en-US" sz="2400"/>
              <a:t>Use neutral gray background to reduce the influence of surrounding colors . Contrasters  are available  in the market</a:t>
            </a:r>
          </a:p>
          <a:p>
            <a:pPr marL="0" lvl="0" indent="0" rtl="0">
              <a:lnSpc>
                <a:spcPct val="70000"/>
              </a:lnSpc>
              <a:spcBef>
                <a:spcPts val="0"/>
              </a:spcBef>
              <a:buClr>
                <a:schemeClr val="dk1"/>
              </a:buClr>
              <a:buSzPct val="25000"/>
              <a:buFont typeface="Arial"/>
              <a:buNone/>
            </a:pPr>
            <a:endParaRPr sz="2400"/>
          </a:p>
          <a:p>
            <a:pPr marL="0" lvl="0" indent="-69850" rtl="0">
              <a:lnSpc>
                <a:spcPct val="115000"/>
              </a:lnSpc>
              <a:spcBef>
                <a:spcPts val="0"/>
              </a:spcBef>
              <a:spcAft>
                <a:spcPts val="800"/>
              </a:spcAft>
              <a:buClr>
                <a:schemeClr val="dk1"/>
              </a:buClr>
              <a:buSzPct val="45833"/>
              <a:buFont typeface="Arial"/>
              <a:buNone/>
            </a:pPr>
            <a:r>
              <a:rPr lang="en-US" sz="2400">
                <a:solidFill>
                  <a:srgbClr val="000000"/>
                </a:solidFill>
              </a:rPr>
              <a:t>The overall lifelike, esthetic result of an all-ceramic restoration is influenced by the following factors:</a:t>
            </a:r>
          </a:p>
          <a:p>
            <a:pPr marL="457200" lvl="0" indent="-381000" rtl="0">
              <a:lnSpc>
                <a:spcPct val="115000"/>
              </a:lnSpc>
              <a:spcBef>
                <a:spcPts val="0"/>
              </a:spcBef>
              <a:spcAft>
                <a:spcPts val="900"/>
              </a:spcAft>
              <a:buClr>
                <a:srgbClr val="000000"/>
              </a:buClr>
              <a:buSzPct val="100000"/>
              <a:buFont typeface="Arial"/>
              <a:buChar char="●"/>
            </a:pPr>
            <a:r>
              <a:rPr lang="en-US" sz="2400">
                <a:solidFill>
                  <a:srgbClr val="000000"/>
                </a:solidFill>
              </a:rPr>
              <a:t>shade of the preparation,   </a:t>
            </a:r>
          </a:p>
          <a:p>
            <a:pPr marL="457200" lvl="0" indent="-381000" rtl="0">
              <a:lnSpc>
                <a:spcPct val="115000"/>
              </a:lnSpc>
              <a:spcBef>
                <a:spcPts val="0"/>
              </a:spcBef>
              <a:spcAft>
                <a:spcPts val="900"/>
              </a:spcAft>
              <a:buClr>
                <a:srgbClr val="000000"/>
              </a:buClr>
              <a:buSzPct val="100000"/>
              <a:buFont typeface="Arial"/>
              <a:buChar char="●"/>
            </a:pPr>
            <a:r>
              <a:rPr lang="en-US" sz="2400">
                <a:solidFill>
                  <a:srgbClr val="000000"/>
                </a:solidFill>
              </a:rPr>
              <a:t>shade of the restoration (ingot/block, layering material) and</a:t>
            </a:r>
          </a:p>
          <a:p>
            <a:pPr marL="457200" lvl="0" indent="-381000" rtl="0">
              <a:lnSpc>
                <a:spcPct val="115000"/>
              </a:lnSpc>
              <a:spcBef>
                <a:spcPts val="0"/>
              </a:spcBef>
              <a:spcAft>
                <a:spcPts val="900"/>
              </a:spcAft>
              <a:buClr>
                <a:srgbClr val="000000"/>
              </a:buClr>
              <a:buSzPct val="100000"/>
              <a:buFont typeface="Arial"/>
              <a:buChar char="●"/>
            </a:pPr>
            <a:r>
              <a:rPr lang="en-US" sz="2400">
                <a:solidFill>
                  <a:srgbClr val="000000"/>
                </a:solidFill>
              </a:rPr>
              <a:t>shade of the cementation material</a:t>
            </a:r>
          </a:p>
          <a:p>
            <a:pPr marL="228600" marR="0" lvl="0" indent="-228600" algn="l" rtl="0">
              <a:lnSpc>
                <a:spcPct val="90000"/>
              </a:lnSpc>
              <a:spcBef>
                <a:spcPts val="0"/>
              </a:spcBef>
              <a:buClr>
                <a:schemeClr val="dk1"/>
              </a:buClr>
              <a:buSzPct val="116666"/>
              <a:buFont typeface="Arial"/>
              <a:buNone/>
            </a:pPr>
            <a:endParaRPr sz="2400"/>
          </a:p>
        </p:txBody>
      </p:sp>
      <p:pic>
        <p:nvPicPr>
          <p:cNvPr id="109" name="Shape 109" descr="contrasters.jpg"/>
          <p:cNvPicPr preferRelativeResize="0"/>
          <p:nvPr/>
        </p:nvPicPr>
        <p:blipFill>
          <a:blip r:embed="rId3">
            <a:alphaModFix/>
          </a:blip>
          <a:stretch>
            <a:fillRect/>
          </a:stretch>
        </p:blipFill>
        <p:spPr>
          <a:xfrm>
            <a:off x="5550849" y="4303899"/>
            <a:ext cx="2226174" cy="2248674"/>
          </a:xfrm>
          <a:prstGeom prst="rect">
            <a:avLst/>
          </a:prstGeom>
          <a:noFill/>
          <a:ln>
            <a:noFill/>
          </a:ln>
        </p:spPr>
      </p:pic>
      <p:pic>
        <p:nvPicPr>
          <p:cNvPr id="110" name="Shape 110" descr="cont.jpg"/>
          <p:cNvPicPr preferRelativeResize="0"/>
          <p:nvPr/>
        </p:nvPicPr>
        <p:blipFill>
          <a:blip r:embed="rId4">
            <a:alphaModFix/>
          </a:blip>
          <a:stretch>
            <a:fillRect/>
          </a:stretch>
        </p:blipFill>
        <p:spPr>
          <a:xfrm>
            <a:off x="8121900" y="3835225"/>
            <a:ext cx="2936450" cy="293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i="0" u="none" strike="noStrike" cap="none">
                <a:solidFill>
                  <a:schemeClr val="dk1"/>
                </a:solidFill>
              </a:rPr>
              <a:t>Diagnostic Models</a:t>
            </a:r>
          </a:p>
        </p:txBody>
      </p:sp>
      <p:sp>
        <p:nvSpPr>
          <p:cNvPr id="116" name="Shape 11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evaluate occlusion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create wax up- Can be used as template for temporary</a:t>
            </a:r>
            <a:r>
              <a:rPr lang="en-US"/>
              <a:t> restorations</a:t>
            </a:r>
          </a:p>
          <a:p>
            <a:pPr marL="228600" marR="0" lvl="0" indent="-228600" algn="l" rtl="0">
              <a:lnSpc>
                <a:spcPct val="90000"/>
              </a:lnSpc>
              <a:spcBef>
                <a:spcPts val="1000"/>
              </a:spcBef>
              <a:spcAft>
                <a:spcPts val="0"/>
              </a:spcAft>
              <a:buClr>
                <a:schemeClr val="dk1"/>
              </a:buClr>
              <a:buSzPct val="100000"/>
              <a:buFont typeface="Arial"/>
              <a:buChar char="•"/>
            </a:pPr>
            <a:r>
              <a:rPr lang="en-US"/>
              <a:t>Helps to plan modifications in the treatment such as prep designs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Helps in presenting case to the patient</a:t>
            </a:r>
          </a:p>
          <a:p>
            <a:pPr marL="0" marR="0" lvl="0" indent="0" algn="l" rtl="0">
              <a:lnSpc>
                <a:spcPct val="90000"/>
              </a:lnSpc>
              <a:spcBef>
                <a:spcPts val="1000"/>
              </a:spcBef>
              <a:spcAft>
                <a:spcPts val="0"/>
              </a:spcAft>
              <a:buNone/>
            </a:pPr>
            <a:endParaRP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20"/>
        <p:cNvGrpSpPr/>
        <p:nvPr/>
      </p:nvGrpSpPr>
      <p:grpSpPr>
        <a:xfrm>
          <a:off x="0" y="0"/>
          <a:ext cx="0" cy="0"/>
          <a:chOff x="0" y="0"/>
          <a:chExt cx="0" cy="0"/>
        </a:xfrm>
      </p:grpSpPr>
      <p:pic>
        <p:nvPicPr>
          <p:cNvPr id="121" name="Shape 121"/>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xmlns=""/>
              </a:ext>
            </a:extLst>
          </a:blip>
          <a:srcRect/>
          <a:stretch/>
        </p:blipFill>
        <p:spPr>
          <a:xfrm rot="-5400000">
            <a:off x="7004679" y="1448048"/>
            <a:ext cx="5706000" cy="3804000"/>
          </a:xfrm>
          <a:prstGeom prst="rect">
            <a:avLst/>
          </a:prstGeom>
          <a:noFill/>
          <a:ln>
            <a:noFill/>
          </a:ln>
        </p:spPr>
      </p:pic>
      <p:sp>
        <p:nvSpPr>
          <p:cNvPr id="122" name="Shape 122"/>
          <p:cNvSpPr/>
          <p:nvPr/>
        </p:nvSpPr>
        <p:spPr>
          <a:xfrm>
            <a:off x="8148550" y="2181250"/>
            <a:ext cx="3244500" cy="881700"/>
          </a:xfrm>
          <a:prstGeom prst="rect">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3" name="Shape 123"/>
          <p:cNvSpPr txBox="1"/>
          <p:nvPr/>
        </p:nvSpPr>
        <p:spPr>
          <a:xfrm>
            <a:off x="538850" y="628650"/>
            <a:ext cx="6804000" cy="6071100"/>
          </a:xfrm>
          <a:prstGeom prst="rect">
            <a:avLst/>
          </a:prstGeom>
          <a:noFill/>
          <a:ln>
            <a:noFill/>
          </a:ln>
        </p:spPr>
        <p:txBody>
          <a:bodyPr lIns="91425" tIns="91425" rIns="91425" bIns="91425" anchor="t" anchorCtr="0">
            <a:noAutofit/>
          </a:bodyPr>
          <a:lstStyle/>
          <a:p>
            <a:pPr lvl="0">
              <a:spcBef>
                <a:spcPts val="0"/>
              </a:spcBef>
              <a:buNone/>
            </a:pPr>
            <a:r>
              <a:rPr lang="en-US" sz="2400" b="1">
                <a:latin typeface="Calibri"/>
                <a:ea typeface="Calibri"/>
                <a:cs typeface="Calibri"/>
                <a:sym typeface="Calibri"/>
              </a:rPr>
              <a:t>C</a:t>
            </a:r>
            <a:r>
              <a:rPr lang="en-US" sz="1800" b="1">
                <a:latin typeface="Calibri"/>
                <a:ea typeface="Calibri"/>
                <a:cs typeface="Calibri"/>
                <a:sym typeface="Calibri"/>
              </a:rPr>
              <a:t>ASE 1 </a:t>
            </a:r>
            <a:r>
              <a:rPr lang="en-US" sz="1800">
                <a:latin typeface="Calibri"/>
                <a:ea typeface="Calibri"/>
                <a:cs typeface="Calibri"/>
                <a:sym typeface="Calibri"/>
              </a:rPr>
              <a:t>: Lithium Disilicate Veneers on #8 and #9</a:t>
            </a:r>
          </a:p>
          <a:p>
            <a:pPr lvl="0">
              <a:spcBef>
                <a:spcPts val="0"/>
              </a:spcBef>
              <a:buNone/>
            </a:pPr>
            <a:endParaRPr sz="1800">
              <a:latin typeface="Calibri"/>
              <a:ea typeface="Calibri"/>
              <a:cs typeface="Calibri"/>
              <a:sym typeface="Calibri"/>
            </a:endParaRPr>
          </a:p>
          <a:p>
            <a:pPr lvl="0">
              <a:spcBef>
                <a:spcPts val="0"/>
              </a:spcBef>
              <a:buNone/>
            </a:pPr>
            <a:r>
              <a:rPr lang="en-US" sz="1800">
                <a:latin typeface="Calibri"/>
                <a:ea typeface="Calibri"/>
                <a:cs typeface="Calibri"/>
                <a:sym typeface="Calibri"/>
              </a:rPr>
              <a:t>40 year old female presented to the clinic with chief complain of </a:t>
            </a:r>
          </a:p>
          <a:p>
            <a:pPr lvl="0">
              <a:spcBef>
                <a:spcPts val="0"/>
              </a:spcBef>
              <a:buNone/>
            </a:pPr>
            <a:r>
              <a:rPr lang="en-US" sz="1800">
                <a:latin typeface="Calibri"/>
                <a:ea typeface="Calibri"/>
                <a:cs typeface="Calibri"/>
                <a:sym typeface="Calibri"/>
              </a:rPr>
              <a:t>“ I don’t like the way my front teeth look. I also want to get my cavities checked.”</a:t>
            </a:r>
          </a:p>
          <a:p>
            <a:pPr lvl="0">
              <a:spcBef>
                <a:spcPts val="0"/>
              </a:spcBef>
              <a:buNone/>
            </a:pPr>
            <a:r>
              <a:rPr lang="en-US" sz="1800">
                <a:latin typeface="Calibri"/>
                <a:ea typeface="Calibri"/>
                <a:cs typeface="Calibri"/>
                <a:sym typeface="Calibri"/>
              </a:rPr>
              <a:t>Med Hx : Anxiety.</a:t>
            </a:r>
          </a:p>
          <a:p>
            <a:pPr lvl="0">
              <a:spcBef>
                <a:spcPts val="0"/>
              </a:spcBef>
              <a:buNone/>
            </a:pPr>
            <a:r>
              <a:rPr lang="en-US" sz="1800">
                <a:latin typeface="Calibri"/>
                <a:ea typeface="Calibri"/>
                <a:cs typeface="Calibri"/>
                <a:sym typeface="Calibri"/>
              </a:rPr>
              <a:t>Past dental history in regard to #8 and #9:</a:t>
            </a:r>
          </a:p>
          <a:p>
            <a:pPr lvl="0">
              <a:spcBef>
                <a:spcPts val="0"/>
              </a:spcBef>
              <a:buNone/>
            </a:pPr>
            <a:r>
              <a:rPr lang="en-US" sz="1800">
                <a:latin typeface="Calibri"/>
                <a:ea typeface="Calibri"/>
                <a:cs typeface="Calibri"/>
                <a:sym typeface="Calibri"/>
              </a:rPr>
              <a:t>Hx of composite restorations. Patient was not happy with frequent staining of the restorations. The restorations also failed twice.</a:t>
            </a:r>
          </a:p>
          <a:p>
            <a:pPr lvl="0">
              <a:spcBef>
                <a:spcPts val="0"/>
              </a:spcBef>
              <a:buNone/>
            </a:pPr>
            <a:r>
              <a:rPr lang="en-US" sz="1800">
                <a:latin typeface="Calibri"/>
                <a:ea typeface="Calibri"/>
                <a:cs typeface="Calibri"/>
                <a:sym typeface="Calibri"/>
              </a:rPr>
              <a:t>Social hx :</a:t>
            </a:r>
          </a:p>
          <a:p>
            <a:pPr lvl="0">
              <a:spcBef>
                <a:spcPts val="0"/>
              </a:spcBef>
              <a:buNone/>
            </a:pPr>
            <a:r>
              <a:rPr lang="en-US" sz="1800">
                <a:latin typeface="Calibri"/>
                <a:ea typeface="Calibri"/>
                <a:cs typeface="Calibri"/>
                <a:sym typeface="Calibri"/>
              </a:rPr>
              <a:t>Smokes marijuana. High consumption of coffee.</a:t>
            </a:r>
          </a:p>
          <a:p>
            <a:pPr lvl="0">
              <a:spcBef>
                <a:spcPts val="0"/>
              </a:spcBef>
              <a:buNone/>
            </a:pPr>
            <a:r>
              <a:rPr lang="en-US" sz="1800">
                <a:latin typeface="Calibri"/>
                <a:ea typeface="Calibri"/>
                <a:cs typeface="Calibri"/>
                <a:sym typeface="Calibri"/>
              </a:rPr>
              <a:t>Patient worked as a dental technician before. </a:t>
            </a:r>
          </a:p>
          <a:p>
            <a:pPr lvl="0">
              <a:spcBef>
                <a:spcPts val="0"/>
              </a:spcBef>
              <a:buNone/>
            </a:pPr>
            <a:r>
              <a:rPr lang="en-US" sz="1800">
                <a:latin typeface="Calibri"/>
                <a:ea typeface="Calibri"/>
                <a:cs typeface="Calibri"/>
                <a:sym typeface="Calibri"/>
              </a:rPr>
              <a:t>Treatment options:</a:t>
            </a:r>
          </a:p>
          <a:p>
            <a:pPr marL="457200" lvl="0" indent="-342900" rtl="0">
              <a:spcBef>
                <a:spcPts val="0"/>
              </a:spcBef>
              <a:buSzPct val="100000"/>
              <a:buFont typeface="Calibri"/>
              <a:buAutoNum type="arabicParenR"/>
            </a:pPr>
            <a:r>
              <a:rPr lang="en-US" sz="1800">
                <a:latin typeface="Calibri"/>
                <a:ea typeface="Calibri"/>
                <a:cs typeface="Calibri"/>
                <a:sym typeface="Calibri"/>
              </a:rPr>
              <a:t>No Treatment</a:t>
            </a:r>
          </a:p>
          <a:p>
            <a:pPr marL="457200" lvl="0" indent="-342900" rtl="0">
              <a:spcBef>
                <a:spcPts val="0"/>
              </a:spcBef>
              <a:buSzPct val="100000"/>
              <a:buFont typeface="Calibri"/>
              <a:buAutoNum type="arabicParenR"/>
            </a:pPr>
            <a:r>
              <a:rPr lang="en-US" sz="1800">
                <a:latin typeface="Calibri"/>
                <a:ea typeface="Calibri"/>
                <a:cs typeface="Calibri"/>
                <a:sym typeface="Calibri"/>
              </a:rPr>
              <a:t>Direct composite</a:t>
            </a:r>
          </a:p>
          <a:p>
            <a:pPr marL="457200" lvl="0" indent="-342900" rtl="0">
              <a:spcBef>
                <a:spcPts val="0"/>
              </a:spcBef>
              <a:buSzPct val="100000"/>
              <a:buFont typeface="Calibri"/>
              <a:buAutoNum type="arabicParenR"/>
            </a:pPr>
            <a:r>
              <a:rPr lang="en-US" sz="1800">
                <a:latin typeface="Calibri"/>
                <a:ea typeface="Calibri"/>
                <a:cs typeface="Calibri"/>
                <a:sym typeface="Calibri"/>
              </a:rPr>
              <a:t>Veneers</a:t>
            </a:r>
          </a:p>
          <a:p>
            <a:pPr lvl="0" rtl="0">
              <a:spcBef>
                <a:spcPts val="0"/>
              </a:spcBef>
              <a:buNone/>
            </a:pPr>
            <a:r>
              <a:rPr lang="en-US" sz="1800">
                <a:latin typeface="Calibri"/>
                <a:ea typeface="Calibri"/>
                <a:cs typeface="Calibri"/>
                <a:sym typeface="Calibri"/>
              </a:rPr>
              <a:t>Patient chose veneers after discussing all the RBAC.</a:t>
            </a:r>
          </a:p>
          <a:p>
            <a:pPr lvl="0" rtl="0">
              <a:spcBef>
                <a:spcPts val="0"/>
              </a:spcBef>
              <a:buNone/>
            </a:pPr>
            <a:r>
              <a:rPr lang="en-US" sz="1800">
                <a:latin typeface="Calibri"/>
                <a:ea typeface="Calibri"/>
                <a:cs typeface="Calibri"/>
                <a:sym typeface="Calibri"/>
              </a:rPr>
              <a:t>Plan : Photographs, Diagnostic models, Wax up, Check occlusion </a:t>
            </a:r>
          </a:p>
          <a:p>
            <a:pPr lvl="0">
              <a:spcBef>
                <a:spcPts val="0"/>
              </a:spcBef>
              <a:buNone/>
            </a:pPr>
            <a:r>
              <a:rPr lang="en-US" sz="1800">
                <a:latin typeface="Calibri"/>
                <a:ea typeface="Calibri"/>
                <a:cs typeface="Calibri"/>
                <a:sym typeface="Calibri"/>
              </a:rPr>
              <a:t>(MIP, incisal guidance and lateral excursion). Present the case to the patient and address any concerns. Discuss the RBAC of treatment options again and reconfirm patient’s choice. Obtain informed consent.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725400" y="-130825"/>
            <a:ext cx="47412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000" b="1" i="0" u="none" strike="noStrike" cap="none">
                <a:solidFill>
                  <a:schemeClr val="dk1"/>
                </a:solidFill>
              </a:rPr>
              <a:t>PRE-OP PHOTOGRAPHS</a:t>
            </a:r>
          </a:p>
        </p:txBody>
      </p:sp>
      <p:pic>
        <p:nvPicPr>
          <p:cNvPr id="129" name="Shape 129"/>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xmlns=""/>
              </a:ext>
            </a:extLst>
          </a:blip>
          <a:srcRect/>
          <a:stretch/>
        </p:blipFill>
        <p:spPr>
          <a:xfrm>
            <a:off x="646150" y="748475"/>
            <a:ext cx="4071000" cy="2713200"/>
          </a:xfrm>
          <a:prstGeom prst="rect">
            <a:avLst/>
          </a:prstGeom>
          <a:noFill/>
          <a:ln>
            <a:noFill/>
          </a:ln>
        </p:spPr>
      </p:pic>
      <p:pic>
        <p:nvPicPr>
          <p:cNvPr id="130" name="Shape 130"/>
          <p:cNvPicPr preferRelativeResize="0"/>
          <p:nvPr/>
        </p:nvPicPr>
        <p:blipFill rotWithShape="1">
          <a:blip r:embed="rId4" cstate="screen">
            <a:alphaModFix/>
            <a:extLst>
              <a:ext uri="{28A0092B-C50C-407E-A947-70E740481C1C}">
                <a14:useLocalDpi xmlns:a14="http://schemas.microsoft.com/office/drawing/2010/main" xmlns=""/>
              </a:ext>
            </a:extLst>
          </a:blip>
          <a:srcRect/>
          <a:stretch/>
        </p:blipFill>
        <p:spPr>
          <a:xfrm>
            <a:off x="6580700" y="802775"/>
            <a:ext cx="4071000" cy="2713200"/>
          </a:xfrm>
          <a:prstGeom prst="rect">
            <a:avLst/>
          </a:prstGeom>
          <a:noFill/>
          <a:ln>
            <a:noFill/>
          </a:ln>
        </p:spPr>
      </p:pic>
      <p:pic>
        <p:nvPicPr>
          <p:cNvPr id="131" name="Shape 131"/>
          <p:cNvPicPr preferRelativeResize="0"/>
          <p:nvPr/>
        </p:nvPicPr>
        <p:blipFill rotWithShape="1">
          <a:blip r:embed="rId5" cstate="screen">
            <a:alphaModFix/>
            <a:extLst>
              <a:ext uri="{28A0092B-C50C-407E-A947-70E740481C1C}">
                <a14:useLocalDpi xmlns:a14="http://schemas.microsoft.com/office/drawing/2010/main" xmlns=""/>
              </a:ext>
            </a:extLst>
          </a:blip>
          <a:srcRect/>
          <a:stretch/>
        </p:blipFill>
        <p:spPr>
          <a:xfrm>
            <a:off x="1284824" y="3821600"/>
            <a:ext cx="3101700" cy="2950200"/>
          </a:xfrm>
          <a:prstGeom prst="rect">
            <a:avLst/>
          </a:prstGeom>
          <a:noFill/>
          <a:ln>
            <a:noFill/>
          </a:ln>
        </p:spPr>
      </p:pic>
      <p:pic>
        <p:nvPicPr>
          <p:cNvPr id="132" name="Shape 132"/>
          <p:cNvPicPr preferRelativeResize="0"/>
          <p:nvPr/>
        </p:nvPicPr>
        <p:blipFill rotWithShape="1">
          <a:blip r:embed="rId6" cstate="screen">
            <a:alphaModFix/>
            <a:extLst>
              <a:ext uri="{28A0092B-C50C-407E-A947-70E740481C1C}">
                <a14:useLocalDpi xmlns:a14="http://schemas.microsoft.com/office/drawing/2010/main" xmlns=""/>
              </a:ext>
            </a:extLst>
          </a:blip>
          <a:srcRect/>
          <a:stretch/>
        </p:blipFill>
        <p:spPr>
          <a:xfrm>
            <a:off x="6983900" y="3641500"/>
            <a:ext cx="3438600" cy="313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36"/>
        <p:cNvGrpSpPr/>
        <p:nvPr/>
      </p:nvGrpSpPr>
      <p:grpSpPr>
        <a:xfrm>
          <a:off x="0" y="0"/>
          <a:ext cx="0" cy="0"/>
          <a:chOff x="0" y="0"/>
          <a:chExt cx="0" cy="0"/>
        </a:xfrm>
      </p:grpSpPr>
      <p:pic>
        <p:nvPicPr>
          <p:cNvPr id="137" name="Shape 137"/>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xmlns=""/>
              </a:ext>
            </a:extLst>
          </a:blip>
          <a:srcRect/>
          <a:stretch/>
        </p:blipFill>
        <p:spPr>
          <a:xfrm>
            <a:off x="401749" y="732849"/>
            <a:ext cx="3316800" cy="2211300"/>
          </a:xfrm>
          <a:prstGeom prst="rect">
            <a:avLst/>
          </a:prstGeom>
          <a:noFill/>
          <a:ln>
            <a:noFill/>
          </a:ln>
        </p:spPr>
      </p:pic>
      <p:pic>
        <p:nvPicPr>
          <p:cNvPr id="138" name="Shape 138"/>
          <p:cNvPicPr preferRelativeResize="0"/>
          <p:nvPr/>
        </p:nvPicPr>
        <p:blipFill rotWithShape="1">
          <a:blip r:embed="rId4" cstate="screen">
            <a:alphaModFix amt="84000"/>
            <a:extLst>
              <a:ext uri="{28A0092B-C50C-407E-A947-70E740481C1C}">
                <a14:useLocalDpi xmlns:a14="http://schemas.microsoft.com/office/drawing/2010/main" xmlns=""/>
              </a:ext>
            </a:extLst>
          </a:blip>
          <a:srcRect/>
          <a:stretch/>
        </p:blipFill>
        <p:spPr>
          <a:xfrm>
            <a:off x="401750" y="3434599"/>
            <a:ext cx="3453600" cy="2302200"/>
          </a:xfrm>
          <a:prstGeom prst="rect">
            <a:avLst/>
          </a:prstGeom>
          <a:noFill/>
          <a:ln>
            <a:noFill/>
          </a:ln>
        </p:spPr>
      </p:pic>
      <p:pic>
        <p:nvPicPr>
          <p:cNvPr id="139" name="Shape 139" descr="IMG_9731.JPG"/>
          <p:cNvPicPr preferRelativeResize="0"/>
          <p:nvPr/>
        </p:nvPicPr>
        <p:blipFill>
          <a:blip r:embed="rId5" cstate="screen">
            <a:alphaModFix/>
            <a:extLst>
              <a:ext uri="{28A0092B-C50C-407E-A947-70E740481C1C}">
                <a14:useLocalDpi xmlns:a14="http://schemas.microsoft.com/office/drawing/2010/main" xmlns=""/>
              </a:ext>
            </a:extLst>
          </a:blip>
          <a:stretch>
            <a:fillRect/>
          </a:stretch>
        </p:blipFill>
        <p:spPr>
          <a:xfrm>
            <a:off x="4232974" y="1369350"/>
            <a:ext cx="7407522" cy="41192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1255</Words>
  <Application>Microsoft Office PowerPoint</Application>
  <PresentationFormat>Custom</PresentationFormat>
  <Paragraphs>170</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Pinyon Script</vt:lpstr>
      <vt:lpstr>Times New Roman</vt:lpstr>
      <vt:lpstr>Office Theme</vt:lpstr>
      <vt:lpstr>PCC 146.02 Clinical Case Presentation</vt:lpstr>
      <vt:lpstr>ESTHETIC DENTISTRY</vt:lpstr>
      <vt:lpstr>Diagnostic work up </vt:lpstr>
      <vt:lpstr>PHOTOGRAPHY</vt:lpstr>
      <vt:lpstr>Slide 5</vt:lpstr>
      <vt:lpstr>Diagnostic Models</vt:lpstr>
      <vt:lpstr>Slide 7</vt:lpstr>
      <vt:lpstr>PRE-OP PHOTOGRAPHS</vt:lpstr>
      <vt:lpstr>Slide 9</vt:lpstr>
      <vt:lpstr>Shade selection</vt:lpstr>
      <vt:lpstr>Slide 11</vt:lpstr>
      <vt:lpstr>Stump Shade (die shade) </vt:lpstr>
      <vt:lpstr>Post-operative</vt:lpstr>
      <vt:lpstr>Case #2: Direct Composite Veneers</vt:lpstr>
      <vt:lpstr>COMPOSITE</vt:lpstr>
      <vt:lpstr>Slide 16</vt:lpstr>
      <vt:lpstr>Slide 17</vt:lpstr>
      <vt:lpstr>Slide 18</vt:lpstr>
      <vt:lpstr>Slide 19</vt:lpstr>
      <vt:lpstr>Some Polishing tools</vt:lpstr>
      <vt:lpstr>Slide 21</vt:lpstr>
      <vt:lpstr>Slide 22</vt:lpstr>
      <vt:lpstr>Case 3. Veneers #7- #10</vt:lpstr>
      <vt:lpstr>Slide 24</vt:lpstr>
      <vt:lpstr>Pre-op</vt:lpstr>
      <vt:lpstr>Pre-operative photographs</vt:lpstr>
      <vt:lpstr>Completed teeth preparation for veneers</vt:lpstr>
      <vt:lpstr>Post-op</vt:lpstr>
      <vt:lpstr>Post-op</vt:lpstr>
      <vt:lpstr>Case 4-  Crowns </vt:lpstr>
      <vt:lpstr>CROWN </vt:lpstr>
      <vt:lpstr>Slide 32</vt:lpstr>
      <vt:lpstr>Slide 33</vt:lpstr>
      <vt:lpstr>Slide 34</vt:lpstr>
      <vt:lpstr>Special Thanks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PCC 146.02 Clinical Case Presentation</dc:title>
  <dc:creator>Donald Coluzzi</dc:creator>
  <cp:lastModifiedBy>Don Coluzzi</cp:lastModifiedBy>
  <cp:revision>2</cp:revision>
  <dcterms:modified xsi:type="dcterms:W3CDTF">2017-05-16T23:46:26Z</dcterms:modified>
</cp:coreProperties>
</file>