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embeddedFontLst>
    <p:embeddedFont>
      <p:font typeface="Raleway" charset="0"/>
      <p:regular r:id="rId35"/>
      <p:bold r:id="rId36"/>
      <p:italic r:id="rId37"/>
      <p:boldItalic r:id="rId38"/>
    </p:embeddedFont>
    <p:embeddedFont>
      <p:font typeface="Lato" pitchFamily="3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FFE5AD53-6C43-4CA3-953C-694E9DFF2724}">
  <a:tblStyle styleId="{FFE5AD53-6C43-4CA3-953C-694E9DFF2724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163" y="-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1040527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ncbi-nlm-nih-gov.ucsf.idm.oclc.org/pubmed/19215747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J Can Dent Assoc.</a:t>
            </a:r>
            <a:r>
              <a:rPr lang="en"/>
              <a:t> 2000 Sep;66(8):435-8.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/>
              <a:t>Single-tooth replacement: bridge vs. implant-supported restoration.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Dent Clin North Am.</a:t>
            </a:r>
            <a:r>
              <a:rPr lang="en"/>
              <a:t> 2009 Jan;53(1):97-129, ix. doi: 10.1016/j.cden.2008.10.001.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/>
              <a:t>Evidence-based decision making: replacement of the single missing tooth.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921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</a:pPr>
            <a:r>
              <a:rPr lang="en" sz="1000">
                <a:solidFill>
                  <a:schemeClr val="dk2"/>
                </a:solidFill>
              </a:rPr>
              <a:t>Types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</a:pPr>
            <a:r>
              <a:rPr lang="en" sz="1000">
                <a:solidFill>
                  <a:schemeClr val="dk2"/>
                </a:solidFill>
              </a:rPr>
              <a:t>Diode laser resection compared to classical surgical removal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Matrix made before extracting #12 and #13. Prepared #11 and #14 for crowns. Crown lengthening completed on distal of #11 for more axial wall height. Extracted #12 and 13 and temporized FPD with ovate pontics for socket preservation.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According to Second source;  no significant difference in cosmetic improvement with porcelain veneers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hape 1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2390266" y="3238450"/>
            <a:ext cx="6331500" cy="1241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Shape 62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Shape 18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hape 2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23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Shape 2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Shape 30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Shape 3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2400302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650571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hape 4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9500" y="1846803"/>
            <a:ext cx="2808000" cy="2806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hape 4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283103" y="712140"/>
            <a:ext cx="6244200" cy="3835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0" name="Shape 5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265500" y="2735370"/>
            <a:ext cx="4045200" cy="1345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Shape 5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1040527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ncbi-nlm-nih-gov.ucsf.idm.oclc.org/pubmed/19215747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Patient Case Study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2390266" y="3238450"/>
            <a:ext cx="6331500" cy="1241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Marie Kim, Lauren Leza, Dexter Nguyen, Jeffrey Proniloff, Dien Sun, Yat Tang, Lita Vo • Spring Quarter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LR #25-31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body" idx="2"/>
          </p:nvPr>
        </p:nvSpPr>
        <p:spPr>
          <a:xfrm>
            <a:off x="5650571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#28 MO Am: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Pt expressed esthetic concern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#29 PFM: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(+) margin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#30 Gold: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(+) margin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#31 MO Am: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(+) margin</a:t>
            </a: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 t="35909" r="67794"/>
          <a:stretch/>
        </p:blipFill>
        <p:spPr>
          <a:xfrm>
            <a:off x="2400250" y="1211349"/>
            <a:ext cx="2944873" cy="328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Initial Treatment Plan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PHASE I: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EXT #19 + post-op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OHI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Ortho referral regarding diastemas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Patient completed prophy at another dental office before coming to UCSF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PHASE II: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#5 MOD, #6 DI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#13 possible re-treat RCT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Closing anterior diastemas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PHASE III: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Replace defective crowns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Determine restorability of teeth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Bridge/implant to replace missing #19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PHASE IV: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RECALL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POE/Prophy/update BWX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CAMBRA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OHI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Treatment Highlights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24764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Replacing #19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2400302" y="9168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IMPLANT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Risks: peri-implantitis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Benefits: preserve adjacent teeth, predictable outcome, strength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Cost: $$$$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Time: 3-4 months, 4-6 appts.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FPD #18-X-20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Risks - reduced adjacent teeth, last 8-10 years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Benefits - use when there is lack of bone,  adjacent teeth have large restorations  or existing crowns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Cost: $$$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Time: 2-3 appts.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5726652" y="88432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ato"/>
            </a:pPr>
            <a:r>
              <a:rPr lang="en" b="1"/>
              <a:t>RPD</a:t>
            </a: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200" b="1"/>
              <a:t>Risks: accumulates plaque</a:t>
            </a: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200" b="1"/>
              <a:t>Benefits: function </a:t>
            </a:r>
            <a:r>
              <a:rPr lang="en" b="1"/>
              <a:t>without invasive procedures</a:t>
            </a: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200" b="1"/>
              <a:t>Cost: $$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Time: 5-6 appts.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NOTHING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Risks: closure of space, hypereruption of opposing tooth, loss of bone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Benefits: non-invasive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Costs: 0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Time: None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2604550" y="4850525"/>
            <a:ext cx="3000000" cy="21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  <a:hlinkClick r:id="rId3"/>
              </a:rPr>
              <a:t>J Can Dent Assoc.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2000 Sep;66(8):435-8.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24764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#19: Implant vs. FPD</a:t>
            </a:r>
          </a:p>
        </p:txBody>
      </p:sp>
      <p:graphicFrame>
        <p:nvGraphicFramePr>
          <p:cNvPr id="182" name="Shape 182"/>
          <p:cNvGraphicFramePr/>
          <p:nvPr/>
        </p:nvGraphicFramePr>
        <p:xfrm>
          <a:off x="2611862" y="1374100"/>
          <a:ext cx="6050775" cy="2758380"/>
        </p:xfrm>
        <a:graphic>
          <a:graphicData uri="http://schemas.openxmlformats.org/drawingml/2006/table">
            <a:tbl>
              <a:tblPr>
                <a:noFill/>
                <a:tableStyleId>{FFE5AD53-6C43-4CA3-953C-694E9DFF2724}</a:tableStyleId>
              </a:tblPr>
              <a:tblGrid>
                <a:gridCol w="769025"/>
                <a:gridCol w="2635450"/>
                <a:gridCol w="2646300"/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 b="1"/>
                        <a:t>Advantages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 b="1"/>
                        <a:t>Disadvantages</a:t>
                      </a: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 b="1"/>
                        <a:t>FPD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- Avoid implant surgical therapy restoration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- Avoid vital structures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- Eliminate the need for regenerative therapy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- Slightly lesser cost of therapy than implant placement and grafting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- Involvement of adjacent teeth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- Potential for endodontic therapy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- Greater cost of treatment if endodontic therapy is required</a:t>
                      </a:r>
                    </a:p>
                    <a:p>
                      <a:pPr lvl="0">
                        <a:spcBef>
                          <a:spcPts val="0"/>
                        </a:spcBef>
                        <a:buClr>
                          <a:schemeClr val="dk2"/>
                        </a:buClr>
                        <a:buSzPct val="91666"/>
                        <a:buFont typeface="Arial"/>
                        <a:buNone/>
                      </a:pPr>
                      <a:r>
                        <a:rPr lang="en" sz="1200"/>
                        <a:t>- More difficult to perform adequate home care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 b="1"/>
                        <a:t>Implant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- No involvement of adjacent teeth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- Greater ease of home care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- Greater long-term predictability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- Need to avoid vital structures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- Potential need for regenerative therapy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- Possibility of second surgical visit</a:t>
                      </a: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183" name="Shape 183"/>
          <p:cNvSpPr txBox="1"/>
          <p:nvPr/>
        </p:nvSpPr>
        <p:spPr>
          <a:xfrm>
            <a:off x="2535675" y="4111525"/>
            <a:ext cx="43764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  <a:hlinkClick r:id="rId3"/>
              </a:rPr>
              <a:t>Dent Clin North Am.</a:t>
            </a:r>
            <a:r>
              <a:rPr lang="en" sz="110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2009 Jan;53(1):97-129,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FPD #18-20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2400302" y="15264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Endo consult regarding existing short post on #20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Plan: </a:t>
            </a:r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/>
              <a:t>remove existing crown</a:t>
            </a:r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/>
              <a:t>assess remaining tooth for necessity of longer post</a:t>
            </a: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l="67544" t="35654"/>
          <a:stretch/>
        </p:blipFill>
        <p:spPr>
          <a:xfrm>
            <a:off x="5557424" y="764474"/>
            <a:ext cx="2967798" cy="329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65500" y="1912650"/>
            <a:ext cx="4045199" cy="13181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Patient Profile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4713200" y="827925"/>
            <a:ext cx="4226100" cy="438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Arial"/>
                <a:ea typeface="Arial"/>
                <a:cs typeface="Arial"/>
                <a:sym typeface="Arial"/>
              </a:rPr>
              <a:t>June, 2016. 46 y/o female presents for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Arial"/>
                <a:ea typeface="Arial"/>
                <a:cs typeface="Arial"/>
                <a:sym typeface="Arial"/>
              </a:rPr>
              <a:t>CC: </a:t>
            </a: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“I need a lot of work, my tooth broke off, there are gaps between my teeth.”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Arial"/>
                <a:ea typeface="Arial"/>
                <a:cs typeface="Arial"/>
                <a:sym typeface="Arial"/>
              </a:rPr>
              <a:t>Medical History: 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Non-contributory. Last physical January 2016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b="1">
                <a:latin typeface="Arial"/>
                <a:ea typeface="Arial"/>
                <a:cs typeface="Arial"/>
                <a:sym typeface="Arial"/>
              </a:rPr>
              <a:t>Medications: 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Takes Iron once in awhile</a:t>
            </a:r>
          </a:p>
          <a:p>
            <a:pPr lvl="0">
              <a:spcBef>
                <a:spcPts val="0"/>
              </a:spcBef>
              <a:buNone/>
            </a:pPr>
            <a:r>
              <a:rPr lang="en" sz="1200" b="1">
                <a:latin typeface="Arial"/>
                <a:ea typeface="Arial"/>
                <a:cs typeface="Arial"/>
                <a:sym typeface="Arial"/>
              </a:rPr>
              <a:t>Allergies: 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NKDA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b="1">
                <a:latin typeface="Arial"/>
                <a:ea typeface="Arial"/>
                <a:cs typeface="Arial"/>
                <a:sym typeface="Arial"/>
              </a:rPr>
              <a:t>Surgical history: 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Non-contributory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b="1">
                <a:latin typeface="Arial"/>
                <a:ea typeface="Arial"/>
                <a:cs typeface="Arial"/>
                <a:sym typeface="Arial"/>
              </a:rPr>
              <a:t>Social history: 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Social drinker, no tobacco use, no recreational drug use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b="1">
                <a:latin typeface="Arial"/>
                <a:ea typeface="Arial"/>
                <a:cs typeface="Arial"/>
                <a:sym typeface="Arial"/>
              </a:rPr>
              <a:t>Dental history: 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Multiple restorations. Received regular dental care. Last prophy a month ago.</a:t>
            </a:r>
          </a:p>
          <a:p>
            <a:pPr lvl="0">
              <a:spcBef>
                <a:spcPts val="0"/>
              </a:spcBef>
              <a:buNone/>
            </a:pPr>
            <a:r>
              <a:rPr lang="en" sz="1200" b="1"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HI: Brus</a:t>
            </a: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hes 2x/day with a hard toothbrush with colgate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fluoride toothpaste, listerine mouthrinse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lvl="0">
              <a:spcBef>
                <a:spcPts val="0"/>
              </a:spcBef>
              <a:buNone/>
            </a:pPr>
            <a:endParaRPr sz="15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SET BACKS</a:t>
            </a:r>
          </a:p>
        </p:txBody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2400302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Temporary bridge: DL portion of #18 fractured numerous times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Patient was initially unaware of any bruxing habits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Recently discovered that she grinds and clenches her teeth throughout the day AND night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Updated treatment plan for occlusal guard.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type="body" idx="2"/>
          </p:nvPr>
        </p:nvSpPr>
        <p:spPr>
          <a:xfrm>
            <a:off x="5650571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en"/>
              <a:t>Lab sent back wrong pontics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FPD #18-20 delivery</a:t>
            </a:r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451" y="1804900"/>
            <a:ext cx="3887399" cy="25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 l="49624" t="14864"/>
          <a:stretch/>
        </p:blipFill>
        <p:spPr>
          <a:xfrm>
            <a:off x="6440051" y="1812273"/>
            <a:ext cx="2281799" cy="2568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Replacing #12 and #13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SET BACKS</a:t>
            </a:r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Gingivectomy completed because of gingival overgrowth into current defective restoration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While removing #13 temporary crown for final impression, existing post and core came out as well. Suspect recurrent decay.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Poor prognosis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Options for replacing #13:</a:t>
            </a: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Implant #13</a:t>
            </a: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FPD #12-14</a:t>
            </a: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RPD</a:t>
            </a: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Nothing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Patient decided on FPD #12-14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Updated treatment plan to extract #13, FPD #12-14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691150" y="575950"/>
            <a:ext cx="80307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/>
              <a:t>Laser gingivectomy vs Classical surgical removal with scalpel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91150" y="1497750"/>
            <a:ext cx="8073900" cy="3509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Studies included (some studies are beyond the scope of this presentation, but studies have relatively the same findings)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Clinical study 14 patients including males/females</a:t>
            </a:r>
          </a:p>
          <a:p>
            <a: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Aged 20-40 years</a:t>
            </a:r>
          </a:p>
          <a:p>
            <a: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Divided into two groups</a:t>
            </a:r>
          </a:p>
          <a:p>
            <a: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One crown lengthening with scalpel</a:t>
            </a:r>
          </a:p>
          <a:p>
            <a: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One crown lengthening with laser</a:t>
            </a:r>
          </a:p>
          <a:p>
            <a: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Statistical significance for pain scale</a:t>
            </a:r>
          </a:p>
          <a:p>
            <a: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On 3rd (P&lt;0.002) and 7th day (P&lt;0.044)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Orthodontic soft tissue procedures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Cosmetic smile lift gingivectomy in orthodontic patients - Controlled clinical trial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Adjunct effectiveness of diode laser gingivectomy in maintaining periodontal health during orthodontic treatment</a:t>
            </a:r>
          </a:p>
          <a:p>
            <a: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Test group received diode laser gingivectomy as an adjunct to nonsurgical periodontal treatment</a:t>
            </a:r>
          </a:p>
          <a:p>
            <a: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Control group received nonsurgical periodontal treatment only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Improved wound healing by low-level laser irradiation after gingivectomy operations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Clinical study of gingiva healing after gingivectomy and low-level laser therapy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Efficacy of three different surgical techniques in the management of drug-induced gingival overgrowth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30303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2"/>
              </a:buClr>
              <a:buSzPct val="39285"/>
              <a:buFont typeface="Arial"/>
              <a:buNone/>
            </a:pPr>
            <a:r>
              <a:rPr lang="en" sz="2800"/>
              <a:t>Laser gingivectomy vs Classical surgical removal with scalpel</a:t>
            </a:r>
          </a:p>
          <a:p>
            <a:pPr lvl="0">
              <a:spcBef>
                <a:spcPts val="0"/>
              </a:spcBef>
              <a:buNone/>
            </a:pPr>
            <a:endParaRPr sz="2800"/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1091050" y="1492150"/>
            <a:ext cx="5004600" cy="295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sng"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Arial"/>
                <a:ea typeface="Arial"/>
                <a:cs typeface="Arial"/>
                <a:sym typeface="Arial"/>
              </a:rPr>
              <a:t>Advantages 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latin typeface="Arial"/>
              <a:ea typeface="Arial"/>
              <a:cs typeface="Arial"/>
              <a:sym typeface="Arial"/>
            </a:endParaRPr>
          </a:p>
          <a:p>
            <a:pPr marL="1828800" lvl="3" indent="-2921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Better visibility during intervention</a:t>
            </a:r>
          </a:p>
          <a:p>
            <a:pPr marL="1828800" lvl="3" indent="-2921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Minimal/less postoperative discomfort</a:t>
            </a:r>
          </a:p>
          <a:p>
            <a:pPr marL="1828800" lvl="3" indent="-2921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Some procedures can actually forego local anaesthetic</a:t>
            </a:r>
          </a:p>
          <a:p>
            <a:pPr marL="1828800" lvl="3" indent="-2921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Better gingival recontouring</a:t>
            </a:r>
          </a:p>
          <a:p>
            <a:pPr marL="1828800" lvl="3" indent="-2921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No sutures necessary</a:t>
            </a:r>
          </a:p>
          <a:p>
            <a:pPr marL="1828800" lvl="3" indent="-2921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Less bleeding during and after surgery</a:t>
            </a:r>
          </a:p>
          <a:p>
            <a:pPr marL="1828800" lvl="3" indent="-2921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Rapid postoperative haemostasis </a:t>
            </a:r>
          </a:p>
          <a:p>
            <a:pPr marL="1828800" lvl="3" indent="-2921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Significant improvements in periodontal health over study period (P&lt;0.05)</a:t>
            </a:r>
          </a:p>
          <a:p>
            <a:pPr marL="1828800" lvl="3" indent="-2921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Adjunctive use of lasers can produce an earlier and greater improvement in gingival health (P&lt;0.05)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223" name="Shape 223"/>
          <p:cNvSpPr txBox="1">
            <a:spLocks noGrp="1"/>
          </p:cNvSpPr>
          <p:nvPr>
            <p:ph type="body" idx="2"/>
          </p:nvPr>
        </p:nvSpPr>
        <p:spPr>
          <a:xfrm>
            <a:off x="6095650" y="1751325"/>
            <a:ext cx="2397300" cy="289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Arial"/>
                <a:ea typeface="Arial"/>
                <a:cs typeface="Arial"/>
                <a:sym typeface="Arial"/>
              </a:rPr>
              <a:t>Negatives</a:t>
            </a:r>
          </a:p>
          <a:p>
            <a:pPr marL="9144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High cost of laser equipment</a:t>
            </a: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Time consumption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36666"/>
              <a:buFont typeface="Arial"/>
              <a:buNone/>
            </a:pPr>
            <a:r>
              <a:rPr lang="en"/>
              <a:t>Replacing #12 and #13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SET BACKS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2410100" y="1595775"/>
            <a:ext cx="3350100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#12 : removed crown, updated PA, realized tooth did not have a post--B/U wasn’t connected to GP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NEW TREATMENT OPTIONS:</a:t>
            </a:r>
          </a:p>
          <a:p>
            <a:pPr lvl="0" indent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1) ext 12 + 13 + implant 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2) ext 12, 13; FPD #11-14 (due to esthetics) 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3) post + core on #12 for FPD #12-14 (guarded prognosis) </a:t>
            </a:r>
          </a:p>
          <a:p>
            <a:pPr lvl="0" indent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4) do nothing</a:t>
            </a:r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7400" y="2967575"/>
            <a:ext cx="2368499" cy="170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7399" y="1184600"/>
            <a:ext cx="2368499" cy="1705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FPD #11-14 Delivery</a:t>
            </a:r>
          </a:p>
        </p:txBody>
      </p:sp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l="13849" t="9008" r="18262" b="14579"/>
          <a:stretch/>
        </p:blipFill>
        <p:spPr>
          <a:xfrm rot="10800000" flipH="1">
            <a:off x="988024" y="1342624"/>
            <a:ext cx="3905751" cy="29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4">
            <a:alphaModFix/>
          </a:blip>
          <a:srcRect l="18676" t="17255" r="5617" b="33288"/>
          <a:stretch/>
        </p:blipFill>
        <p:spPr>
          <a:xfrm flipH="1">
            <a:off x="4893774" y="1342630"/>
            <a:ext cx="3962800" cy="172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Veneers #6-11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2400302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Ortho referral for max anterior diastemas and pt decided she did not want ortho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Porcelain veneers or direct composite veneers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INDIRECT VS. DIRECT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Veneers #6-11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435575" y="3484600"/>
            <a:ext cx="8313000" cy="12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100">
              <a:solidFill>
                <a:schemeClr val="dk2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>
                <a:solidFill>
                  <a:schemeClr val="dk2"/>
                </a:solidFill>
              </a:rPr>
              <a:t>Pt decided direct b/c of cost and conservative procedure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>
                <a:solidFill>
                  <a:schemeClr val="dk2"/>
                </a:solidFill>
              </a:rPr>
              <a:t>Waxed up anteriors to determine size, shape, and midline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>
                <a:solidFill>
                  <a:schemeClr val="dk2"/>
                </a:solidFill>
              </a:rPr>
              <a:t>Completed procedure</a:t>
            </a: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 l="8800" t="5806" b="19270"/>
          <a:stretch/>
        </p:blipFill>
        <p:spPr>
          <a:xfrm>
            <a:off x="822650" y="1526300"/>
            <a:ext cx="3159000" cy="173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 rotWithShape="1">
          <a:blip r:embed="rId4">
            <a:alphaModFix/>
          </a:blip>
          <a:srcRect l="10752" t="18140" r="7541" b="17281"/>
          <a:stretch/>
        </p:blipFill>
        <p:spPr>
          <a:xfrm>
            <a:off x="4807724" y="1561475"/>
            <a:ext cx="3158999" cy="165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/>
        </p:nvSpPr>
        <p:spPr>
          <a:xfrm>
            <a:off x="767050" y="1153775"/>
            <a:ext cx="1010100" cy="40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254" name="Shape 254"/>
          <p:cNvSpPr txBox="1"/>
          <p:nvPr/>
        </p:nvSpPr>
        <p:spPr>
          <a:xfrm>
            <a:off x="4751100" y="1179125"/>
            <a:ext cx="855900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AFTER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Direct vs indirect veneers</a:t>
            </a:r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2400302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/>
              <a:t>Direct Veneers: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100"/>
              <a:t>Advantages:</a:t>
            </a:r>
          </a:p>
          <a:p>
            <a:pPr marL="457200" lvl="0" indent="-298450" rtl="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sz="1100"/>
              <a:t>Tooth conservation, cost, time, reversibility of treatment, no need for additional adhesive cementing system, better marginal adaptation, cracks/fractures can be repaired intraorally, higher compressive strength</a:t>
            </a:r>
            <a:r>
              <a:rPr lang="en" sz="1100" baseline="30000"/>
              <a:t>1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100"/>
              <a:t>Disadvantages:</a:t>
            </a:r>
          </a:p>
          <a:p>
            <a:pPr marL="457200" lvl="0" indent="-298450" rtl="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sz="1100"/>
              <a:t>Lower resistance to wear, discoloration</a:t>
            </a:r>
            <a:r>
              <a:rPr lang="en" sz="1100" baseline="30000"/>
              <a:t>1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1100" baseline="300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1100" baseline="30000"/>
          </a:p>
          <a:p>
            <a:pPr lvl="0">
              <a:spcBef>
                <a:spcPts val="0"/>
              </a:spcBef>
              <a:buNone/>
            </a:pPr>
            <a:endParaRPr sz="1100"/>
          </a:p>
        </p:txBody>
      </p:sp>
      <p:sp>
        <p:nvSpPr>
          <p:cNvPr id="261" name="Shape 261"/>
          <p:cNvSpPr txBox="1">
            <a:spLocks noGrp="1"/>
          </p:cNvSpPr>
          <p:nvPr>
            <p:ph type="body" idx="2"/>
          </p:nvPr>
        </p:nvSpPr>
        <p:spPr>
          <a:xfrm>
            <a:off x="5650446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u="sng"/>
              <a:t>Indirect Veneers: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100"/>
              <a:t>Advantages:</a:t>
            </a:r>
          </a:p>
          <a:p>
            <a:pPr marL="457200" lvl="0" indent="-298450" rtl="0">
              <a:spcBef>
                <a:spcPts val="0"/>
              </a:spcBef>
              <a:buSzPct val="100000"/>
            </a:pPr>
            <a:r>
              <a:rPr lang="en" sz="1100"/>
              <a:t>High resistance against attrition/fractures/discoloration</a:t>
            </a:r>
            <a:r>
              <a:rPr lang="en" sz="1100" baseline="30000"/>
              <a:t>1</a:t>
            </a:r>
            <a:r>
              <a:rPr lang="en" sz="1100"/>
              <a:t>, better long term performance, less maintenance</a:t>
            </a:r>
            <a:r>
              <a:rPr lang="en" sz="1100" baseline="30000"/>
              <a:t>2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100"/>
              <a:t>Disadvantages:</a:t>
            </a:r>
          </a:p>
          <a:p>
            <a:pPr marL="457200" lvl="0" indent="-298450">
              <a:spcBef>
                <a:spcPts val="0"/>
              </a:spcBef>
              <a:buSzPct val="100000"/>
            </a:pPr>
            <a:r>
              <a:rPr lang="en" sz="1100"/>
              <a:t>Long chair time, higher cost, need of an additional adhesive cementing system</a:t>
            </a:r>
            <a:r>
              <a:rPr lang="en" sz="1100" baseline="30000"/>
              <a:t>1</a:t>
            </a:r>
            <a:r>
              <a:rPr lang="en" sz="1100"/>
              <a:t>, can have irreparable failures</a:t>
            </a:r>
            <a:r>
              <a:rPr lang="en" sz="1100" baseline="30000"/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FMX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0800" y="1121111"/>
            <a:ext cx="6321598" cy="354164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480325" y="68025"/>
            <a:ext cx="48969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 l="10752" t="18140" r="7541" b="17281"/>
          <a:stretch/>
        </p:blipFill>
        <p:spPr>
          <a:xfrm>
            <a:off x="5530574" y="2640375"/>
            <a:ext cx="3158999" cy="165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 rotWithShape="1">
          <a:blip r:embed="rId4">
            <a:alphaModFix/>
          </a:blip>
          <a:srcRect l="13716" t="5703" r="13825" b="14748"/>
          <a:stretch/>
        </p:blipFill>
        <p:spPr>
          <a:xfrm rot="10800000" flipH="1">
            <a:off x="2590800" y="533399"/>
            <a:ext cx="2784451" cy="203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5">
            <a:alphaModFix/>
          </a:blip>
          <a:srcRect l="13849" t="9008" r="18262" b="14579"/>
          <a:stretch/>
        </p:blipFill>
        <p:spPr>
          <a:xfrm rot="10800000" flipH="1">
            <a:off x="2590800" y="2584499"/>
            <a:ext cx="2784450" cy="20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6">
            <a:alphaModFix/>
          </a:blip>
          <a:srcRect l="8800" t="5806" b="19270"/>
          <a:stretch/>
        </p:blipFill>
        <p:spPr>
          <a:xfrm>
            <a:off x="5530575" y="840500"/>
            <a:ext cx="3159000" cy="173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7">
            <a:alphaModFix/>
          </a:blip>
          <a:srcRect l="19224" t="23709" r="17743" b="29506"/>
          <a:stretch/>
        </p:blipFill>
        <p:spPr>
          <a:xfrm flipH="1">
            <a:off x="194774" y="307100"/>
            <a:ext cx="2303200" cy="11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 rotWithShape="1">
          <a:blip r:embed="rId8">
            <a:alphaModFix/>
          </a:blip>
          <a:srcRect l="18761" t="26824" r="8404" b="15251"/>
          <a:stretch/>
        </p:blipFill>
        <p:spPr>
          <a:xfrm flipH="1">
            <a:off x="194773" y="1442475"/>
            <a:ext cx="2303201" cy="1217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 rotWithShape="1">
          <a:blip r:embed="rId9">
            <a:alphaModFix/>
          </a:blip>
          <a:srcRect l="13335" t="17696" r="18068" b="28549"/>
          <a:stretch/>
        </p:blipFill>
        <p:spPr>
          <a:xfrm flipH="1">
            <a:off x="194774" y="2659625"/>
            <a:ext cx="2303199" cy="1197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 rotWithShape="1">
          <a:blip r:embed="rId10">
            <a:alphaModFix/>
          </a:blip>
          <a:srcRect l="18676" t="17255" r="5617" b="33288"/>
          <a:stretch/>
        </p:blipFill>
        <p:spPr>
          <a:xfrm flipH="1">
            <a:off x="194775" y="3857317"/>
            <a:ext cx="2303201" cy="1002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2400300" y="378475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References:</a:t>
            </a: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317100" y="1013875"/>
            <a:ext cx="8404800" cy="36810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 marL="457200" lvl="0" indent="-292100" rtl="0">
              <a:spcBef>
                <a:spcPts val="0"/>
              </a:spcBef>
              <a:buSzPct val="100000"/>
              <a:buAutoNum type="arabicPeriod"/>
            </a:pPr>
            <a:r>
              <a:rPr lang="en" sz="1000"/>
              <a:t>Direct Composite Laminate Veneers: Three Case Reports. Bora Korkut, Funda Yanıkoğlu, Mahir Günday.  J Dent Res Dent Clin Dent Prospects. 2013 Spring; 7(2): 105–111.  Published online 2013 May 30. doi: 10.5681/joddd.2013.019</a:t>
            </a:r>
          </a:p>
          <a:p>
            <a:pPr marL="457200" lvl="0" indent="-292100" rtl="0">
              <a:spcBef>
                <a:spcPts val="0"/>
              </a:spcBef>
              <a:buSzPct val="100000"/>
              <a:buAutoNum type="arabicPeriod"/>
            </a:pPr>
            <a:r>
              <a:rPr lang="en" sz="1000"/>
              <a:t>The Effect of Veneers on Cosmetic Improvement. S. Nalbandian, B. J. Millar                                                                   Br Dent J. 2009 Jul 25; 207(2): E3–73.  doi: 10.1038/sj.bdj.2009.609</a:t>
            </a: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ct val="90909"/>
              <a:buAutoNum type="arabicPeriod"/>
            </a:pP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Kulkarni, S., Bhat, P., &amp; Thakur, S. (2015). Evaluation of soft tissue marginal stability achieved after excision with a conventional technique in comparison with laser excision: A pilot study. </a:t>
            </a:r>
            <a:r>
              <a:rPr lang="en" sz="1050" i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Indian Journal of Dental Research,26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(2), 186. doi:10.4103/0970-9290.159159</a:t>
            </a: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Mavrogiannis, M., Ellis, J. S., Seymour, R. A., &amp; Thomason, J. M. (2006). The efficacy of three different surgical techniques in the management of drug-induced gingival overgrowth. </a:t>
            </a:r>
            <a:r>
              <a:rPr lang="en" sz="1000" i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Journal of Clinical Periodontology,33</a:t>
            </a: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(9), 677-682. doi:10.1111/j.1600-051x.2006.00968.x</a:t>
            </a: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Ozcelik, O., Haytac, M. C., Kunin, A., &amp; Seydaoglu, G. (2008). Improved wound healing by low-level laser irradiation after gingivectomy operations: a controlled clinical pilot study. </a:t>
            </a:r>
            <a:r>
              <a:rPr lang="en" sz="1000" i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Journal of Clinical Periodontology,35</a:t>
            </a: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(3), 250-254. doi:10.1111/j.1600-051x.2007.01194.x</a:t>
            </a: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Pandurić, D. G., Blašković, M., Brozović, J., &amp; Sušić, M. (2014). Surgical Treatment of Excessive Gingival Display Using Lip Repositioning Technique and Laser Gingivectomy as an Alternative to Orthognathic Surgery. </a:t>
            </a:r>
            <a:r>
              <a:rPr lang="en" sz="1000" i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Journal of Oral and Maxillofacial Surgery,72</a:t>
            </a: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(2). doi:10.1016/j.joms.2013.10.016</a:t>
            </a: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Sobouti, F., Rakhshan, V., Chiniforush, N., &amp; Khatami, M. (2014). Effects of laser-assisted cosmetic smile lift gingivectomy on postoperative bleeding and pain in fixed orthodontic patients: a controlled clinical trial. </a:t>
            </a:r>
            <a:r>
              <a:rPr lang="en" sz="1000" i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Progress in Orthodontics,15</a:t>
            </a: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(1). doi:10.1186/s40510-014-0066-5</a:t>
            </a: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AutoNum type="arabicPeriod"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Hebel, K. Gajjar, R., Hofstede, T. (2000). Single-tooth replacement: bridge vs. implant-supported restoration. </a:t>
            </a:r>
            <a:r>
              <a:rPr lang="en" sz="1000" i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J. Can. Dent. Assoc.</a:t>
            </a: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Sep;66(8):435-8.</a:t>
            </a: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AutoNum type="arabicPeriod"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Fugzzzotto, P.A., (2009). Evidence-based decison making: replacement of the single missing tooth. </a:t>
            </a:r>
            <a:r>
              <a:rPr lang="en" sz="1000" i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Dent Clin North Am</a:t>
            </a: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Jan;53(1):97-129</a:t>
            </a:r>
          </a:p>
        </p:txBody>
      </p:sp>
      <p:sp>
        <p:nvSpPr>
          <p:cNvPr id="280" name="Shape 280"/>
          <p:cNvSpPr txBox="1">
            <a:spLocks noGrp="1"/>
          </p:cNvSpPr>
          <p:nvPr>
            <p:ph type="body" idx="2"/>
          </p:nvPr>
        </p:nvSpPr>
        <p:spPr>
          <a:xfrm>
            <a:off x="10161200" y="2450900"/>
            <a:ext cx="3071400" cy="876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trike="sngStrike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Questions??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Email : jeff.Pron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Thank you!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ADIOSSSS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Perio (maxillary)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2431475" y="1317750"/>
            <a:ext cx="48969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dk2"/>
                </a:solidFill>
              </a:rPr>
              <a:t> Dx : Gingivitis, Prophy 6 months recall</a:t>
            </a: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475" y="1752650"/>
            <a:ext cx="6290374" cy="2654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Perio (mandibular)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2431475" y="1317750"/>
            <a:ext cx="48969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dk2"/>
                </a:solidFill>
              </a:rPr>
              <a:t> Dx : Gingivitis, Prophy 6 months recall</a:t>
            </a:r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475" y="1752650"/>
            <a:ext cx="6290374" cy="265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0250" y="1752649"/>
            <a:ext cx="6321598" cy="267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Clinical Findings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UR #2-8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2"/>
          </p:nvPr>
        </p:nvSpPr>
        <p:spPr>
          <a:xfrm>
            <a:off x="5650574" y="1602675"/>
            <a:ext cx="3369600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#2 gold crown. RCT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#3 PFM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#4 PFM: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(+) margin on distal</a:t>
            </a:r>
          </a:p>
          <a:p>
            <a:pPr marL="0" lvl="0" indent="-6985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#5 MOD Cp: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defective restoration / caries on 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#6 DI Cp: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defective rest - open margin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#7 - 11: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attrition / diastemas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 r="68295" b="34567"/>
          <a:stretch/>
        </p:blipFill>
        <p:spPr>
          <a:xfrm>
            <a:off x="2486475" y="1252974"/>
            <a:ext cx="2899051" cy="335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UL #9-15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2"/>
          </p:nvPr>
        </p:nvSpPr>
        <p:spPr>
          <a:xfrm>
            <a:off x="5650571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#12 PFM: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fracture on M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#13 PFM: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recurrent decay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(#12, 13 have post)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#14 PFM: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(+) margin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#15 gold crown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 l="66411" b="35683"/>
          <a:stretch/>
        </p:blipFill>
        <p:spPr>
          <a:xfrm>
            <a:off x="2579174" y="1310275"/>
            <a:ext cx="3071399" cy="329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LL #18-24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2"/>
          </p:nvPr>
        </p:nvSpPr>
        <p:spPr>
          <a:xfrm>
            <a:off x="5650571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#18 MO Am: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open margin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#19: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crown root fracture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#20 PFM w/ RCT/post :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recurrent caries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#21 DO Am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: patient reports esthetic concern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#22 - 27: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attrition and diastema between 23, 24</a:t>
            </a: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 l="66410" t="34119"/>
          <a:stretch/>
        </p:blipFill>
        <p:spPr>
          <a:xfrm>
            <a:off x="2400249" y="1211349"/>
            <a:ext cx="3071399" cy="33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1720</Words>
  <Application>Microsoft Office PowerPoint</Application>
  <PresentationFormat>On-screen Show (16:9)</PresentationFormat>
  <Paragraphs>226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Raleway</vt:lpstr>
      <vt:lpstr>Lato</vt:lpstr>
      <vt:lpstr>Times New Roman</vt:lpstr>
      <vt:lpstr>swiss-2</vt:lpstr>
      <vt:lpstr>Patient Case Study</vt:lpstr>
      <vt:lpstr>Patient Profile</vt:lpstr>
      <vt:lpstr>FMX</vt:lpstr>
      <vt:lpstr>Perio (maxillary)</vt:lpstr>
      <vt:lpstr>Perio (mandibular)</vt:lpstr>
      <vt:lpstr>Clinical Findings</vt:lpstr>
      <vt:lpstr>UR #2-8</vt:lpstr>
      <vt:lpstr>UL #9-15</vt:lpstr>
      <vt:lpstr>LL #18-24</vt:lpstr>
      <vt:lpstr>LR #25-31</vt:lpstr>
      <vt:lpstr>Initial Treatment Plan</vt:lpstr>
      <vt:lpstr>PHASE I:</vt:lpstr>
      <vt:lpstr>PHASE II:</vt:lpstr>
      <vt:lpstr>PHASE III:</vt:lpstr>
      <vt:lpstr>PHASE IV:</vt:lpstr>
      <vt:lpstr>Treatment Highlights …</vt:lpstr>
      <vt:lpstr>Replacing #19</vt:lpstr>
      <vt:lpstr>#19: Implant vs. FPD</vt:lpstr>
      <vt:lpstr>FPD #18-20</vt:lpstr>
      <vt:lpstr>SET BACKS</vt:lpstr>
      <vt:lpstr>FPD #18-20 delivery</vt:lpstr>
      <vt:lpstr>Replacing #12 and #13 SET BACKS</vt:lpstr>
      <vt:lpstr>Laser gingivectomy vs Classical surgical removal with scalpel</vt:lpstr>
      <vt:lpstr>Laser gingivectomy vs Classical surgical removal with scalpel </vt:lpstr>
      <vt:lpstr>Replacing #12 and #13 SET BACKS</vt:lpstr>
      <vt:lpstr>FPD #11-14 Delivery</vt:lpstr>
      <vt:lpstr>Veneers #6-11</vt:lpstr>
      <vt:lpstr>Veneers #6-11</vt:lpstr>
      <vt:lpstr>Direct vs indirect veneers</vt:lpstr>
      <vt:lpstr>Slide 30</vt:lpstr>
      <vt:lpstr>References:</vt:lpstr>
      <vt:lpstr> Questions?? Email : jeff.Pron  Thank you!  ADIOSSSS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Patient Case Study</dc:title>
  <dc:creator>Donald Coluzzi</dc:creator>
  <cp:lastModifiedBy>Don Coluzzi</cp:lastModifiedBy>
  <cp:revision>1</cp:revision>
  <dcterms:modified xsi:type="dcterms:W3CDTF">2017-05-17T00:42:17Z</dcterms:modified>
</cp:coreProperties>
</file>