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5" r:id="rId1"/>
  </p:sldMasterIdLst>
  <p:notesMasterIdLst>
    <p:notesMasterId r:id="rId16"/>
  </p:notesMasterIdLst>
  <p:sldIdLst>
    <p:sldId id="278" r:id="rId2"/>
    <p:sldId id="256" r:id="rId3"/>
    <p:sldId id="258" r:id="rId4"/>
    <p:sldId id="265" r:id="rId5"/>
    <p:sldId id="266" r:id="rId6"/>
    <p:sldId id="268" r:id="rId7"/>
    <p:sldId id="260" r:id="rId8"/>
    <p:sldId id="269" r:id="rId9"/>
    <p:sldId id="272" r:id="rId10"/>
    <p:sldId id="273" r:id="rId11"/>
    <p:sldId id="274" r:id="rId12"/>
    <p:sldId id="275" r:id="rId13"/>
    <p:sldId id="276" r:id="rId14"/>
    <p:sldId id="257" r:id="rId15"/>
  </p:sldIdLst>
  <p:sldSz cx="7315200" cy="3657600"/>
  <p:notesSz cx="6858000" cy="9144000"/>
  <p:defaultTextStyle>
    <a:defPPr>
      <a:defRPr lang="en-US"/>
    </a:defPPr>
    <a:lvl1pPr marL="0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475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6950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424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3898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7374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0848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4322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7798" algn="l" defTabSz="313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F6FF"/>
    <a:srgbClr val="6853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72" y="-480"/>
      </p:cViewPr>
      <p:guideLst>
        <p:guide orient="horz" pos="1152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043E-C19D-3E42-B6E2-0FC5B4BE86B8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5339C-63B4-254B-B0A2-C18B2D311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0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13475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26950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40424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53898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67374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80848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94322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07798" algn="l" defTabSz="31347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990810-6534-D64F-AF65-9EA3672B6E6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5339C-63B4-254B-B0A2-C18B2D3117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60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5339C-63B4-254B-B0A2-C18B2D3117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60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5339C-63B4-254B-B0A2-C18B2D3117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60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5339C-63B4-254B-B0A2-C18B2D3117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12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5339C-63B4-254B-B0A2-C18B2D3117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32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2533" y="690880"/>
            <a:ext cx="5190134" cy="168154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62700" tIns="31350" rIns="62700" bIns="31350" rtlCol="0">
            <a:normAutofit/>
          </a:bodyPr>
          <a:lstStyle/>
          <a:p>
            <a:pPr marL="0" indent="0" algn="l" defTabSz="627004" rtl="0" eaLnBrk="1" latinLnBrk="0" hangingPunct="1">
              <a:spcBef>
                <a:spcPts val="1371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337" y="812800"/>
            <a:ext cx="5198526" cy="919929"/>
          </a:xfrm>
        </p:spPr>
        <p:txBody>
          <a:bodyPr vert="horz" lIns="62700" tIns="31350" rIns="62700" bIns="31350" rtlCol="0" anchor="b" anchorCtr="0">
            <a:noAutofit/>
          </a:bodyPr>
          <a:lstStyle>
            <a:lvl1pPr marL="0" indent="0" algn="ctr" defTabSz="627004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337" y="1759473"/>
            <a:ext cx="5198527" cy="488875"/>
          </a:xfrm>
        </p:spPr>
        <p:txBody>
          <a:bodyPr vert="horz" lIns="62700" tIns="31350" rIns="62700" bIns="31350" rtlCol="0">
            <a:normAutofit/>
          </a:bodyPr>
          <a:lstStyle>
            <a:lvl1pPr marL="0" indent="0" algn="ctr" defTabSz="627004" rtl="0" eaLnBrk="1" latinLnBrk="0" hangingPunct="1">
              <a:spcBef>
                <a:spcPts val="206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" y="326332"/>
            <a:ext cx="3263636" cy="619760"/>
          </a:xfrm>
        </p:spPr>
        <p:txBody>
          <a:bodyPr anchor="b"/>
          <a:lstStyle>
            <a:lvl1pPr algn="ctr">
              <a:defRPr sz="2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19" y="953523"/>
            <a:ext cx="3263636" cy="1984081"/>
          </a:xfrm>
        </p:spPr>
        <p:txBody>
          <a:bodyPr>
            <a:normAutofit/>
          </a:bodyPr>
          <a:lstStyle>
            <a:lvl1pPr marL="0" indent="0" algn="ctr">
              <a:spcBef>
                <a:spcPts val="411"/>
              </a:spcBef>
              <a:buNone/>
              <a:defRPr sz="1200"/>
            </a:lvl1pPr>
            <a:lvl2pPr marL="313502" indent="0">
              <a:buNone/>
              <a:defRPr sz="800"/>
            </a:lvl2pPr>
            <a:lvl3pPr marL="627004" indent="0">
              <a:buNone/>
              <a:defRPr sz="700"/>
            </a:lvl3pPr>
            <a:lvl4pPr marL="940506" indent="0">
              <a:buNone/>
              <a:defRPr sz="600"/>
            </a:lvl4pPr>
            <a:lvl5pPr marL="1254008" indent="0">
              <a:buNone/>
              <a:defRPr sz="600"/>
            </a:lvl5pPr>
            <a:lvl6pPr marL="1567510" indent="0">
              <a:buNone/>
              <a:defRPr sz="600"/>
            </a:lvl6pPr>
            <a:lvl7pPr marL="1881012" indent="0">
              <a:buNone/>
              <a:defRPr sz="600"/>
            </a:lvl7pPr>
            <a:lvl8pPr marL="2194514" indent="0">
              <a:buNone/>
              <a:defRPr sz="600"/>
            </a:lvl8pPr>
            <a:lvl9pPr marL="250801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072494" y="191676"/>
            <a:ext cx="2926080" cy="283630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62700" tIns="31350" rIns="62700" bIns="31350" rtlCol="0">
            <a:normAutofit/>
          </a:bodyPr>
          <a:lstStyle>
            <a:lvl1pPr marL="0" indent="0" algn="l" defTabSz="627004" rtl="0" eaLnBrk="1" latinLnBrk="0" hangingPunct="1">
              <a:spcBef>
                <a:spcPts val="1371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3502" indent="0">
              <a:buNone/>
              <a:defRPr sz="1900"/>
            </a:lvl2pPr>
            <a:lvl3pPr marL="627004" indent="0">
              <a:buNone/>
              <a:defRPr sz="1600"/>
            </a:lvl3pPr>
            <a:lvl4pPr marL="940506" indent="0">
              <a:buNone/>
              <a:defRPr sz="1400"/>
            </a:lvl4pPr>
            <a:lvl5pPr marL="1254008" indent="0">
              <a:buNone/>
              <a:defRPr sz="1400"/>
            </a:lvl5pPr>
            <a:lvl6pPr marL="1567510" indent="0">
              <a:buNone/>
              <a:defRPr sz="1400"/>
            </a:lvl6pPr>
            <a:lvl7pPr marL="1881012" indent="0">
              <a:buNone/>
              <a:defRPr sz="1400"/>
            </a:lvl7pPr>
            <a:lvl8pPr marL="2194514" indent="0">
              <a:buNone/>
              <a:defRPr sz="1400"/>
            </a:lvl8pPr>
            <a:lvl9pPr marL="2508016" indent="0">
              <a:buNone/>
              <a:defRPr sz="14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5834" y="196427"/>
            <a:ext cx="1219200" cy="2973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419" y="196427"/>
            <a:ext cx="5351781" cy="297349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831" y="1788161"/>
            <a:ext cx="6733540" cy="78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31" y="2544549"/>
            <a:ext cx="6733540" cy="518758"/>
          </a:xfrm>
        </p:spPr>
        <p:txBody>
          <a:bodyPr>
            <a:normAutofit/>
          </a:bodyPr>
          <a:lstStyle>
            <a:lvl1pPr marL="0" indent="0" algn="ctr">
              <a:spcBef>
                <a:spcPts val="206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296784" y="193887"/>
            <a:ext cx="6721632" cy="151299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200"/>
            </a:lvl1pPr>
            <a:lvl2pPr marL="313502" indent="0">
              <a:buNone/>
              <a:defRPr sz="1900"/>
            </a:lvl2pPr>
            <a:lvl3pPr marL="627004" indent="0">
              <a:buNone/>
              <a:defRPr sz="1600"/>
            </a:lvl3pPr>
            <a:lvl4pPr marL="940506" indent="0">
              <a:buNone/>
              <a:defRPr sz="1400"/>
            </a:lvl4pPr>
            <a:lvl5pPr marL="1254008" indent="0">
              <a:buNone/>
              <a:defRPr sz="1400"/>
            </a:lvl5pPr>
            <a:lvl6pPr marL="1567510" indent="0">
              <a:buNone/>
              <a:defRPr sz="1400"/>
            </a:lvl6pPr>
            <a:lvl7pPr marL="1881012" indent="0">
              <a:buNone/>
              <a:defRPr sz="1400"/>
            </a:lvl7pPr>
            <a:lvl8pPr marL="2194514" indent="0">
              <a:buNone/>
              <a:defRPr sz="1400"/>
            </a:lvl8pPr>
            <a:lvl9pPr marL="2508016" indent="0">
              <a:buNone/>
              <a:defRPr sz="14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21" y="1281677"/>
            <a:ext cx="6445250" cy="726440"/>
          </a:xfrm>
        </p:spPr>
        <p:txBody>
          <a:bodyPr anchor="b" anchorCtr="0"/>
          <a:lstStyle>
            <a:lvl1pPr algn="ctr"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21" y="1992536"/>
            <a:ext cx="6445250" cy="8001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06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135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7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4050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4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75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10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45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080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20" y="57374"/>
            <a:ext cx="6433821" cy="7130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420" y="853441"/>
            <a:ext cx="3072384" cy="2316480"/>
          </a:xfrm>
        </p:spPr>
        <p:txBody>
          <a:bodyPr>
            <a:normAutofit/>
          </a:bodyPr>
          <a:lstStyle>
            <a:lvl1pPr>
              <a:spcBef>
                <a:spcPts val="1097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0857" y="853441"/>
            <a:ext cx="3072384" cy="2316480"/>
          </a:xfrm>
        </p:spPr>
        <p:txBody>
          <a:bodyPr>
            <a:normAutofit/>
          </a:bodyPr>
          <a:lstStyle>
            <a:lvl1pPr>
              <a:spcBef>
                <a:spcPts val="1097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19" y="57374"/>
            <a:ext cx="6433821" cy="71304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19" y="775053"/>
            <a:ext cx="3072384" cy="400473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13502" indent="0">
              <a:buNone/>
              <a:defRPr sz="1400" b="1"/>
            </a:lvl2pPr>
            <a:lvl3pPr marL="627004" indent="0">
              <a:buNone/>
              <a:defRPr sz="1200" b="1"/>
            </a:lvl3pPr>
            <a:lvl4pPr marL="940506" indent="0">
              <a:buNone/>
              <a:defRPr sz="1100" b="1"/>
            </a:lvl4pPr>
            <a:lvl5pPr marL="1254008" indent="0">
              <a:buNone/>
              <a:defRPr sz="1100" b="1"/>
            </a:lvl5pPr>
            <a:lvl6pPr marL="1567510" indent="0">
              <a:buNone/>
              <a:defRPr sz="1100" b="1"/>
            </a:lvl6pPr>
            <a:lvl7pPr marL="1881012" indent="0">
              <a:buNone/>
              <a:defRPr sz="1100" b="1"/>
            </a:lvl7pPr>
            <a:lvl8pPr marL="2194514" indent="0">
              <a:buNone/>
              <a:defRPr sz="1100" b="1"/>
            </a:lvl8pPr>
            <a:lvl9pPr marL="250801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19" y="1251955"/>
            <a:ext cx="3072384" cy="1917965"/>
          </a:xfrm>
        </p:spPr>
        <p:txBody>
          <a:bodyPr>
            <a:normAutofit/>
          </a:bodyPr>
          <a:lstStyle>
            <a:lvl1pPr>
              <a:spcBef>
                <a:spcPts val="1097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0856" y="775053"/>
            <a:ext cx="3072384" cy="400473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13502" indent="0">
              <a:buNone/>
              <a:defRPr sz="1400" b="1"/>
            </a:lvl2pPr>
            <a:lvl3pPr marL="627004" indent="0">
              <a:buNone/>
              <a:defRPr sz="1200" b="1"/>
            </a:lvl3pPr>
            <a:lvl4pPr marL="940506" indent="0">
              <a:buNone/>
              <a:defRPr sz="1100" b="1"/>
            </a:lvl4pPr>
            <a:lvl5pPr marL="1254008" indent="0">
              <a:buNone/>
              <a:defRPr sz="1100" b="1"/>
            </a:lvl5pPr>
            <a:lvl6pPr marL="1567510" indent="0">
              <a:buNone/>
              <a:defRPr sz="1100" b="1"/>
            </a:lvl6pPr>
            <a:lvl7pPr marL="1881012" indent="0">
              <a:buNone/>
              <a:defRPr sz="1100" b="1"/>
            </a:lvl7pPr>
            <a:lvl8pPr marL="2194514" indent="0">
              <a:buNone/>
              <a:defRPr sz="1100" b="1"/>
            </a:lvl8pPr>
            <a:lvl9pPr marL="250801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00856" y="1251955"/>
            <a:ext cx="3072384" cy="1917965"/>
          </a:xfrm>
        </p:spPr>
        <p:txBody>
          <a:bodyPr>
            <a:normAutofit/>
          </a:bodyPr>
          <a:lstStyle>
            <a:lvl1pPr>
              <a:spcBef>
                <a:spcPts val="1097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" y="326332"/>
            <a:ext cx="3072384" cy="619760"/>
          </a:xfrm>
        </p:spPr>
        <p:txBody>
          <a:bodyPr anchor="b"/>
          <a:lstStyle>
            <a:lvl1pPr algn="ctr">
              <a:defRPr sz="2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259" y="196427"/>
            <a:ext cx="3072384" cy="2973493"/>
          </a:xfrm>
        </p:spPr>
        <p:txBody>
          <a:bodyPr>
            <a:normAutofit/>
          </a:bodyPr>
          <a:lstStyle>
            <a:lvl1pPr>
              <a:spcBef>
                <a:spcPts val="1371"/>
              </a:spcBef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19" y="953523"/>
            <a:ext cx="3072384" cy="1984081"/>
          </a:xfrm>
        </p:spPr>
        <p:txBody>
          <a:bodyPr>
            <a:normAutofit/>
          </a:bodyPr>
          <a:lstStyle>
            <a:lvl1pPr marL="0" indent="0" algn="ctr">
              <a:spcBef>
                <a:spcPts val="411"/>
              </a:spcBef>
              <a:buNone/>
              <a:defRPr sz="1200"/>
            </a:lvl1pPr>
            <a:lvl2pPr marL="313502" indent="0">
              <a:buNone/>
              <a:defRPr sz="800"/>
            </a:lvl2pPr>
            <a:lvl3pPr marL="627004" indent="0">
              <a:buNone/>
              <a:defRPr sz="700"/>
            </a:lvl3pPr>
            <a:lvl4pPr marL="940506" indent="0">
              <a:buNone/>
              <a:defRPr sz="600"/>
            </a:lvl4pPr>
            <a:lvl5pPr marL="1254008" indent="0">
              <a:buNone/>
              <a:defRPr sz="600"/>
            </a:lvl5pPr>
            <a:lvl6pPr marL="1567510" indent="0">
              <a:buNone/>
              <a:defRPr sz="600"/>
            </a:lvl6pPr>
            <a:lvl7pPr marL="1881012" indent="0">
              <a:buNone/>
              <a:defRPr sz="600"/>
            </a:lvl7pPr>
            <a:lvl8pPr marL="2194514" indent="0">
              <a:buNone/>
              <a:defRPr sz="600"/>
            </a:lvl8pPr>
            <a:lvl9pPr marL="250801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420" y="57374"/>
            <a:ext cx="6433821" cy="713043"/>
          </a:xfrm>
          <a:prstGeom prst="rect">
            <a:avLst/>
          </a:prstGeom>
        </p:spPr>
        <p:txBody>
          <a:bodyPr vert="horz" lIns="62700" tIns="31350" rIns="62700" bIns="3135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20" y="853441"/>
            <a:ext cx="6433821" cy="2316480"/>
          </a:xfrm>
          <a:prstGeom prst="rect">
            <a:avLst/>
          </a:prstGeom>
        </p:spPr>
        <p:txBody>
          <a:bodyPr vert="horz" lIns="62700" tIns="31350" rIns="62700" bIns="313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3868" y="3347023"/>
            <a:ext cx="1706880" cy="194733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20DBB97-92A7-394F-9962-CFDD219C017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567" y="3347023"/>
            <a:ext cx="3872753" cy="194733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325" y="3347023"/>
            <a:ext cx="792480" cy="194733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fld id="{F7E6EA35-469E-8F40-A0E3-6A455166C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627004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9481" indent="-239481" algn="l" defTabSz="627004" rtl="0" eaLnBrk="1" latinLnBrk="0" hangingPunct="1">
        <a:spcBef>
          <a:spcPts val="1371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70253" indent="-230772" algn="l" defTabSz="627004" rtl="0" eaLnBrk="1" latinLnBrk="0" hangingPunct="1">
        <a:spcBef>
          <a:spcPts val="411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64015" indent="-193762" algn="l" defTabSz="627004" rtl="0" eaLnBrk="1" latinLnBrk="0" hangingPunct="1">
        <a:spcBef>
          <a:spcPts val="411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66485" indent="-202470" algn="l" defTabSz="627004" rtl="0" eaLnBrk="1" latinLnBrk="0" hangingPunct="1">
        <a:spcBef>
          <a:spcPts val="411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60246" indent="-193762" algn="l" defTabSz="627004" rtl="0" eaLnBrk="1" latinLnBrk="0" hangingPunct="1">
        <a:spcBef>
          <a:spcPts val="411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54008" indent="-193762" algn="l" defTabSz="62700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52124" indent="-193762" algn="l" defTabSz="62700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44798" indent="-193762" algn="l" defTabSz="62700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44002" indent="-193762" algn="l" defTabSz="62700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2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02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04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506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008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510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1012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14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016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528320"/>
            <a:ext cx="6096000" cy="4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700" b="1">
                <a:solidFill>
                  <a:schemeClr val="bg1"/>
                </a:solidFill>
                <a:latin typeface="Arial" charset="0"/>
              </a:rPr>
              <a:t>Clinical Case Presentation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97280" y="1381760"/>
            <a:ext cx="5059680" cy="4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>
                <a:solidFill>
                  <a:srgbClr val="FFFF00"/>
                </a:solidFill>
              </a:rPr>
              <a:t>SPRING Quarter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80160" y="2600960"/>
            <a:ext cx="5120640" cy="3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900">
                <a:solidFill>
                  <a:schemeClr val="bg1"/>
                </a:solidFill>
              </a:rPr>
              <a:t>PCC 146.04   2017  </a:t>
            </a:r>
          </a:p>
        </p:txBody>
      </p:sp>
    </p:spTree>
    <p:extLst>
      <p:ext uri="{BB962C8B-B14F-4D97-AF65-F5344CB8AC3E}">
        <p14:creationId xmlns:p14="http://schemas.microsoft.com/office/powerpoint/2010/main" xmlns="" val="40171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061" y="32567"/>
            <a:ext cx="234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Final preparation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6437" y="431504"/>
            <a:ext cx="1837450" cy="12249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5833" y="32567"/>
            <a:ext cx="414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GC Fuji Lining LC applied and light </a:t>
            </a:r>
            <a:r>
              <a:rPr lang="en-US" sz="1600" dirty="0" smtClean="0">
                <a:latin typeface="Times New Roman"/>
                <a:cs typeface="Times New Roman"/>
              </a:rPr>
              <a:t>cured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130" y="1795956"/>
            <a:ext cx="2621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Etching and bonding done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3936" y="431504"/>
            <a:ext cx="1829027" cy="1219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3810" y="2306211"/>
            <a:ext cx="1829153" cy="1219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567" y="2302766"/>
            <a:ext cx="1834320" cy="12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8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770" y="173190"/>
            <a:ext cx="58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Placing composite in the preparation using layer technique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171" y="676843"/>
            <a:ext cx="2024977" cy="1349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6621" y="681292"/>
            <a:ext cx="2020634" cy="1347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8995" y="676843"/>
            <a:ext cx="2027307" cy="1351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736" y="2160335"/>
            <a:ext cx="2029412" cy="1352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8463" y="2160748"/>
            <a:ext cx="2028792" cy="1352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7242" y="2167236"/>
            <a:ext cx="2019061" cy="13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3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92" y="189684"/>
            <a:ext cx="574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Composite was light cured for 40 seconds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269" y="987579"/>
            <a:ext cx="1672852" cy="1115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8592" y="987584"/>
            <a:ext cx="1665052" cy="1110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7010" y="954134"/>
            <a:ext cx="1665464" cy="1110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4540" y="954137"/>
            <a:ext cx="1673685" cy="1115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460" y="2337372"/>
            <a:ext cx="1664661" cy="1109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8592" y="2337372"/>
            <a:ext cx="1667580" cy="1111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7013" y="2337372"/>
            <a:ext cx="1668120" cy="1112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4544" y="2349354"/>
            <a:ext cx="1650150" cy="11000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592" y="528238"/>
            <a:ext cx="324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Finishing &amp; Polishing</a:t>
            </a:r>
          </a:p>
        </p:txBody>
      </p:sp>
    </p:spTree>
    <p:extLst>
      <p:ext uri="{BB962C8B-B14F-4D97-AF65-F5344CB8AC3E}">
        <p14:creationId xmlns:p14="http://schemas.microsoft.com/office/powerpoint/2010/main" xmlns="" val="3185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5793" y="423237"/>
            <a:ext cx="1637942" cy="1327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/>
          <a:stretch/>
        </p:blipFill>
        <p:spPr>
          <a:xfrm>
            <a:off x="3572641" y="415852"/>
            <a:ext cx="1604955" cy="1334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69" y="115460"/>
            <a:ext cx="361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Final restoration with rubber dam on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791" y="115460"/>
            <a:ext cx="446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C</a:t>
            </a:r>
            <a:r>
              <a:rPr lang="en-US" sz="1400" dirty="0" smtClean="0">
                <a:latin typeface="Times New Roman"/>
                <a:cs typeface="Times New Roman"/>
              </a:rPr>
              <a:t>hecking for gingival overhanging composite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0243" y="1785142"/>
            <a:ext cx="376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Final composite Class V restoration 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68502" y="415852"/>
            <a:ext cx="1765916" cy="1334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2346" y="2209370"/>
            <a:ext cx="2031469" cy="13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2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0853" y="82471"/>
            <a:ext cx="3964922" cy="296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10230" y="2996836"/>
            <a:ext cx="321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Thank You !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3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393" y="953485"/>
            <a:ext cx="3113537" cy="584767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Case Presentation</a:t>
            </a:r>
            <a:endParaRPr lang="en-US" sz="32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393" y="1538252"/>
            <a:ext cx="3657600" cy="107721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Presented by: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Manbir Sandhu I1720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Kanika Attam I1701</a:t>
            </a:r>
            <a:br>
              <a:rPr lang="en-US" sz="1600" dirty="0" smtClean="0">
                <a:latin typeface="Times New Roman"/>
                <a:cs typeface="Times New Roman"/>
              </a:rPr>
            </a:br>
            <a:r>
              <a:rPr lang="en-US" sz="1600" dirty="0" smtClean="0">
                <a:latin typeface="Times New Roman"/>
                <a:cs typeface="Times New Roman"/>
              </a:rPr>
              <a:t>Maria Valdez I1725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7" name="Picture 6" descr="IMG_04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6322" y="489755"/>
            <a:ext cx="3010962" cy="244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281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819" y="136252"/>
            <a:ext cx="476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  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Case Presentation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88" y="1274102"/>
            <a:ext cx="4911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Patient Name : Mendez Francisco 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Age : 38 years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ASA I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NKDA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No relevant medical history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Chief Complaint “I want to get my teeth cleaned      and  have sensitivity on lower left side.”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7819" y="813858"/>
            <a:ext cx="5467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Composite Class V Preparation and Restoration</a:t>
            </a:r>
            <a:endParaRPr lang="en-US" sz="1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286" y="173190"/>
            <a:ext cx="3249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Periodontal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230" y="997902"/>
            <a:ext cx="573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Plaque induced generalized mild gingivitis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AAP classification I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Overall – Low risk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9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286" y="173190"/>
            <a:ext cx="3249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Clinical Findings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230" y="997902"/>
            <a:ext cx="573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Current restoration: 14, 15, 18, 19 , 30,  31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NCCL’s: 20, 21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No wear seen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Overall – Moderate risk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286" y="173190"/>
            <a:ext cx="3249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Esthetics 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230" y="997902"/>
            <a:ext cx="573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Lip dynamics – Normal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Gingival architecture – Normal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Overall – Low risk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6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852" y="49354"/>
            <a:ext cx="6253402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75BCD"/>
                </a:solidFill>
                <a:latin typeface="Times New Roman"/>
                <a:cs typeface="Times New Roman"/>
              </a:rPr>
              <a:t>Armamentarium: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Local anesthesia : Inferior alveolar block (2%lidocaine) {Mental block should be given after IA if given before, IA wouldn't be effective}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Rubber dam punches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212 retractor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UCSF composite bur kit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H48L-012 bur from Gold bur kit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Slow speed hand piece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IMG_0392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59F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90" y="2589074"/>
            <a:ext cx="1297864" cy="912737"/>
          </a:xfrm>
          <a:prstGeom prst="rect">
            <a:avLst/>
          </a:prstGeom>
        </p:spPr>
      </p:pic>
      <p:pic>
        <p:nvPicPr>
          <p:cNvPr id="6" name="Picture 5" descr="IMG_01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1979" y="2583578"/>
            <a:ext cx="1452631" cy="91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99879" y="2589073"/>
            <a:ext cx="1374506" cy="907241"/>
          </a:xfrm>
          <a:prstGeom prst="rect">
            <a:avLst/>
          </a:prstGeom>
        </p:spPr>
      </p:pic>
      <p:pic>
        <p:nvPicPr>
          <p:cNvPr id="8" name="Picture 7" descr="IMG_045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7527" y="2589074"/>
            <a:ext cx="1360860" cy="9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5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506" y="-20233"/>
            <a:ext cx="43297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Pre-operative pictures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91" y="725747"/>
            <a:ext cx="2738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Without rubber dam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5" name="Picture 4" descr="IMG_03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897" y="1406845"/>
            <a:ext cx="1867215" cy="1244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4195" y="742242"/>
            <a:ext cx="2383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With rubber dam on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8" name="Picture 7" descr="IMG_03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7033" y="1365302"/>
            <a:ext cx="1778147" cy="12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7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734" y="113317"/>
            <a:ext cx="436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475BCD"/>
                </a:solidFill>
                <a:latin typeface="Times New Roman"/>
                <a:cs typeface="Times New Roman"/>
              </a:rPr>
              <a:t>Procedure:</a:t>
            </a:r>
            <a:endParaRPr lang="en-US" sz="2800" dirty="0">
              <a:solidFill>
                <a:srgbClr val="475BCD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295" y="2180188"/>
            <a:ext cx="1585984" cy="1057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064" y="1003735"/>
            <a:ext cx="659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Slow speed hand piece used for preparation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While preparing the bur is kept </a:t>
            </a:r>
            <a:r>
              <a:rPr lang="en-US" sz="1600" smtClean="0">
                <a:latin typeface="Times New Roman"/>
                <a:cs typeface="Times New Roman"/>
              </a:rPr>
              <a:t>perpendicular to </a:t>
            </a:r>
            <a:r>
              <a:rPr lang="en-US" sz="1600" dirty="0" smtClean="0">
                <a:latin typeface="Times New Roman"/>
                <a:cs typeface="Times New Roman"/>
              </a:rPr>
              <a:t>the axial wall -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Mesial, Central &amp; Distal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1159" y="2180188"/>
            <a:ext cx="1583429" cy="1055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5582" y="2180188"/>
            <a:ext cx="1583097" cy="1055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1510" y="2180188"/>
            <a:ext cx="1591374" cy="10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2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1734</TotalTime>
  <Words>257</Words>
  <Application>Microsoft Office PowerPoint</Application>
  <PresentationFormat>Custom</PresentationFormat>
  <Paragraphs>58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Manbir Kaur</dc:creator>
  <cp:lastModifiedBy>Don Coluzzi</cp:lastModifiedBy>
  <cp:revision>65</cp:revision>
  <dcterms:created xsi:type="dcterms:W3CDTF">2014-11-16T01:55:45Z</dcterms:created>
  <dcterms:modified xsi:type="dcterms:W3CDTF">2017-05-26T21:32:39Z</dcterms:modified>
</cp:coreProperties>
</file>