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Roboto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67" y="-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17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2577075" y="125"/>
            <a:ext cx="5143500" cy="5143500"/>
          </a:xfrm>
          <a:prstGeom prst="flowChartDelay">
            <a:avLst/>
          </a:prstGeom>
          <a:solidFill>
            <a:srgbClr val="323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1264807" y="125"/>
            <a:ext cx="5143500" cy="5143500"/>
          </a:xfrm>
          <a:prstGeom prst="flowChartDelay">
            <a:avLst/>
          </a:prstGeom>
          <a:solidFill>
            <a:srgbClr val="1E1E1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0" y="0"/>
            <a:ext cx="5143500" cy="5143500"/>
          </a:xfrm>
          <a:prstGeom prst="flowChartDelay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32325" y="1096874"/>
            <a:ext cx="4339200" cy="29499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pPr lv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D314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1584000" y="1383750"/>
            <a:ext cx="5976000" cy="2376000"/>
          </a:xfrm>
          <a:prstGeom prst="rect">
            <a:avLst/>
          </a:prstGeom>
          <a:solidFill>
            <a:srgbClr val="2D3142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459625" y="1714900"/>
            <a:ext cx="6250800" cy="1713600"/>
          </a:xfrm>
          <a:prstGeom prst="rect">
            <a:avLst/>
          </a:prstGeom>
          <a:solidFill>
            <a:srgbClr val="2D314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1832725" y="1773825"/>
            <a:ext cx="5478600" cy="15957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ct val="100000"/>
              <a:buNone/>
              <a:defRPr sz="2400" b="1">
                <a:solidFill>
                  <a:srgbClr val="F2D7EE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pPr lv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2"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DE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0" y="714000"/>
            <a:ext cx="9144000" cy="3715500"/>
          </a:xfrm>
          <a:prstGeom prst="rect">
            <a:avLst/>
          </a:prstGeom>
          <a:solidFill>
            <a:srgbClr val="0D65B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187900" y="4426200"/>
            <a:ext cx="956100" cy="717300"/>
          </a:xfrm>
          <a:prstGeom prst="rect">
            <a:avLst/>
          </a:prstGeom>
          <a:solidFill>
            <a:srgbClr val="A7C9D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0" y="4429500"/>
            <a:ext cx="2021400" cy="714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4019525" y="4426200"/>
            <a:ext cx="3187200" cy="717300"/>
          </a:xfrm>
          <a:prstGeom prst="rect">
            <a:avLst/>
          </a:prstGeom>
          <a:solidFill>
            <a:srgbClr val="78B5E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7206725" y="4429500"/>
            <a:ext cx="981000" cy="714000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4602600" y="0"/>
            <a:ext cx="4541400" cy="717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973325" y="1341475"/>
            <a:ext cx="6264000" cy="24525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6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6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6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6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6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6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6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6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pPr lv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4">
    <p:bg>
      <p:bgPr>
        <a:solidFill>
          <a:srgbClr val="FFFFFF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pPr lv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3"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7F7F7F"/>
              </a:gs>
              <a:gs pos="78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/>
          <p:nvPr/>
        </p:nvSpPr>
        <p:spPr>
          <a:xfrm rot="10800000">
            <a:off x="3262212" y="0"/>
            <a:ext cx="1309800" cy="1088100"/>
          </a:xfrm>
          <a:prstGeom prst="rtTriangle">
            <a:avLst/>
          </a:prstGeom>
          <a:solidFill>
            <a:srgbClr val="F50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/>
          <p:nvPr/>
        </p:nvSpPr>
        <p:spPr>
          <a:xfrm rot="10800000" flipH="1">
            <a:off x="4572012" y="0"/>
            <a:ext cx="1309800" cy="1088100"/>
          </a:xfrm>
          <a:prstGeom prst="rtTriangle">
            <a:avLst/>
          </a:prstGeom>
          <a:solidFill>
            <a:srgbClr val="D4004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1130100" y="1742687"/>
            <a:ext cx="6883800" cy="16581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4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pPr lv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5"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0" y="0"/>
            <a:ext cx="703500" cy="2571600"/>
          </a:xfrm>
          <a:prstGeom prst="rect">
            <a:avLst/>
          </a:prstGeom>
          <a:solidFill>
            <a:srgbClr val="E4EEE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959519" y="0"/>
            <a:ext cx="1914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1406785" y="0"/>
            <a:ext cx="703500" cy="2571600"/>
          </a:xfrm>
          <a:prstGeom prst="rect">
            <a:avLst/>
          </a:prstGeom>
          <a:solidFill>
            <a:srgbClr val="E4EEE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2366227" y="0"/>
            <a:ext cx="1914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2813571" y="0"/>
            <a:ext cx="703500" cy="2571600"/>
          </a:xfrm>
          <a:prstGeom prst="rect">
            <a:avLst/>
          </a:prstGeom>
          <a:solidFill>
            <a:srgbClr val="E4EEE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2366227" y="2571769"/>
            <a:ext cx="191400" cy="25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0" y="2571764"/>
            <a:ext cx="703500" cy="2571600"/>
          </a:xfrm>
          <a:prstGeom prst="rect">
            <a:avLst/>
          </a:prstGeom>
          <a:solidFill>
            <a:srgbClr val="C1E9CB">
              <a:alpha val="90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2813559" y="2572026"/>
            <a:ext cx="703500" cy="2571600"/>
          </a:xfrm>
          <a:prstGeom prst="rect">
            <a:avLst/>
          </a:prstGeom>
          <a:solidFill>
            <a:srgbClr val="C1E9CB">
              <a:alpha val="90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1406773" y="2571764"/>
            <a:ext cx="703500" cy="2571600"/>
          </a:xfrm>
          <a:prstGeom prst="rect">
            <a:avLst/>
          </a:prstGeom>
          <a:solidFill>
            <a:srgbClr val="C1E9CB">
              <a:alpha val="90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959519" y="2571769"/>
            <a:ext cx="191400" cy="25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3773014" y="0"/>
            <a:ext cx="1914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4220358" y="0"/>
            <a:ext cx="703500" cy="2571600"/>
          </a:xfrm>
          <a:prstGeom prst="rect">
            <a:avLst/>
          </a:prstGeom>
          <a:solidFill>
            <a:srgbClr val="E4EEE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5179800" y="0"/>
            <a:ext cx="1914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5627144" y="0"/>
            <a:ext cx="703500" cy="2571600"/>
          </a:xfrm>
          <a:prstGeom prst="rect">
            <a:avLst/>
          </a:prstGeom>
          <a:solidFill>
            <a:srgbClr val="E4EEE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5179800" y="2571769"/>
            <a:ext cx="191400" cy="25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5627132" y="2572026"/>
            <a:ext cx="703500" cy="2571600"/>
          </a:xfrm>
          <a:prstGeom prst="rect">
            <a:avLst/>
          </a:prstGeom>
          <a:solidFill>
            <a:srgbClr val="C1E9CB">
              <a:alpha val="90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4220346" y="2571764"/>
            <a:ext cx="703500" cy="2571600"/>
          </a:xfrm>
          <a:prstGeom prst="rect">
            <a:avLst/>
          </a:prstGeom>
          <a:solidFill>
            <a:srgbClr val="C1E9CB">
              <a:alpha val="90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3773014" y="2571769"/>
            <a:ext cx="191400" cy="25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6586515" y="0"/>
            <a:ext cx="1914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7033859" y="0"/>
            <a:ext cx="703500" cy="2571600"/>
          </a:xfrm>
          <a:prstGeom prst="rect">
            <a:avLst/>
          </a:prstGeom>
          <a:solidFill>
            <a:srgbClr val="E4EEE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7993301" y="0"/>
            <a:ext cx="1914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8440645" y="0"/>
            <a:ext cx="703500" cy="2571600"/>
          </a:xfrm>
          <a:prstGeom prst="rect">
            <a:avLst/>
          </a:prstGeom>
          <a:solidFill>
            <a:srgbClr val="E4EEE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7993301" y="2571769"/>
            <a:ext cx="191400" cy="25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8440633" y="2572026"/>
            <a:ext cx="703500" cy="2571600"/>
          </a:xfrm>
          <a:prstGeom prst="rect">
            <a:avLst/>
          </a:prstGeom>
          <a:solidFill>
            <a:srgbClr val="C1E9CB">
              <a:alpha val="90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7033847" y="2571764"/>
            <a:ext cx="703500" cy="2571600"/>
          </a:xfrm>
          <a:prstGeom prst="rect">
            <a:avLst/>
          </a:prstGeom>
          <a:solidFill>
            <a:srgbClr val="C1E9CB">
              <a:alpha val="90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6586515" y="2571769"/>
            <a:ext cx="191400" cy="25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2110175" y="1055700"/>
            <a:ext cx="4923600" cy="303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ctrTitle"/>
          </p:nvPr>
        </p:nvSpPr>
        <p:spPr>
          <a:xfrm>
            <a:off x="2512550" y="1437450"/>
            <a:ext cx="4270500" cy="22686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ct val="100000"/>
              <a:buNone/>
              <a:defRPr sz="3200" b="1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616161"/>
                </a:solidFill>
              </a:rPr>
              <a:pPr lv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6">
    <p:bg>
      <p:bgPr>
        <a:solidFill>
          <a:srgbClr val="FFFFF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2145712" y="2967150"/>
            <a:ext cx="90000" cy="90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47" name="Shape 147"/>
          <p:cNvCxnSpPr>
            <a:stCxn id="146" idx="6"/>
            <a:endCxn id="148" idx="2"/>
          </p:cNvCxnSpPr>
          <p:nvPr/>
        </p:nvCxnSpPr>
        <p:spPr>
          <a:xfrm>
            <a:off x="2235712" y="3012150"/>
            <a:ext cx="4672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Shape 148"/>
          <p:cNvSpPr/>
          <p:nvPr/>
        </p:nvSpPr>
        <p:spPr>
          <a:xfrm>
            <a:off x="6908487" y="2967150"/>
            <a:ext cx="90000" cy="90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1268800" y="1629150"/>
            <a:ext cx="6606600" cy="11607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pPr lv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8"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317425" y="924900"/>
            <a:ext cx="4779300" cy="31428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“To Spee or Not to Spee?”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subTitle" idx="1"/>
          </p:nvPr>
        </p:nvSpPr>
        <p:spPr>
          <a:xfrm>
            <a:off x="598100" y="2715951"/>
            <a:ext cx="8222100" cy="138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Homam Sebti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Shawn Chadha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Mugunth Nandagopal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ctrTitle"/>
          </p:nvPr>
        </p:nvSpPr>
        <p:spPr>
          <a:xfrm>
            <a:off x="2512550" y="1437450"/>
            <a:ext cx="4270500" cy="2268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Periodontal surgery was performed according to the patient. The description matched that of “Modified Widman Flap”.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1832725" y="1773825"/>
            <a:ext cx="5478600" cy="159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Initial treatment plan included #12 to be planned as implant. She decided against it last minute.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ctrTitle"/>
          </p:nvPr>
        </p:nvSpPr>
        <p:spPr>
          <a:xfrm>
            <a:off x="973325" y="1341475"/>
            <a:ext cx="6264000" cy="245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2D7EE"/>
                </a:solidFill>
              </a:rPr>
              <a:t>#12 was placed as a cantelever to #13-15 FPD and all risks and benefits were explained thoroughly to patient.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 descr="970795_160815_170222_3DC5E.JPG"/>
          <p:cNvPicPr preferRelativeResize="0"/>
          <p:nvPr/>
        </p:nvPicPr>
        <p:blipFill rotWithShape="1">
          <a:blip r:embed="rId3">
            <a:alphaModFix/>
          </a:blip>
          <a:srcRect l="4859" t="20494" r="6629" b="14729"/>
          <a:stretch/>
        </p:blipFill>
        <p:spPr>
          <a:xfrm>
            <a:off x="1359950" y="331099"/>
            <a:ext cx="6424101" cy="3134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Shape 234"/>
          <p:cNvCxnSpPr/>
          <p:nvPr/>
        </p:nvCxnSpPr>
        <p:spPr>
          <a:xfrm rot="10800000">
            <a:off x="6980850" y="1661900"/>
            <a:ext cx="1373100" cy="248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35" name="Shape 235"/>
          <p:cNvCxnSpPr/>
          <p:nvPr/>
        </p:nvCxnSpPr>
        <p:spPr>
          <a:xfrm rot="10800000" flipH="1">
            <a:off x="4661850" y="2439200"/>
            <a:ext cx="25800" cy="1709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236" name="Shape 236"/>
          <p:cNvSpPr txBox="1"/>
          <p:nvPr/>
        </p:nvSpPr>
        <p:spPr>
          <a:xfrm>
            <a:off x="4195500" y="4148900"/>
            <a:ext cx="958500" cy="49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Deep bite</a:t>
            </a:r>
          </a:p>
        </p:txBody>
      </p:sp>
      <p:cxnSp>
        <p:nvCxnSpPr>
          <p:cNvPr id="237" name="Shape 237"/>
          <p:cNvCxnSpPr/>
          <p:nvPr/>
        </p:nvCxnSpPr>
        <p:spPr>
          <a:xfrm rot="10800000" flipH="1">
            <a:off x="1567175" y="1918475"/>
            <a:ext cx="1240200" cy="1945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238" name="Shape 238"/>
          <p:cNvSpPr txBox="1"/>
          <p:nvPr/>
        </p:nvSpPr>
        <p:spPr>
          <a:xfrm>
            <a:off x="6717375" y="4148900"/>
            <a:ext cx="2310000" cy="49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Buccal corridor obliteration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233125" y="3863975"/>
            <a:ext cx="2310000" cy="49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Palatoversion of right side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 descr="970795_160815_171052_1BCC7C.JPG"/>
          <p:cNvPicPr preferRelativeResize="0"/>
          <p:nvPr/>
        </p:nvPicPr>
        <p:blipFill rotWithShape="1">
          <a:blip r:embed="rId3">
            <a:alphaModFix/>
          </a:blip>
          <a:srcRect l="16665" r="16672"/>
          <a:stretch/>
        </p:blipFill>
        <p:spPr>
          <a:xfrm rot="10800000" flipH="1">
            <a:off x="170950" y="92676"/>
            <a:ext cx="4193825" cy="41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 descr="970795_160815_171018_1BCC6F.JPG"/>
          <p:cNvPicPr preferRelativeResize="0"/>
          <p:nvPr/>
        </p:nvPicPr>
        <p:blipFill rotWithShape="1">
          <a:blip r:embed="rId4">
            <a:alphaModFix/>
          </a:blip>
          <a:srcRect l="16665" r="16672"/>
          <a:stretch/>
        </p:blipFill>
        <p:spPr>
          <a:xfrm rot="10800000" flipH="1">
            <a:off x="4714526" y="936571"/>
            <a:ext cx="4079801" cy="407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 descr="970795_160815_171139_1BCC7F.JPG"/>
          <p:cNvPicPr preferRelativeResize="0"/>
          <p:nvPr/>
        </p:nvPicPr>
        <p:blipFill rotWithShape="1">
          <a:blip r:embed="rId3">
            <a:alphaModFix/>
          </a:blip>
          <a:srcRect t="15190" r="14074" b="36964"/>
          <a:stretch/>
        </p:blipFill>
        <p:spPr>
          <a:xfrm flipH="1">
            <a:off x="0" y="0"/>
            <a:ext cx="6629323" cy="24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 descr="970795_160815_171206_1BCC72.JPG"/>
          <p:cNvPicPr preferRelativeResize="0"/>
          <p:nvPr/>
        </p:nvPicPr>
        <p:blipFill rotWithShape="1">
          <a:blip r:embed="rId4">
            <a:alphaModFix/>
          </a:blip>
          <a:srcRect l="9034" t="11166" r="9717" b="34444"/>
          <a:stretch/>
        </p:blipFill>
        <p:spPr>
          <a:xfrm flipH="1">
            <a:off x="2551522" y="2529899"/>
            <a:ext cx="6268702" cy="256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DDDD"/>
            </a:gs>
            <a:gs pos="100000">
              <a:srgbClr val="91919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 descr="970795_160815_171206_1BCC72.JPG"/>
          <p:cNvPicPr preferRelativeResize="0"/>
          <p:nvPr/>
        </p:nvPicPr>
        <p:blipFill rotWithShape="1">
          <a:blip r:embed="rId3">
            <a:alphaModFix/>
          </a:blip>
          <a:srcRect l="9034" t="11166" r="9717" b="34444"/>
          <a:stretch/>
        </p:blipFill>
        <p:spPr>
          <a:xfrm flipH="1">
            <a:off x="349701" y="1338350"/>
            <a:ext cx="7891674" cy="32250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Shape 257"/>
          <p:cNvCxnSpPr/>
          <p:nvPr/>
        </p:nvCxnSpPr>
        <p:spPr>
          <a:xfrm>
            <a:off x="2214775" y="962750"/>
            <a:ext cx="117600" cy="848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58" name="Shape 258"/>
          <p:cNvCxnSpPr/>
          <p:nvPr/>
        </p:nvCxnSpPr>
        <p:spPr>
          <a:xfrm flipH="1">
            <a:off x="3054400" y="588575"/>
            <a:ext cx="41100" cy="1467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59" name="Shape 259"/>
          <p:cNvCxnSpPr/>
          <p:nvPr/>
        </p:nvCxnSpPr>
        <p:spPr>
          <a:xfrm flipH="1">
            <a:off x="4683525" y="988650"/>
            <a:ext cx="95700" cy="1205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60" name="Shape 260"/>
          <p:cNvCxnSpPr>
            <a:stCxn id="261" idx="2"/>
          </p:cNvCxnSpPr>
          <p:nvPr/>
        </p:nvCxnSpPr>
        <p:spPr>
          <a:xfrm flipH="1">
            <a:off x="5897775" y="962750"/>
            <a:ext cx="1227300" cy="1305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62" name="Shape 262"/>
          <p:cNvCxnSpPr/>
          <p:nvPr/>
        </p:nvCxnSpPr>
        <p:spPr>
          <a:xfrm rot="10800000">
            <a:off x="5815475" y="3786275"/>
            <a:ext cx="25800" cy="906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263" name="Shape 263"/>
          <p:cNvSpPr txBox="1"/>
          <p:nvPr/>
        </p:nvSpPr>
        <p:spPr>
          <a:xfrm>
            <a:off x="1100900" y="626000"/>
            <a:ext cx="1890900" cy="4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Pontic design change 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2214775" y="122375"/>
            <a:ext cx="1890900" cy="4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Caries restorability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3785925" y="625987"/>
            <a:ext cx="1890900" cy="4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Emergence profile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5676825" y="496550"/>
            <a:ext cx="2896500" cy="4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Abfraction or gingival recession? 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4683525" y="4692875"/>
            <a:ext cx="2896500" cy="4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Exaggerated Curve of Spee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1268700" y="2228100"/>
            <a:ext cx="6606600" cy="687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Between Phase III: Sequence 1 and 2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1268700" y="3387600"/>
            <a:ext cx="6606600" cy="1160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Reduction of #12-15 FPD to allow lab space to add porcelain to compensate for Curve of Spee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 descr="Figure-1-Cartesian-axis-references-used-for-the-measurement-of-the-curve-of-Spee.png"/>
          <p:cNvPicPr preferRelativeResize="0"/>
          <p:nvPr/>
        </p:nvPicPr>
        <p:blipFill rotWithShape="1">
          <a:blip r:embed="rId3">
            <a:alphaModFix/>
          </a:blip>
          <a:srcRect l="5524" r="5515"/>
          <a:stretch/>
        </p:blipFill>
        <p:spPr>
          <a:xfrm>
            <a:off x="5277425" y="977546"/>
            <a:ext cx="3137945" cy="30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265625" y="1904100"/>
            <a:ext cx="4779300" cy="133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Sequencing of multiple FPDs necessitated that Upper plane of occlusion was adjusted to allow the dental laboratory enough room to equalize the lower plane of occlusion.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 descr="970795_170309_104020_15E76E.JPG"/>
          <p:cNvPicPr preferRelativeResize="0"/>
          <p:nvPr/>
        </p:nvPicPr>
        <p:blipFill rotWithShape="1">
          <a:blip r:embed="rId3">
            <a:alphaModFix/>
          </a:blip>
          <a:srcRect l="31875" t="29373" r="33023" b="36474"/>
          <a:stretch/>
        </p:blipFill>
        <p:spPr>
          <a:xfrm>
            <a:off x="3844474" y="1169999"/>
            <a:ext cx="4991851" cy="323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Shape 284"/>
          <p:cNvGrpSpPr/>
          <p:nvPr/>
        </p:nvGrpSpPr>
        <p:grpSpPr>
          <a:xfrm>
            <a:off x="307825" y="152400"/>
            <a:ext cx="3225798" cy="4838697"/>
            <a:chOff x="307825" y="152400"/>
            <a:chExt cx="3225798" cy="4838697"/>
          </a:xfrm>
        </p:grpSpPr>
        <p:pic>
          <p:nvPicPr>
            <p:cNvPr id="285" name="Shape 285" descr="970795_170315_102940_15E76D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7825" y="152400"/>
              <a:ext cx="3225798" cy="48386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Shape 286"/>
            <p:cNvSpPr/>
            <p:nvPr/>
          </p:nvSpPr>
          <p:spPr>
            <a:xfrm>
              <a:off x="556925" y="1169975"/>
              <a:ext cx="2719900" cy="466275"/>
            </a:xfrm>
            <a:prstGeom prst="flowChartProcess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3325" y="-353850"/>
            <a:ext cx="5618700" cy="321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This case presentation will cover the following concepts and challenges using both an evidence based and clinician approved approach.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1579700" y="2514875"/>
            <a:ext cx="7279200" cy="174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"/>
              <a:t>Fixed Partial Dentures</a:t>
            </a:r>
          </a:p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"/>
              <a:t>Curve of Spee and influence on esthetics and function</a:t>
            </a:r>
          </a:p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"/>
              <a:t>Smile Design </a:t>
            </a:r>
          </a:p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"/>
              <a:t>Patient expectation and provider capacity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 descr="970795_170309_104020_15E76E.JPG"/>
          <p:cNvPicPr preferRelativeResize="0"/>
          <p:nvPr/>
        </p:nvPicPr>
        <p:blipFill rotWithShape="1">
          <a:blip r:embed="rId3">
            <a:alphaModFix/>
          </a:blip>
          <a:srcRect l="31875" t="29373" r="33023" b="36474"/>
          <a:stretch/>
        </p:blipFill>
        <p:spPr>
          <a:xfrm>
            <a:off x="917375" y="252312"/>
            <a:ext cx="7151627" cy="4638873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92" name="Shape 292"/>
          <p:cNvSpPr/>
          <p:nvPr/>
        </p:nvSpPr>
        <p:spPr>
          <a:xfrm>
            <a:off x="4520200" y="1454925"/>
            <a:ext cx="3367475" cy="1372900"/>
          </a:xfrm>
          <a:custGeom>
            <a:avLst/>
            <a:gdLst/>
            <a:ahLst/>
            <a:cxnLst/>
            <a:rect l="0" t="0" r="0" b="0"/>
            <a:pathLst>
              <a:path w="134699" h="54916" extrusionOk="0">
                <a:moveTo>
                  <a:pt x="0" y="54916"/>
                </a:moveTo>
                <a:cubicBezTo>
                  <a:pt x="8634" y="54225"/>
                  <a:pt x="39200" y="52498"/>
                  <a:pt x="51807" y="50771"/>
                </a:cubicBezTo>
                <a:cubicBezTo>
                  <a:pt x="64413" y="49044"/>
                  <a:pt x="67003" y="47835"/>
                  <a:pt x="75638" y="44554"/>
                </a:cubicBezTo>
                <a:cubicBezTo>
                  <a:pt x="84272" y="41272"/>
                  <a:pt x="96533" y="35228"/>
                  <a:pt x="103614" y="31084"/>
                </a:cubicBezTo>
                <a:cubicBezTo>
                  <a:pt x="110694" y="26939"/>
                  <a:pt x="112939" y="24867"/>
                  <a:pt x="118120" y="19687"/>
                </a:cubicBezTo>
                <a:cubicBezTo>
                  <a:pt x="123300" y="14506"/>
                  <a:pt x="131935" y="3281"/>
                  <a:pt x="134699" y="0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93" name="Shape 293"/>
          <p:cNvSpPr/>
          <p:nvPr/>
        </p:nvSpPr>
        <p:spPr>
          <a:xfrm>
            <a:off x="1152725" y="2232025"/>
            <a:ext cx="3237950" cy="656225"/>
          </a:xfrm>
          <a:custGeom>
            <a:avLst/>
            <a:gdLst/>
            <a:ahLst/>
            <a:cxnLst/>
            <a:rect l="0" t="0" r="0" b="0"/>
            <a:pathLst>
              <a:path w="129518" h="26249" extrusionOk="0">
                <a:moveTo>
                  <a:pt x="129518" y="24868"/>
                </a:moveTo>
                <a:cubicBezTo>
                  <a:pt x="126064" y="25040"/>
                  <a:pt x="116566" y="26594"/>
                  <a:pt x="108795" y="25904"/>
                </a:cubicBezTo>
                <a:cubicBezTo>
                  <a:pt x="101023" y="25213"/>
                  <a:pt x="90316" y="22277"/>
                  <a:pt x="82891" y="20723"/>
                </a:cubicBezTo>
                <a:cubicBezTo>
                  <a:pt x="75465" y="19168"/>
                  <a:pt x="69249" y="18305"/>
                  <a:pt x="64241" y="16579"/>
                </a:cubicBezTo>
                <a:cubicBezTo>
                  <a:pt x="59233" y="14852"/>
                  <a:pt x="57160" y="11743"/>
                  <a:pt x="52843" y="10362"/>
                </a:cubicBezTo>
                <a:cubicBezTo>
                  <a:pt x="48525" y="8980"/>
                  <a:pt x="43517" y="9153"/>
                  <a:pt x="38337" y="8290"/>
                </a:cubicBezTo>
                <a:cubicBezTo>
                  <a:pt x="33156" y="7426"/>
                  <a:pt x="26594" y="6217"/>
                  <a:pt x="21759" y="5181"/>
                </a:cubicBezTo>
                <a:cubicBezTo>
                  <a:pt x="16923" y="4144"/>
                  <a:pt x="12951" y="2936"/>
                  <a:pt x="9325" y="2073"/>
                </a:cubicBezTo>
                <a:cubicBezTo>
                  <a:pt x="5698" y="1209"/>
                  <a:pt x="1554" y="345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94" name="Shape 294"/>
          <p:cNvSpPr txBox="1"/>
          <p:nvPr/>
        </p:nvSpPr>
        <p:spPr>
          <a:xfrm>
            <a:off x="1670900" y="443600"/>
            <a:ext cx="5504400" cy="85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Post-operative correction of Plane of Occlusion.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Normalization of Curve of Spee, Monson and Wilson’s Sphere </a:t>
            </a:r>
            <a:br>
              <a:rPr lang="en">
                <a:solidFill>
                  <a:srgbClr val="FFFFFF"/>
                </a:solidFill>
              </a:rPr>
            </a:br>
            <a:r>
              <a:rPr lang="en" sz="800">
                <a:solidFill>
                  <a:srgbClr val="FFFFFF"/>
                </a:solidFill>
              </a:rPr>
              <a:t>(and Chadha’s Hexagon)</a:t>
            </a:r>
            <a:r>
              <a:rPr lang="en">
                <a:solidFill>
                  <a:srgbClr val="FFFFFF"/>
                </a:solidFill>
              </a:rPr>
              <a:t> resulted in more aesthetic outcome.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 descr="970795_170315_103914_15E770.JPG"/>
          <p:cNvPicPr preferRelativeResize="0"/>
          <p:nvPr/>
        </p:nvPicPr>
        <p:blipFill rotWithShape="1">
          <a:blip r:embed="rId3">
            <a:alphaModFix/>
          </a:blip>
          <a:srcRect l="35556" t="31737" r="27513" b="30919"/>
          <a:stretch/>
        </p:blipFill>
        <p:spPr>
          <a:xfrm>
            <a:off x="0" y="155825"/>
            <a:ext cx="4348073" cy="29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 descr="970795_170315_103854_15E771.JPG"/>
          <p:cNvPicPr preferRelativeResize="0"/>
          <p:nvPr/>
        </p:nvPicPr>
        <p:blipFill rotWithShape="1">
          <a:blip r:embed="rId4">
            <a:alphaModFix/>
          </a:blip>
          <a:srcRect l="22469" t="29220" r="33548" b="27895"/>
          <a:stretch/>
        </p:blipFill>
        <p:spPr>
          <a:xfrm>
            <a:off x="4348074" y="2129575"/>
            <a:ext cx="4636751" cy="30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 descr="970795_170315_103718_15E772.JPG"/>
          <p:cNvPicPr preferRelativeResize="0"/>
          <p:nvPr/>
        </p:nvPicPr>
        <p:blipFill rotWithShape="1">
          <a:blip r:embed="rId3">
            <a:alphaModFix/>
          </a:blip>
          <a:srcRect l="23811" t="18719" r="19114" b="38977"/>
          <a:stretch/>
        </p:blipFill>
        <p:spPr>
          <a:xfrm>
            <a:off x="4006773" y="2688275"/>
            <a:ext cx="4968873" cy="245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 descr="970795_170315_103648_15E773.JPG"/>
          <p:cNvPicPr preferRelativeResize="0"/>
          <p:nvPr/>
        </p:nvPicPr>
        <p:blipFill rotWithShape="1">
          <a:blip r:embed="rId4">
            <a:alphaModFix/>
          </a:blip>
          <a:srcRect l="7362" t="2962" r="16417" b="30917"/>
          <a:stretch/>
        </p:blipFill>
        <p:spPr>
          <a:xfrm>
            <a:off x="194274" y="126500"/>
            <a:ext cx="4429526" cy="256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 descr="970795_170315_103718_15E772.JPG"/>
          <p:cNvPicPr preferRelativeResize="0"/>
          <p:nvPr/>
        </p:nvPicPr>
        <p:blipFill rotWithShape="1">
          <a:blip r:embed="rId3">
            <a:alphaModFix/>
          </a:blip>
          <a:srcRect l="23811" t="18719" r="19114" b="38977"/>
          <a:stretch/>
        </p:blipFill>
        <p:spPr>
          <a:xfrm>
            <a:off x="3604475" y="2688275"/>
            <a:ext cx="4968873" cy="245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 descr="970795_160815_171118_1BCC75.JPG"/>
          <p:cNvPicPr preferRelativeResize="0"/>
          <p:nvPr/>
        </p:nvPicPr>
        <p:blipFill rotWithShape="1">
          <a:blip r:embed="rId4">
            <a:alphaModFix/>
          </a:blip>
          <a:srcRect t="14906" b="29640"/>
          <a:stretch/>
        </p:blipFill>
        <p:spPr>
          <a:xfrm flipH="1">
            <a:off x="157115" y="114300"/>
            <a:ext cx="6640947" cy="245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131975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Patient Demographics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800200"/>
            <a:ext cx="49581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54 year old female presents to UCSF Buchanan Dental Center with a chief complaint of “I don’t like the way my bridges and smile looks.”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HOPI: No history of pain or sensitivity. Related to the CC; pt. Particularly comments on “black lines above crowns”, “mixed colors from tooth to tooth like a ‘checkerboard’”, and “slanted smile”. 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MedHx: Non-contributory</a:t>
            </a:r>
            <a:br>
              <a:rPr lang="en"/>
            </a:br>
            <a:r>
              <a:rPr lang="en"/>
              <a:t>NKDA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73" name="Shape 173"/>
          <p:cNvGrpSpPr/>
          <p:nvPr/>
        </p:nvGrpSpPr>
        <p:grpSpPr>
          <a:xfrm>
            <a:off x="5502925" y="132299"/>
            <a:ext cx="3116543" cy="4674798"/>
            <a:chOff x="5502925" y="132299"/>
            <a:chExt cx="3116543" cy="4674798"/>
          </a:xfrm>
        </p:grpSpPr>
        <p:pic>
          <p:nvPicPr>
            <p:cNvPr id="174" name="Shape 174" descr="970795_160815_170002_3DC5B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2925" y="132299"/>
              <a:ext cx="3116543" cy="4674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Shape 175"/>
            <p:cNvSpPr/>
            <p:nvPr/>
          </p:nvSpPr>
          <p:spPr>
            <a:xfrm>
              <a:off x="5918975" y="1416975"/>
              <a:ext cx="2098200" cy="607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Dental Hx: Irregular dental care with last rehabilitative work performed at UCSF 10 years prior.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Social Hx: No Etoh, No smoking, No recreational drug use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00" y="131975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Patient Demographics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311700" y="7397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Soft Tissue:WNL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Hard Tissue: No extraordinary findings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Occlusion: Stable occlusion with deep bite and signs of attrition. Pronounced Reverse curve of Spee on both L and R posterior bite.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Iatrogenic occlusal discrepancies induced by poor laboratory work and lack of review of wax-up prior to bridge delivery.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Periodontal Dx: Gen. moderate chronic periodontitis according to CAL.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311700" y="131975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Patient Demographics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4068900" y="72850"/>
            <a:ext cx="10062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lt1"/>
                </a:solidFill>
              </a:rPr>
              <a:t>FMX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4" name="Shape 194" descr="970795_Emago FMX_150310_16125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75" y="680651"/>
            <a:ext cx="8832302" cy="378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Phasing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/>
              <a:t>Phase 1: </a:t>
            </a:r>
            <a:r>
              <a:rPr lang="en" sz="1200"/>
              <a:t>Prophy, 1 mo. eval, 6 month maintenance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b="1"/>
              <a:t>Phase 2: </a:t>
            </a:r>
            <a:r>
              <a:rPr lang="en" sz="1200"/>
              <a:t>Sectioning of Bridge, restorability assessment and temporization. </a:t>
            </a:r>
            <a:br>
              <a:rPr lang="en" sz="1200"/>
            </a:br>
            <a:r>
              <a:rPr lang="en" sz="1200"/>
              <a:t>Ultimately all abutments with old restorative material removed and replaced with B/U with Composite on #8,10, 13,15,18,20.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/>
              <a:t>Phase 3: </a:t>
            </a:r>
            <a:r>
              <a:rPr lang="en" sz="1200"/>
              <a:t/>
            </a:r>
            <a:br>
              <a:rPr lang="en" sz="1200"/>
            </a:br>
            <a:r>
              <a:rPr lang="en" sz="1200" u="sng"/>
              <a:t>Sequence 1: </a:t>
            </a:r>
            <a:r>
              <a:rPr lang="en" sz="1200"/>
              <a:t>4 UNIT FPD #8-11 </a:t>
            </a:r>
            <a:br>
              <a:rPr lang="en" sz="1200"/>
            </a:br>
            <a:r>
              <a:rPr lang="en" sz="1200" u="sng"/>
              <a:t>Sequence 2: </a:t>
            </a:r>
            <a:r>
              <a:rPr lang="en" sz="1200"/>
              <a:t>3 UNIT FPD #18-20</a:t>
            </a:r>
            <a:br>
              <a:rPr lang="en" sz="1200"/>
            </a:br>
            <a:r>
              <a:rPr lang="en" sz="1200" u="sng"/>
              <a:t>Sequence 3: </a:t>
            </a:r>
            <a:r>
              <a:rPr lang="en" sz="1200"/>
              <a:t>4 UNIT FPD #12-15 (Cantelever #12)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/>
              <a:t>Phase 4:</a:t>
            </a:r>
            <a:r>
              <a:rPr lang="en" sz="1200"/>
              <a:t> Recall/Perio Maintenance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Alternatives presented to patient were no treatment or an RPD or Implants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ctrTitle"/>
          </p:nvPr>
        </p:nvSpPr>
        <p:spPr>
          <a:xfrm>
            <a:off x="1130100" y="577012"/>
            <a:ext cx="6883800" cy="1658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Radiographic Findings</a:t>
            </a:r>
          </a:p>
        </p:txBody>
      </p:sp>
      <p:pic>
        <p:nvPicPr>
          <p:cNvPr id="206" name="Shape 206" descr="970795_091103_093611_1BCF0C.JPG"/>
          <p:cNvPicPr preferRelativeResize="0"/>
          <p:nvPr/>
        </p:nvPicPr>
        <p:blipFill rotWithShape="1">
          <a:blip r:embed="rId3">
            <a:alphaModFix/>
          </a:blip>
          <a:srcRect r="19054"/>
          <a:stretch/>
        </p:blipFill>
        <p:spPr>
          <a:xfrm>
            <a:off x="6291200" y="2025612"/>
            <a:ext cx="2649772" cy="245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 descr="970795_150310_161836_1BCEE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9600" y="1949374"/>
            <a:ext cx="3521775" cy="253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 descr="970795_091103_094018_1BCF0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1742704"/>
            <a:ext cx="2649776" cy="3533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332325" y="1096874"/>
            <a:ext cx="4339200" cy="2949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Ascertained that patient wants only the prior bridges to be replaced.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Microsoft Office PowerPoint</Application>
  <PresentationFormat>On-screen Show (16:9)</PresentationFormat>
  <Paragraphs>46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Roboto</vt:lpstr>
      <vt:lpstr>geometric</vt:lpstr>
      <vt:lpstr>“To Spee or Not to Spee?”</vt:lpstr>
      <vt:lpstr>This case presentation will cover the following concepts and challenges using both an evidence based and clinician approved approach.</vt:lpstr>
      <vt:lpstr>Patient Demographics</vt:lpstr>
      <vt:lpstr>Patient Demographics</vt:lpstr>
      <vt:lpstr>Patient Demographics</vt:lpstr>
      <vt:lpstr>FMX</vt:lpstr>
      <vt:lpstr>Phasing</vt:lpstr>
      <vt:lpstr>Radiographic Findings</vt:lpstr>
      <vt:lpstr>Ascertained that patient wants only the prior bridges to be replaced. </vt:lpstr>
      <vt:lpstr>Periodontal surgery was performed according to the patient. The description matched that of “Modified Widman Flap”. </vt:lpstr>
      <vt:lpstr>Initial treatment plan included #12 to be planned as implant. She decided against it last minute. </vt:lpstr>
      <vt:lpstr>#12 was placed as a cantelever to #13-15 FPD and all risks and benefits were explained thoroughly to patient. </vt:lpstr>
      <vt:lpstr>Slide 13</vt:lpstr>
      <vt:lpstr>Slide 14</vt:lpstr>
      <vt:lpstr>Slide 15</vt:lpstr>
      <vt:lpstr>Slide 16</vt:lpstr>
      <vt:lpstr>Between Phase III: Sequence 1 and 2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“To Spee or Not to Spee?”</dc:title>
  <dc:creator>Donald Coluzzi</dc:creator>
  <cp:lastModifiedBy>Don Coluzzi</cp:lastModifiedBy>
  <cp:revision>1</cp:revision>
  <dcterms:modified xsi:type="dcterms:W3CDTF">2017-05-17T04:20:24Z</dcterms:modified>
</cp:coreProperties>
</file>