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B23CBF5-E343-4ABE-839F-3C4505D0567C}">
  <a:tblStyle styleId="{9B23CBF5-E343-4ABE-839F-3C4505D0567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6"/>
  </p:normalViewPr>
  <p:slideViewPr>
    <p:cSldViewPr snapToGrid="0" snapToObjects="1">
      <p:cViewPr varScale="1">
        <p:scale>
          <a:sx n="44" d="100"/>
          <a:sy n="44" d="100"/>
        </p:scale>
        <p:origin x="-499" y="-6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6" name="Shape 1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2" name="Shape 14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1" name="Shape 15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6" name="Shape 19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2" name="Shape 20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0" name="Shape 21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6" name="Shape 2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4" name="Shape 9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0" name="Shape 1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687847" y="2060949"/>
            <a:ext cx="6009300" cy="13743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00" b="0" i="0" u="none" strike="noStrike" cap="none">
                <a:solidFill>
                  <a:schemeClr val="dk1"/>
                </a:solidFill>
                <a:latin typeface="Calibri"/>
                <a:ea typeface="Calibri"/>
                <a:cs typeface="Calibri"/>
                <a:sym typeface="Calibri"/>
              </a:rPr>
              <a:t>Anterior Indirect Restorations</a:t>
            </a:r>
          </a:p>
        </p:txBody>
      </p:sp>
      <p:sp>
        <p:nvSpPr>
          <p:cNvPr id="85" name="Shape 85"/>
          <p:cNvSpPr txBox="1">
            <a:spLocks noGrp="1"/>
          </p:cNvSpPr>
          <p:nvPr>
            <p:ph type="subTitle" idx="1"/>
          </p:nvPr>
        </p:nvSpPr>
        <p:spPr>
          <a:xfrm>
            <a:off x="1371600" y="3886200"/>
            <a:ext cx="6400800" cy="17526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Clr>
                <a:srgbClr val="888888"/>
              </a:buClr>
              <a:buSzPct val="25000"/>
              <a:buFont typeface="Arial"/>
              <a:buNone/>
            </a:pPr>
            <a:r>
              <a:rPr lang="en-US">
                <a:solidFill>
                  <a:schemeClr val="dk1"/>
                </a:solidFill>
              </a:rPr>
              <a:t>Elizabeth Chavez, </a:t>
            </a:r>
            <a:r>
              <a:rPr lang="en-US">
                <a:solidFill>
                  <a:srgbClr val="000000"/>
                </a:solidFill>
              </a:rPr>
              <a:t>Madhurima Ganguly, Aditi Garg , Enedzhan Khanamova and Yuvika RajKumar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Treatment Options</a:t>
            </a:r>
          </a:p>
        </p:txBody>
      </p:sp>
      <p:graphicFrame>
        <p:nvGraphicFramePr>
          <p:cNvPr id="139" name="Shape 139"/>
          <p:cNvGraphicFramePr/>
          <p:nvPr/>
        </p:nvGraphicFramePr>
        <p:xfrm>
          <a:off x="457200" y="1600200"/>
          <a:ext cx="8229600" cy="4668550"/>
        </p:xfrm>
        <a:graphic>
          <a:graphicData uri="http://schemas.openxmlformats.org/drawingml/2006/table">
            <a:tbl>
              <a:tblPr firstRow="1" bandRow="1">
                <a:noFill/>
                <a:tableStyleId>{9B23CBF5-E343-4ABE-839F-3C4505D0567C}</a:tableStyleId>
              </a:tblPr>
              <a:tblGrid>
                <a:gridCol w="2743200"/>
                <a:gridCol w="2743200"/>
                <a:gridCol w="2743200"/>
              </a:tblGrid>
              <a:tr h="370850">
                <a:tc>
                  <a:txBody>
                    <a:bodyPr/>
                    <a:lstStyle/>
                    <a:p>
                      <a:pPr marL="0" marR="0" lvl="0" indent="0" algn="l" rtl="0">
                        <a:spcBef>
                          <a:spcPts val="0"/>
                        </a:spcBef>
                        <a:buSzPct val="25000"/>
                        <a:buNone/>
                      </a:pPr>
                      <a:r>
                        <a:rPr lang="en-US" sz="1800"/>
                        <a:t>Treatment Options</a:t>
                      </a:r>
                    </a:p>
                  </a:txBody>
                  <a:tcPr marL="91450" marR="91450" marT="45725" marB="45725"/>
                </a:tc>
                <a:tc>
                  <a:txBody>
                    <a:bodyPr/>
                    <a:lstStyle/>
                    <a:p>
                      <a:pPr marL="0" marR="0" lvl="0" indent="0" algn="l" rtl="0">
                        <a:spcBef>
                          <a:spcPts val="0"/>
                        </a:spcBef>
                        <a:buSzPct val="25000"/>
                        <a:buNone/>
                      </a:pPr>
                      <a:r>
                        <a:rPr lang="en-US" sz="1800"/>
                        <a:t>Advantages</a:t>
                      </a:r>
                    </a:p>
                  </a:txBody>
                  <a:tcPr marL="91450" marR="91450" marT="45725" marB="45725"/>
                </a:tc>
                <a:tc>
                  <a:txBody>
                    <a:bodyPr/>
                    <a:lstStyle/>
                    <a:p>
                      <a:pPr marL="0" marR="0" lvl="0" indent="0" algn="l" rtl="0">
                        <a:spcBef>
                          <a:spcPts val="0"/>
                        </a:spcBef>
                        <a:buSzPct val="25000"/>
                        <a:buNone/>
                      </a:pPr>
                      <a:r>
                        <a:rPr lang="en-US" sz="1800"/>
                        <a:t>Disadvantages</a:t>
                      </a:r>
                    </a:p>
                  </a:txBody>
                  <a:tcPr marL="91450" marR="91450" marT="45725" marB="45725"/>
                </a:tc>
              </a:tr>
              <a:tr h="370850">
                <a:tc>
                  <a:txBody>
                    <a:bodyPr/>
                    <a:lstStyle/>
                    <a:p>
                      <a:pPr marL="0" marR="0" lvl="0" indent="0" algn="l" rtl="0">
                        <a:spcBef>
                          <a:spcPts val="0"/>
                        </a:spcBef>
                        <a:buSzPct val="25000"/>
                        <a:buNone/>
                      </a:pPr>
                      <a:r>
                        <a:rPr lang="en-US" sz="1800" b="1"/>
                        <a:t>PFM crown</a:t>
                      </a:r>
                    </a:p>
                    <a:p>
                      <a:pPr marL="0" marR="0" lvl="0" indent="0" algn="l" rtl="0">
                        <a:spcBef>
                          <a:spcPts val="0"/>
                        </a:spcBef>
                        <a:buSzPct val="25000"/>
                        <a:buNone/>
                      </a:pPr>
                      <a:r>
                        <a:rPr lang="en-US" sz="1800" b="1"/>
                        <a:t>Non- precious, precious alloy with layered porcelain </a:t>
                      </a:r>
                    </a:p>
                    <a:p>
                      <a:pPr marL="0" marR="0" lvl="0" indent="0" algn="l" rtl="0">
                        <a:spcBef>
                          <a:spcPts val="0"/>
                        </a:spcBef>
                        <a:buSzPct val="25000"/>
                        <a:buNone/>
                      </a:pPr>
                      <a:endParaRPr sz="1800"/>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a:t>Good aesthetics</a:t>
                      </a:r>
                    </a:p>
                    <a:p>
                      <a:pPr marL="285750" marR="0" lvl="0" indent="-285750" algn="l" rtl="0">
                        <a:spcBef>
                          <a:spcPts val="0"/>
                        </a:spcBef>
                        <a:buClr>
                          <a:schemeClr val="dk1"/>
                        </a:buClr>
                        <a:buSzPct val="100000"/>
                        <a:buFont typeface="Arial"/>
                        <a:buChar char="•"/>
                      </a:pPr>
                      <a:r>
                        <a:rPr lang="en-US" sz="1800"/>
                        <a:t>Good strength</a:t>
                      </a:r>
                    </a:p>
                    <a:p>
                      <a:pPr marL="285750" marR="0" lvl="0" indent="-285750" algn="l" rtl="0">
                        <a:spcBef>
                          <a:spcPts val="0"/>
                        </a:spcBef>
                        <a:buClr>
                          <a:schemeClr val="dk1"/>
                        </a:buClr>
                        <a:buSzPct val="100000"/>
                        <a:buFont typeface="Arial"/>
                        <a:buChar char="•"/>
                      </a:pPr>
                      <a:r>
                        <a:rPr lang="en-US" sz="1800"/>
                        <a:t>Traditional cementation or bonding technique</a:t>
                      </a:r>
                    </a:p>
                    <a:p>
                      <a:pPr marL="285750" marR="0" lvl="0" indent="-285750" algn="l" rtl="0">
                        <a:spcBef>
                          <a:spcPts val="0"/>
                        </a:spcBef>
                        <a:buClr>
                          <a:schemeClr val="dk1"/>
                        </a:buClr>
                        <a:buSzPct val="100000"/>
                        <a:buFont typeface="Arial"/>
                        <a:buChar char="•"/>
                      </a:pPr>
                      <a:r>
                        <a:rPr lang="en-US" sz="1800"/>
                        <a:t>Low cost</a:t>
                      </a:r>
                    </a:p>
                    <a:p>
                      <a:pPr marL="285750" marR="0" lvl="0" indent="-285750" algn="l" rtl="0">
                        <a:spcBef>
                          <a:spcPts val="0"/>
                        </a:spcBef>
                        <a:buClr>
                          <a:schemeClr val="dk1"/>
                        </a:buClr>
                        <a:buSzPct val="100000"/>
                        <a:buFont typeface="Arial"/>
                        <a:buChar char="•"/>
                      </a:pPr>
                      <a:r>
                        <a:rPr lang="en-US" sz="1800"/>
                        <a:t>Can be used as survey crown</a:t>
                      </a:r>
                    </a:p>
                    <a:p>
                      <a:pPr marL="0" marR="0" lvl="0" indent="0" algn="l" rtl="0">
                        <a:spcBef>
                          <a:spcPts val="0"/>
                        </a:spcBef>
                        <a:buSzPct val="25000"/>
                        <a:buNone/>
                      </a:pPr>
                      <a:endParaRPr sz="1800"/>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a:t>Aesthetics</a:t>
                      </a:r>
                    </a:p>
                    <a:p>
                      <a:pPr marL="285750" marR="0" lvl="0" indent="-285750" algn="l" rtl="0">
                        <a:spcBef>
                          <a:spcPts val="0"/>
                        </a:spcBef>
                        <a:buClr>
                          <a:schemeClr val="dk1"/>
                        </a:buClr>
                        <a:buSzPct val="100000"/>
                        <a:buFont typeface="Arial"/>
                        <a:buChar char="•"/>
                      </a:pPr>
                      <a:r>
                        <a:rPr lang="en-US" sz="1800"/>
                        <a:t>Remaining tooth structure</a:t>
                      </a:r>
                    </a:p>
                    <a:p>
                      <a:pPr marL="285750" marR="0" lvl="0" indent="-285750" algn="l" rtl="0">
                        <a:spcBef>
                          <a:spcPts val="0"/>
                        </a:spcBef>
                        <a:buClr>
                          <a:schemeClr val="dk1"/>
                        </a:buClr>
                        <a:buSzPct val="100000"/>
                        <a:buFont typeface="Arial"/>
                        <a:buChar char="•"/>
                      </a:pPr>
                      <a:r>
                        <a:rPr lang="en-US" sz="1800"/>
                        <a:t>Non-allergic</a:t>
                      </a:r>
                    </a:p>
                    <a:p>
                      <a:pPr marL="285750" marR="0" lvl="0" indent="-285750" algn="l" rtl="0">
                        <a:spcBef>
                          <a:spcPts val="0"/>
                        </a:spcBef>
                        <a:buClr>
                          <a:schemeClr val="dk1"/>
                        </a:buClr>
                        <a:buSzPct val="100000"/>
                        <a:buFont typeface="Arial"/>
                        <a:buChar char="•"/>
                      </a:pPr>
                      <a:r>
                        <a:rPr lang="en-US" sz="1800"/>
                        <a:t>Opposing occlusion</a:t>
                      </a:r>
                    </a:p>
                    <a:p>
                      <a:pPr marL="285750" marR="0" lvl="0" indent="-285750" algn="l" rtl="0">
                        <a:spcBef>
                          <a:spcPts val="0"/>
                        </a:spcBef>
                        <a:buClr>
                          <a:schemeClr val="dk1"/>
                        </a:buClr>
                        <a:buSzPct val="100000"/>
                        <a:buFont typeface="Arial"/>
                        <a:buChar char="•"/>
                      </a:pPr>
                      <a:r>
                        <a:rPr lang="en-US" sz="1800"/>
                        <a:t>Porcelain Fracture</a:t>
                      </a:r>
                    </a:p>
                    <a:p>
                      <a:pPr marL="285750" marR="0" lvl="0" indent="-285750" algn="l" rtl="0">
                        <a:spcBef>
                          <a:spcPts val="0"/>
                        </a:spcBef>
                        <a:buClr>
                          <a:schemeClr val="dk1"/>
                        </a:buClr>
                        <a:buSzPct val="100000"/>
                        <a:buFont typeface="Arial"/>
                        <a:buChar char="•"/>
                      </a:pPr>
                      <a:r>
                        <a:rPr lang="en-US" sz="1800"/>
                        <a:t>Shade selection</a:t>
                      </a:r>
                    </a:p>
                  </a:txBody>
                  <a:tcPr marL="91450" marR="91450" marT="45725" marB="45725"/>
                </a:tc>
              </a:tr>
              <a:tr h="370850">
                <a:tc>
                  <a:txBody>
                    <a:bodyPr/>
                    <a:lstStyle/>
                    <a:p>
                      <a:pPr marL="0" marR="0" lvl="0" indent="0" algn="l" rtl="0">
                        <a:spcBef>
                          <a:spcPts val="0"/>
                        </a:spcBef>
                        <a:buSzPct val="25000"/>
                        <a:buNone/>
                      </a:pPr>
                      <a:r>
                        <a:rPr lang="en-US" sz="1800" b="1"/>
                        <a:t>Direct composites</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a:t>One-visit procedure</a:t>
                      </a:r>
                    </a:p>
                    <a:p>
                      <a:pPr marL="285750" marR="0" lvl="0" indent="-285750" algn="l" rtl="0">
                        <a:spcBef>
                          <a:spcPts val="0"/>
                        </a:spcBef>
                        <a:buClr>
                          <a:schemeClr val="dk1"/>
                        </a:buClr>
                        <a:buSzPct val="100000"/>
                        <a:buFont typeface="Arial"/>
                        <a:buChar char="•"/>
                      </a:pPr>
                      <a:r>
                        <a:rPr lang="en-US" sz="1800"/>
                        <a:t>Cost effective</a:t>
                      </a:r>
                    </a:p>
                    <a:p>
                      <a:pPr marL="285750" marR="0" lvl="0" indent="-285750" algn="l" rtl="0">
                        <a:spcBef>
                          <a:spcPts val="0"/>
                        </a:spcBef>
                        <a:buClr>
                          <a:schemeClr val="dk1"/>
                        </a:buClr>
                        <a:buSzPct val="100000"/>
                        <a:buFont typeface="Arial"/>
                        <a:buChar char="•"/>
                      </a:pPr>
                      <a:r>
                        <a:rPr lang="en-US" sz="1800"/>
                        <a:t>Repair potential</a:t>
                      </a:r>
                    </a:p>
                    <a:p>
                      <a:pPr marL="285750" marR="0" lvl="0" indent="-285750" algn="l" rtl="0">
                        <a:spcBef>
                          <a:spcPts val="0"/>
                        </a:spcBef>
                        <a:buClr>
                          <a:schemeClr val="dk1"/>
                        </a:buClr>
                        <a:buSzPct val="100000"/>
                        <a:buFont typeface="Arial"/>
                        <a:buChar char="•"/>
                      </a:pPr>
                      <a:r>
                        <a:rPr lang="en-US" sz="1800"/>
                        <a:t>Chair side control of anatomy</a:t>
                      </a:r>
                    </a:p>
                    <a:p>
                      <a:pPr marL="285750" marR="0" lvl="0" indent="-285750" algn="l" rtl="0">
                        <a:spcBef>
                          <a:spcPts val="0"/>
                        </a:spcBef>
                        <a:buClr>
                          <a:schemeClr val="dk1"/>
                        </a:buClr>
                        <a:buSzPct val="100000"/>
                        <a:buFont typeface="Arial"/>
                        <a:buChar char="•"/>
                      </a:pPr>
                      <a:r>
                        <a:rPr lang="en-US" sz="1800"/>
                        <a:t>Minimal irreversible loss of tooth structure</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a:t>Tend to discolor</a:t>
                      </a:r>
                    </a:p>
                    <a:p>
                      <a:pPr marL="285750" marR="0" lvl="0" indent="-285750" algn="l" rtl="0">
                        <a:spcBef>
                          <a:spcPts val="0"/>
                        </a:spcBef>
                        <a:buClr>
                          <a:schemeClr val="dk1"/>
                        </a:buClr>
                        <a:buSzPct val="100000"/>
                        <a:buFont typeface="Arial"/>
                        <a:buChar char="•"/>
                      </a:pPr>
                      <a:r>
                        <a:rPr lang="en-US" sz="1800"/>
                        <a:t>Wear off quickly</a:t>
                      </a:r>
                    </a:p>
                    <a:p>
                      <a:pPr marL="285750" marR="0" lvl="0" indent="-285750" algn="l" rtl="0">
                        <a:spcBef>
                          <a:spcPts val="0"/>
                        </a:spcBef>
                        <a:buClr>
                          <a:schemeClr val="dk1"/>
                        </a:buClr>
                        <a:buSzPct val="100000"/>
                        <a:buFont typeface="Arial"/>
                        <a:buChar char="•"/>
                      </a:pPr>
                      <a:r>
                        <a:rPr lang="en-US" sz="1800"/>
                        <a:t>Marginal Staining</a:t>
                      </a:r>
                    </a:p>
                    <a:p>
                      <a:pPr marL="285750" marR="0" lvl="0" indent="-285750" algn="l" rtl="0">
                        <a:spcBef>
                          <a:spcPts val="0"/>
                        </a:spcBef>
                        <a:buClr>
                          <a:schemeClr val="dk1"/>
                        </a:buClr>
                        <a:buSzPct val="100000"/>
                        <a:buFont typeface="Arial"/>
                        <a:buChar char="•"/>
                      </a:pPr>
                      <a:r>
                        <a:rPr lang="en-US" sz="1800"/>
                        <a:t>Shade selection difficulty</a:t>
                      </a:r>
                    </a:p>
                    <a:p>
                      <a:pPr marL="285750" marR="0" lvl="0" indent="-285750" algn="l" rtl="0">
                        <a:spcBef>
                          <a:spcPts val="0"/>
                        </a:spcBef>
                        <a:buClr>
                          <a:schemeClr val="dk1"/>
                        </a:buClr>
                        <a:buSzPct val="100000"/>
                        <a:buFont typeface="Arial"/>
                        <a:buChar char="•"/>
                      </a:pPr>
                      <a:r>
                        <a:rPr lang="en-US" sz="1800"/>
                        <a:t>Often requires repair and replacement</a:t>
                      </a:r>
                    </a:p>
                  </a:txBody>
                  <a:tcPr marL="91450" marR="91450" marT="45725" marB="457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Photos of treatment options</a:t>
            </a:r>
          </a:p>
        </p:txBody>
      </p:sp>
      <p:pic>
        <p:nvPicPr>
          <p:cNvPr id="145" name="Shape 145"/>
          <p:cNvPicPr preferRelativeResize="0">
            <a:picLocks noGrp="1"/>
          </p:cNvPicPr>
          <p:nvPr>
            <p:ph type="body" idx="2"/>
          </p:nvPr>
        </p:nvPicPr>
        <p:blipFill rotWithShape="1">
          <a:blip r:embed="rId3">
            <a:alphaModFix/>
          </a:blip>
          <a:srcRect/>
          <a:stretch/>
        </p:blipFill>
        <p:spPr>
          <a:xfrm>
            <a:off x="609600" y="2362200"/>
            <a:ext cx="2619375" cy="1743075"/>
          </a:xfrm>
          <a:prstGeom prst="rect">
            <a:avLst/>
          </a:prstGeom>
          <a:noFill/>
          <a:ln>
            <a:noFill/>
          </a:ln>
        </p:spPr>
      </p:pic>
      <p:sp>
        <p:nvSpPr>
          <p:cNvPr id="146" name="Shape 146"/>
          <p:cNvSpPr txBox="1">
            <a:spLocks noGrp="1"/>
          </p:cNvSpPr>
          <p:nvPr>
            <p:ph type="body" idx="3"/>
          </p:nvPr>
        </p:nvSpPr>
        <p:spPr>
          <a:xfrm>
            <a:off x="4645025" y="1535112"/>
            <a:ext cx="4041774" cy="639762"/>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US" sz="2400" b="1" i="0" u="none" strike="noStrike" cap="none">
                <a:solidFill>
                  <a:schemeClr val="dk1"/>
                </a:solidFill>
                <a:latin typeface="Calibri"/>
                <a:ea typeface="Calibri"/>
                <a:cs typeface="Calibri"/>
                <a:sym typeface="Calibri"/>
              </a:rPr>
              <a:t>    Chameleon Zirconia </a:t>
            </a:r>
          </a:p>
        </p:txBody>
      </p:sp>
      <p:pic>
        <p:nvPicPr>
          <p:cNvPr id="147" name="Shape 147"/>
          <p:cNvPicPr preferRelativeResize="0">
            <a:picLocks noGrp="1"/>
          </p:cNvPicPr>
          <p:nvPr>
            <p:ph type="body" idx="4"/>
          </p:nvPr>
        </p:nvPicPr>
        <p:blipFill rotWithShape="1">
          <a:blip r:embed="rId4">
            <a:alphaModFix/>
          </a:blip>
          <a:srcRect/>
          <a:stretch/>
        </p:blipFill>
        <p:spPr>
          <a:xfrm>
            <a:off x="4800600" y="2362200"/>
            <a:ext cx="2619375" cy="1743075"/>
          </a:xfrm>
          <a:prstGeom prst="rect">
            <a:avLst/>
          </a:prstGeom>
          <a:noFill/>
          <a:ln>
            <a:noFill/>
          </a:ln>
        </p:spPr>
      </p:pic>
      <p:sp>
        <p:nvSpPr>
          <p:cNvPr id="148" name="Shape 148"/>
          <p:cNvSpPr txBox="1">
            <a:spLocks noGrp="1"/>
          </p:cNvSpPr>
          <p:nvPr>
            <p:ph type="body" idx="1"/>
          </p:nvPr>
        </p:nvSpPr>
        <p:spPr>
          <a:xfrm>
            <a:off x="1066800" y="1905000"/>
            <a:ext cx="4040187" cy="639762"/>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chemeClr val="dk1"/>
              </a:buClr>
              <a:buSzPct val="25000"/>
              <a:buFont typeface="Arial"/>
              <a:buNone/>
            </a:pPr>
            <a:r>
              <a:rPr lang="en-US" sz="2400" b="1" i="0" u="none" strike="noStrike" cap="none">
                <a:solidFill>
                  <a:schemeClr val="dk1"/>
                </a:solidFill>
                <a:latin typeface="Calibri"/>
                <a:ea typeface="Calibri"/>
                <a:cs typeface="Calibri"/>
                <a:sym typeface="Calibri"/>
              </a:rPr>
              <a:t>E-MAX crown</a:t>
            </a:r>
          </a:p>
          <a:p>
            <a:pPr marL="0" marR="0" lvl="0" indent="0" algn="l" rtl="0">
              <a:spcBef>
                <a:spcPts val="480"/>
              </a:spcBef>
              <a:buClr>
                <a:schemeClr val="dk1"/>
              </a:buClr>
              <a:buSzPct val="25000"/>
              <a:buFont typeface="Arial"/>
              <a:buNone/>
            </a:pP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1828800" y="1905000"/>
            <a:ext cx="4040187" cy="639762"/>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chemeClr val="dk1"/>
              </a:buClr>
              <a:buSzPct val="25000"/>
              <a:buFont typeface="Arial"/>
              <a:buNone/>
            </a:pPr>
            <a:r>
              <a:rPr lang="en-US" sz="2400" b="1" i="0" u="none" strike="noStrike" cap="none">
                <a:solidFill>
                  <a:schemeClr val="dk1"/>
                </a:solidFill>
                <a:latin typeface="Calibri"/>
                <a:ea typeface="Calibri"/>
                <a:cs typeface="Calibri"/>
                <a:sym typeface="Calibri"/>
              </a:rPr>
              <a:t>PFM crown</a:t>
            </a:r>
          </a:p>
          <a:p>
            <a:pPr marL="0" marR="0" lvl="0" indent="0" algn="l" rtl="0">
              <a:spcBef>
                <a:spcPts val="480"/>
              </a:spcBef>
              <a:buClr>
                <a:schemeClr val="dk1"/>
              </a:buClr>
              <a:buSzPct val="25000"/>
              <a:buFont typeface="Arial"/>
              <a:buNone/>
            </a:pPr>
            <a:endParaRPr sz="2400" b="1" i="0" u="none" strike="noStrike" cap="none">
              <a:solidFill>
                <a:schemeClr val="dk1"/>
              </a:solidFill>
              <a:latin typeface="Calibri"/>
              <a:ea typeface="Calibri"/>
              <a:cs typeface="Calibri"/>
              <a:sym typeface="Calibri"/>
            </a:endParaRPr>
          </a:p>
        </p:txBody>
      </p:sp>
      <p:sp>
        <p:nvSpPr>
          <p:cNvPr id="154" name="Shape 154"/>
          <p:cNvSpPr txBox="1">
            <a:spLocks noGrp="1"/>
          </p:cNvSpPr>
          <p:nvPr>
            <p:ph type="body" idx="3"/>
          </p:nvPr>
        </p:nvSpPr>
        <p:spPr>
          <a:xfrm>
            <a:off x="5064494" y="1981200"/>
            <a:ext cx="4041774" cy="639762"/>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chemeClr val="dk1"/>
              </a:buClr>
              <a:buSzPct val="25000"/>
              <a:buFont typeface="Arial"/>
              <a:buNone/>
            </a:pPr>
            <a:r>
              <a:rPr lang="en-US" sz="2400" b="1" i="0" u="none" strike="noStrike" cap="none">
                <a:solidFill>
                  <a:schemeClr val="dk1"/>
                </a:solidFill>
                <a:latin typeface="Calibri"/>
                <a:ea typeface="Calibri"/>
                <a:cs typeface="Calibri"/>
                <a:sym typeface="Calibri"/>
              </a:rPr>
              <a:t>      Direct composites</a:t>
            </a:r>
          </a:p>
          <a:p>
            <a:pPr marL="0" marR="0" lvl="0" indent="0" algn="l" rtl="0">
              <a:spcBef>
                <a:spcPts val="480"/>
              </a:spcBef>
              <a:buClr>
                <a:schemeClr val="dk1"/>
              </a:buClr>
              <a:buSzPct val="25000"/>
              <a:buFont typeface="Arial"/>
              <a:buNone/>
            </a:pPr>
            <a:endParaRPr sz="2400" b="1" i="0" u="none" strike="noStrike" cap="none">
              <a:solidFill>
                <a:schemeClr val="dk1"/>
              </a:solidFill>
              <a:latin typeface="Calibri"/>
              <a:ea typeface="Calibri"/>
              <a:cs typeface="Calibri"/>
              <a:sym typeface="Calibri"/>
            </a:endParaRPr>
          </a:p>
        </p:txBody>
      </p:sp>
      <p:pic>
        <p:nvPicPr>
          <p:cNvPr id="155" name="Shape 155"/>
          <p:cNvPicPr preferRelativeResize="0">
            <a:picLocks noGrp="1"/>
          </p:cNvPicPr>
          <p:nvPr>
            <p:ph type="body" idx="2"/>
          </p:nvPr>
        </p:nvPicPr>
        <p:blipFill rotWithShape="1">
          <a:blip r:embed="rId3">
            <a:alphaModFix/>
          </a:blip>
          <a:srcRect/>
          <a:stretch/>
        </p:blipFill>
        <p:spPr>
          <a:xfrm>
            <a:off x="1257987" y="3236039"/>
            <a:ext cx="2438610" cy="1828958"/>
          </a:xfrm>
          <a:prstGeom prst="rect">
            <a:avLst/>
          </a:prstGeom>
          <a:noFill/>
          <a:ln>
            <a:noFill/>
          </a:ln>
        </p:spPr>
      </p:pic>
      <p:pic>
        <p:nvPicPr>
          <p:cNvPr id="156" name="Shape 156"/>
          <p:cNvPicPr preferRelativeResize="0">
            <a:picLocks noGrp="1"/>
          </p:cNvPicPr>
          <p:nvPr>
            <p:ph type="body" idx="4"/>
          </p:nvPr>
        </p:nvPicPr>
        <p:blipFill rotWithShape="1">
          <a:blip r:embed="rId4">
            <a:alphaModFix/>
          </a:blip>
          <a:srcRect/>
          <a:stretch/>
        </p:blipFill>
        <p:spPr>
          <a:xfrm>
            <a:off x="5236276" y="3080577"/>
            <a:ext cx="2859272" cy="21398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r>
              <a:rPr lang="en-US"/>
              <a:t>Patient was not willing to compromise with esthetic outcomes (possible with composite repair).</a:t>
            </a:r>
          </a:p>
          <a:p>
            <a:pPr lvl="0">
              <a:spcBef>
                <a:spcPts val="0"/>
              </a:spcBef>
              <a:buNone/>
            </a:pPr>
            <a:endParaRPr/>
          </a:p>
          <a:p>
            <a:pPr lvl="0">
              <a:spcBef>
                <a:spcPts val="0"/>
              </a:spcBef>
              <a:buNone/>
            </a:pPr>
            <a:r>
              <a:rPr lang="en-US"/>
              <a:t>She was highly motivated to chose the option (crown replacement) that would give her the best esthetic results which would help her regain her social confidence.</a:t>
            </a:r>
          </a:p>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r>
              <a:rPr lang="en-US"/>
              <a:t>Discussion was done about the number of crowns to be replaced. </a:t>
            </a:r>
          </a:p>
          <a:p>
            <a:pPr lvl="0">
              <a:spcBef>
                <a:spcPts val="0"/>
              </a:spcBef>
              <a:buNone/>
            </a:pPr>
            <a:r>
              <a:rPr lang="en-US"/>
              <a:t>She mentioned that #6 does not bother her esthetically. </a:t>
            </a:r>
          </a:p>
          <a:p>
            <a:pPr lvl="0">
              <a:spcBef>
                <a:spcPts val="0"/>
              </a:spcBef>
              <a:buNone/>
            </a:pPr>
            <a:r>
              <a:rPr lang="en-US"/>
              <a:t>A final decision was made to replace #7-11.</a:t>
            </a:r>
          </a:p>
          <a:p>
            <a:pPr lvl="0">
              <a:spcBef>
                <a:spcPts val="0"/>
              </a:spcBef>
              <a:buNone/>
            </a:pPr>
            <a:r>
              <a:rPr lang="en-US"/>
              <a:t>Patient was given an option to replace #6 in the future if need be.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Wax-up</a:t>
            </a:r>
          </a:p>
        </p:txBody>
      </p:sp>
      <p:sp>
        <p:nvSpPr>
          <p:cNvPr id="172" name="Shape 172"/>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endParaRPr/>
          </a:p>
        </p:txBody>
      </p:sp>
      <p:pic>
        <p:nvPicPr>
          <p:cNvPr id="173" name="Shape 173"/>
          <p:cNvPicPr preferRelativeResize="0"/>
          <p:nvPr/>
        </p:nvPicPr>
        <p:blipFill>
          <a:blip r:embed="rId3">
            <a:alphaModFix/>
          </a:blip>
          <a:stretch>
            <a:fillRect/>
          </a:stretch>
        </p:blipFill>
        <p:spPr>
          <a:xfrm>
            <a:off x="457200" y="1566699"/>
            <a:ext cx="8229600" cy="45931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3">
            <a:alphaModFix/>
          </a:blip>
          <a:srcRect l="950" t="10031"/>
          <a:stretch/>
        </p:blipFill>
        <p:spPr>
          <a:xfrm>
            <a:off x="576300" y="1671275"/>
            <a:ext cx="7913551" cy="4689725"/>
          </a:xfrm>
          <a:prstGeom prst="rect">
            <a:avLst/>
          </a:prstGeom>
          <a:noFill/>
          <a:ln>
            <a:noFill/>
          </a:ln>
        </p:spPr>
      </p:pic>
      <p:sp>
        <p:nvSpPr>
          <p:cNvPr id="179" name="Shape 179"/>
          <p:cNvSpPr txBox="1"/>
          <p:nvPr/>
        </p:nvSpPr>
        <p:spPr>
          <a:xfrm>
            <a:off x="590700" y="475450"/>
            <a:ext cx="7823400" cy="849900"/>
          </a:xfrm>
          <a:prstGeom prst="rect">
            <a:avLst/>
          </a:prstGeom>
          <a:noFill/>
          <a:ln>
            <a:noFill/>
          </a:ln>
        </p:spPr>
        <p:txBody>
          <a:bodyPr lIns="91425" tIns="91425" rIns="91425" bIns="91425" anchor="t" anchorCtr="0">
            <a:noAutofit/>
          </a:bodyPr>
          <a:lstStyle/>
          <a:p>
            <a:pPr lvl="0">
              <a:spcBef>
                <a:spcPts val="0"/>
              </a:spcBef>
              <a:buNone/>
            </a:pPr>
            <a:r>
              <a:rPr lang="en-US" sz="3600">
                <a:latin typeface="Calibri"/>
                <a:ea typeface="Calibri"/>
                <a:cs typeface="Calibri"/>
                <a:sym typeface="Calibri"/>
              </a:rPr>
              <a:t>                 </a:t>
            </a:r>
            <a:r>
              <a:rPr lang="en-US" sz="4800">
                <a:latin typeface="Calibri"/>
                <a:ea typeface="Calibri"/>
                <a:cs typeface="Calibri"/>
                <a:sym typeface="Calibri"/>
              </a:rPr>
              <a:t>Teeth Preparation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Provisional Restorations</a:t>
            </a:r>
          </a:p>
        </p:txBody>
      </p:sp>
      <p:sp>
        <p:nvSpPr>
          <p:cNvPr id="185" name="Shape 185"/>
          <p:cNvSpPr txBox="1">
            <a:spLocks noGrp="1"/>
          </p:cNvSpPr>
          <p:nvPr>
            <p:ph type="body" idx="1"/>
          </p:nvPr>
        </p:nvSpPr>
        <p:spPr>
          <a:xfrm>
            <a:off x="213200" y="1600200"/>
            <a:ext cx="8473500" cy="4902600"/>
          </a:xfrm>
          <a:prstGeom prst="rect">
            <a:avLst/>
          </a:prstGeom>
        </p:spPr>
        <p:txBody>
          <a:bodyPr lIns="91425" tIns="91425" rIns="91425" bIns="91425" anchor="t" anchorCtr="0">
            <a:noAutofit/>
          </a:bodyPr>
          <a:lstStyle/>
          <a:p>
            <a:pPr lvl="0">
              <a:spcBef>
                <a:spcPts val="0"/>
              </a:spcBef>
              <a:buNone/>
            </a:pPr>
            <a:r>
              <a:rPr lang="en-US" sz="1400"/>
              <a:t>Patient feed-back was </a:t>
            </a:r>
          </a:p>
          <a:p>
            <a:pPr lvl="0">
              <a:spcBef>
                <a:spcPts val="0"/>
              </a:spcBef>
              <a:buNone/>
            </a:pPr>
            <a:r>
              <a:rPr lang="en-US" sz="1400"/>
              <a:t>taken and appropriate </a:t>
            </a:r>
          </a:p>
          <a:p>
            <a:pPr lvl="0">
              <a:spcBef>
                <a:spcPts val="0"/>
              </a:spcBef>
              <a:buNone/>
            </a:pPr>
            <a:r>
              <a:rPr lang="en-US" sz="1400"/>
              <a:t>adjustment made to </a:t>
            </a:r>
          </a:p>
          <a:p>
            <a:pPr lvl="0">
              <a:spcBef>
                <a:spcPts val="0"/>
              </a:spcBef>
              <a:buNone/>
            </a:pPr>
            <a:r>
              <a:rPr lang="en-US" sz="1400"/>
              <a:t>temporaries.</a:t>
            </a:r>
          </a:p>
          <a:p>
            <a:pPr lvl="0">
              <a:spcBef>
                <a:spcPts val="0"/>
              </a:spcBef>
              <a:buNone/>
            </a:pPr>
            <a:endParaRPr sz="1400"/>
          </a:p>
          <a:p>
            <a:pPr lvl="0">
              <a:spcBef>
                <a:spcPts val="0"/>
              </a:spcBef>
              <a:buNone/>
            </a:pPr>
            <a:r>
              <a:rPr lang="en-US" sz="1400"/>
              <a:t>It was also recommended</a:t>
            </a:r>
          </a:p>
          <a:p>
            <a:pPr lvl="0">
              <a:spcBef>
                <a:spcPts val="0"/>
              </a:spcBef>
              <a:buNone/>
            </a:pPr>
            <a:r>
              <a:rPr lang="en-US" sz="1400"/>
              <a:t>to take feed-back from </a:t>
            </a:r>
          </a:p>
          <a:p>
            <a:pPr lvl="0">
              <a:spcBef>
                <a:spcPts val="0"/>
              </a:spcBef>
              <a:buNone/>
            </a:pPr>
            <a:r>
              <a:rPr lang="en-US" sz="1400"/>
              <a:t>close family members.</a:t>
            </a:r>
          </a:p>
          <a:p>
            <a:pPr lvl="0">
              <a:spcBef>
                <a:spcPts val="0"/>
              </a:spcBef>
              <a:buNone/>
            </a:pPr>
            <a:endParaRPr sz="1400"/>
          </a:p>
          <a:p>
            <a:pPr lvl="0">
              <a:spcBef>
                <a:spcPts val="0"/>
              </a:spcBef>
              <a:buNone/>
            </a:pPr>
            <a:r>
              <a:rPr lang="en-US" sz="1400"/>
              <a:t>Patient was a part of shade </a:t>
            </a:r>
          </a:p>
          <a:p>
            <a:pPr lvl="0">
              <a:spcBef>
                <a:spcPts val="0"/>
              </a:spcBef>
              <a:buNone/>
            </a:pPr>
            <a:r>
              <a:rPr lang="en-US" sz="1400"/>
              <a:t>selection.</a:t>
            </a:r>
          </a:p>
          <a:p>
            <a:pPr lvl="0">
              <a:spcBef>
                <a:spcPts val="0"/>
              </a:spcBef>
              <a:buNone/>
            </a:pPr>
            <a:endParaRPr sz="1400"/>
          </a:p>
          <a:p>
            <a:pPr lvl="0">
              <a:spcBef>
                <a:spcPts val="0"/>
              </a:spcBef>
              <a:buNone/>
            </a:pPr>
            <a:r>
              <a:rPr lang="en-US" sz="1400"/>
              <a:t>Lab was requested to </a:t>
            </a:r>
          </a:p>
          <a:p>
            <a:pPr marL="203200" lvl="0" indent="0" rtl="0">
              <a:spcBef>
                <a:spcPts val="0"/>
              </a:spcBef>
              <a:buNone/>
            </a:pPr>
            <a:r>
              <a:rPr lang="en-US" sz="1400"/>
              <a:t>maintain pre-existing anterior </a:t>
            </a:r>
          </a:p>
          <a:p>
            <a:pPr marL="203200" lvl="0" indent="0">
              <a:spcBef>
                <a:spcPts val="0"/>
              </a:spcBef>
              <a:buNone/>
            </a:pPr>
            <a:r>
              <a:rPr lang="en-US" sz="1400"/>
              <a:t>occlusion.</a:t>
            </a:r>
          </a:p>
        </p:txBody>
      </p:sp>
      <p:pic>
        <p:nvPicPr>
          <p:cNvPr id="186" name="Shape 186"/>
          <p:cNvPicPr preferRelativeResize="0"/>
          <p:nvPr/>
        </p:nvPicPr>
        <p:blipFill rotWithShape="1">
          <a:blip r:embed="rId3">
            <a:alphaModFix/>
          </a:blip>
          <a:srcRect t="5704"/>
          <a:stretch/>
        </p:blipFill>
        <p:spPr>
          <a:xfrm>
            <a:off x="2913750" y="1858575"/>
            <a:ext cx="6034825" cy="42677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Final Result</a:t>
            </a:r>
          </a:p>
        </p:txBody>
      </p:sp>
      <p:pic>
        <p:nvPicPr>
          <p:cNvPr id="192" name="Shape 192"/>
          <p:cNvPicPr preferRelativeResize="0"/>
          <p:nvPr/>
        </p:nvPicPr>
        <p:blipFill rotWithShape="1">
          <a:blip r:embed="rId3">
            <a:alphaModFix/>
          </a:blip>
          <a:srcRect t="5003" r="2353" b="2515"/>
          <a:stretch/>
        </p:blipFill>
        <p:spPr>
          <a:xfrm>
            <a:off x="1152600" y="1815350"/>
            <a:ext cx="6497824" cy="4310952"/>
          </a:xfrm>
          <a:prstGeom prst="rect">
            <a:avLst/>
          </a:prstGeom>
          <a:noFill/>
          <a:ln>
            <a:noFill/>
          </a:ln>
        </p:spPr>
      </p:pic>
      <p:sp>
        <p:nvSpPr>
          <p:cNvPr id="193" name="Shape 193"/>
          <p:cNvSpPr/>
          <p:nvPr/>
        </p:nvSpPr>
        <p:spPr>
          <a:xfrm>
            <a:off x="2434050" y="2167550"/>
            <a:ext cx="3446700" cy="728400"/>
          </a:xfrm>
          <a:prstGeom prst="rect">
            <a:avLst/>
          </a:prstGeom>
          <a:solidFill>
            <a:srgbClr val="43434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Challenges of the treatment planning</a:t>
            </a:r>
          </a:p>
        </p:txBody>
      </p:sp>
      <p:sp>
        <p:nvSpPr>
          <p:cNvPr id="199" name="Shape 199"/>
          <p:cNvSpPr txBox="1">
            <a:spLocks noGrp="1"/>
          </p:cNvSpPr>
          <p:nvPr>
            <p:ph type="body" idx="1"/>
          </p:nvPr>
        </p:nvSpPr>
        <p:spPr>
          <a:xfrm>
            <a:off x="457200" y="1600200"/>
            <a:ext cx="8229600" cy="4525963"/>
          </a:xfrm>
          <a:prstGeom prst="rect">
            <a:avLst/>
          </a:prstGeom>
          <a:solidFill>
            <a:srgbClr val="8CB3E3"/>
          </a:solid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Noto Sans Symbols"/>
              <a:buChar char="▪"/>
            </a:pPr>
            <a:r>
              <a:rPr lang="en-US" sz="3200" b="0" i="0" u="none" strike="noStrike" cap="none">
                <a:solidFill>
                  <a:schemeClr val="dk1"/>
                </a:solidFill>
                <a:latin typeface="Calibri"/>
                <a:ea typeface="Calibri"/>
                <a:cs typeface="Calibri"/>
                <a:sym typeface="Calibri"/>
              </a:rPr>
              <a:t>Establishing realistic treatment objectives</a:t>
            </a:r>
          </a:p>
          <a:p>
            <a:pPr marL="342900" marR="0" lvl="0" indent="-342900" algn="l" rtl="0">
              <a:spcBef>
                <a:spcPts val="640"/>
              </a:spcBef>
              <a:spcAft>
                <a:spcPts val="0"/>
              </a:spcAft>
              <a:buClr>
                <a:schemeClr val="dk1"/>
              </a:buClr>
              <a:buSzPct val="100000"/>
              <a:buFont typeface="Noto Sans Symbols"/>
              <a:buChar char="▪"/>
            </a:pPr>
            <a:r>
              <a:rPr lang="en-US" sz="3200" b="0" i="0" u="none" strike="noStrike" cap="none">
                <a:solidFill>
                  <a:schemeClr val="dk1"/>
                </a:solidFill>
                <a:latin typeface="Calibri"/>
                <a:ea typeface="Calibri"/>
                <a:cs typeface="Calibri"/>
                <a:sym typeface="Calibri"/>
              </a:rPr>
              <a:t>Create a vision, using the desired result as the blue print</a:t>
            </a:r>
          </a:p>
          <a:p>
            <a:pPr marL="342900" marR="0" lvl="0" indent="-342900" algn="l" rtl="0">
              <a:spcBef>
                <a:spcPts val="640"/>
              </a:spcBef>
              <a:spcAft>
                <a:spcPts val="0"/>
              </a:spcAft>
              <a:buClr>
                <a:schemeClr val="dk1"/>
              </a:buClr>
              <a:buSzPct val="100000"/>
              <a:buFont typeface="Noto Sans Symbols"/>
              <a:buChar char="▪"/>
            </a:pPr>
            <a:r>
              <a:rPr lang="en-US" sz="3200" b="0" i="0" u="none" strike="noStrike" cap="none">
                <a:solidFill>
                  <a:schemeClr val="dk1"/>
                </a:solidFill>
                <a:latin typeface="Calibri"/>
                <a:ea typeface="Calibri"/>
                <a:cs typeface="Calibri"/>
                <a:sym typeface="Calibri"/>
              </a:rPr>
              <a:t>Determine the sequence of treatment</a:t>
            </a:r>
          </a:p>
          <a:p>
            <a:pPr marL="342900" marR="0" lvl="0" indent="-342900" algn="l" rtl="0">
              <a:spcBef>
                <a:spcPts val="640"/>
              </a:spcBef>
              <a:spcAft>
                <a:spcPts val="0"/>
              </a:spcAft>
              <a:buClr>
                <a:schemeClr val="dk1"/>
              </a:buClr>
              <a:buSzPct val="100000"/>
              <a:buFont typeface="Noto Sans Symbols"/>
              <a:buChar char="▪"/>
            </a:pPr>
            <a:r>
              <a:rPr lang="en-US" sz="3200" b="0" i="0" u="none" strike="noStrike" cap="none">
                <a:solidFill>
                  <a:schemeClr val="dk1"/>
                </a:solidFill>
                <a:latin typeface="Calibri"/>
                <a:ea typeface="Calibri"/>
                <a:cs typeface="Calibri"/>
                <a:sym typeface="Calibri"/>
              </a:rPr>
              <a:t>Ideal proportions</a:t>
            </a:r>
          </a:p>
          <a:p>
            <a:pPr marL="342900" marR="0" lvl="0" indent="-342900" algn="l" rtl="0">
              <a:spcBef>
                <a:spcPts val="640"/>
              </a:spcBef>
              <a:buClr>
                <a:schemeClr val="dk1"/>
              </a:buClr>
              <a:buSzPct val="100000"/>
              <a:buFont typeface="Noto Sans Symbols"/>
              <a:buChar char="▪"/>
            </a:pPr>
            <a:r>
              <a:rPr lang="en-US" sz="3200" b="0" i="0" u="none" strike="noStrike" cap="none">
                <a:solidFill>
                  <a:schemeClr val="dk1"/>
                </a:solidFill>
                <a:latin typeface="Calibri"/>
                <a:ea typeface="Calibri"/>
                <a:cs typeface="Calibri"/>
                <a:sym typeface="Calibri"/>
              </a:rPr>
              <a:t>Interaction between the orthodontist/Periodontist/prosthodontist and General Dentist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144075"/>
            <a:ext cx="8229600" cy="879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Introduction</a:t>
            </a:r>
          </a:p>
        </p:txBody>
      </p:sp>
      <p:sp>
        <p:nvSpPr>
          <p:cNvPr id="91" name="Shape 91"/>
          <p:cNvSpPr txBox="1">
            <a:spLocks noGrp="1"/>
          </p:cNvSpPr>
          <p:nvPr>
            <p:ph type="body" idx="1"/>
          </p:nvPr>
        </p:nvSpPr>
        <p:spPr>
          <a:xfrm>
            <a:off x="0" y="1094975"/>
            <a:ext cx="9318300" cy="6325200"/>
          </a:xfrm>
          <a:prstGeom prst="rect">
            <a:avLst/>
          </a:prstGeom>
          <a:noFill/>
          <a:ln>
            <a:noFill/>
          </a:ln>
        </p:spPr>
        <p:txBody>
          <a:bodyPr lIns="91425" tIns="45700" rIns="91425" bIns="45700" anchor="t" anchorCtr="0">
            <a:noAutofit/>
          </a:bodyPr>
          <a:lstStyle/>
          <a:p>
            <a:pPr marL="0" lvl="0" indent="-69850" rtl="0">
              <a:lnSpc>
                <a:spcPct val="115000"/>
              </a:lnSpc>
              <a:spcBef>
                <a:spcPts val="600"/>
              </a:spcBef>
              <a:buClr>
                <a:schemeClr val="dk1"/>
              </a:buClr>
              <a:buSzPct val="45833"/>
              <a:buFont typeface="Arial"/>
              <a:buNone/>
            </a:pPr>
            <a:r>
              <a:rPr lang="en-US" sz="2400">
                <a:latin typeface="Arial"/>
                <a:ea typeface="Arial"/>
                <a:cs typeface="Arial"/>
                <a:sym typeface="Arial"/>
              </a:rPr>
              <a:t>•</a:t>
            </a:r>
            <a:r>
              <a:rPr lang="en-US" sz="2400"/>
              <a:t>Dentistry is an ever changing science. As new research and clinical experience broaden our knowledge, changes in treatment are required.</a:t>
            </a:r>
          </a:p>
          <a:p>
            <a:pPr marL="0" lvl="0" indent="-69850" rtl="0">
              <a:lnSpc>
                <a:spcPct val="115000"/>
              </a:lnSpc>
              <a:spcBef>
                <a:spcPts val="600"/>
              </a:spcBef>
              <a:buClr>
                <a:schemeClr val="dk1"/>
              </a:buClr>
              <a:buSzPct val="45833"/>
              <a:buFont typeface="Arial"/>
              <a:buNone/>
            </a:pPr>
            <a:r>
              <a:rPr lang="en-US" sz="2400">
                <a:latin typeface="Arial"/>
                <a:ea typeface="Arial"/>
                <a:cs typeface="Arial"/>
                <a:sym typeface="Arial"/>
              </a:rPr>
              <a:t>•</a:t>
            </a:r>
            <a:r>
              <a:rPr lang="en-US" sz="2400"/>
              <a:t>This shift in the field of dentistry comes along just it time to meet the final needs and wants of patients who perceives an attractive smile no longer as a luxury but rather a necessary part of their life style. Aesthetic dentistry enables the dentist to change the appearance, size, color , shape, spacing and positioning of the teeth.</a:t>
            </a:r>
          </a:p>
          <a:p>
            <a:pPr marL="0" lvl="0" indent="-69850" rtl="0">
              <a:lnSpc>
                <a:spcPct val="115000"/>
              </a:lnSpc>
              <a:spcBef>
                <a:spcPts val="600"/>
              </a:spcBef>
              <a:buClr>
                <a:schemeClr val="dk1"/>
              </a:buClr>
              <a:buSzPct val="45833"/>
              <a:buFont typeface="Arial"/>
              <a:buNone/>
            </a:pPr>
            <a:r>
              <a:rPr lang="en-US" sz="2400">
                <a:latin typeface="Arial"/>
                <a:ea typeface="Arial"/>
                <a:cs typeface="Arial"/>
                <a:sym typeface="Arial"/>
              </a:rPr>
              <a:t>•</a:t>
            </a:r>
            <a:r>
              <a:rPr lang="en-US" sz="2400"/>
              <a:t>An organized and systematic approach is required to evaluate, diagnose and resolve esthetic problems predictably.</a:t>
            </a:r>
          </a:p>
          <a:p>
            <a:pPr marL="0" lvl="0" indent="-69850" rtl="0">
              <a:lnSpc>
                <a:spcPct val="115000"/>
              </a:lnSpc>
              <a:spcBef>
                <a:spcPts val="600"/>
              </a:spcBef>
              <a:buClr>
                <a:schemeClr val="dk1"/>
              </a:buClr>
              <a:buSzPct val="45833"/>
              <a:buFont typeface="Arial"/>
              <a:buNone/>
            </a:pPr>
            <a:r>
              <a:rPr lang="en-US" sz="2400">
                <a:latin typeface="Arial"/>
                <a:ea typeface="Arial"/>
                <a:cs typeface="Arial"/>
                <a:sym typeface="Arial"/>
              </a:rPr>
              <a:t>•</a:t>
            </a:r>
            <a:r>
              <a:rPr lang="en-US" sz="2400"/>
              <a:t>It is of prime importance that the final result is not dependant only on the looks alone. Our ultimate goal as clinicians is to achieve pleasing composition in the smile by creating an arrangement of various esthetic elements. </a:t>
            </a:r>
          </a:p>
          <a:p>
            <a:pPr marL="0" marR="0" lvl="0" indent="0" algn="l" rt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Challenges while restoring</a:t>
            </a:r>
          </a:p>
        </p:txBody>
      </p:sp>
      <p:sp>
        <p:nvSpPr>
          <p:cNvPr id="205" name="Shape 205"/>
          <p:cNvSpPr txBox="1">
            <a:spLocks noGrp="1"/>
          </p:cNvSpPr>
          <p:nvPr>
            <p:ph type="body" idx="1"/>
          </p:nvPr>
        </p:nvSpPr>
        <p:spPr>
          <a:xfrm>
            <a:off x="457200" y="1600200"/>
            <a:ext cx="4038600" cy="4623900"/>
          </a:xfrm>
          <a:prstGeom prst="rect">
            <a:avLst/>
          </a:prstGeom>
          <a:solidFill>
            <a:srgbClr val="8CB3E3"/>
          </a:solid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9615"/>
              <a:buFont typeface="Noto Sans Symbols"/>
              <a:buChar char="▪"/>
            </a:pPr>
            <a:r>
              <a:rPr lang="en-US" sz="2590" b="0" i="0" u="none" strike="noStrike" cap="none">
                <a:solidFill>
                  <a:schemeClr val="dk1"/>
                </a:solidFill>
                <a:latin typeface="Calibri"/>
                <a:ea typeface="Calibri"/>
                <a:cs typeface="Calibri"/>
                <a:sym typeface="Calibri"/>
              </a:rPr>
              <a:t>Influence on shape of face</a:t>
            </a:r>
          </a:p>
          <a:p>
            <a:pPr marL="342900" marR="0" lvl="0" indent="-342900" algn="l" rtl="0">
              <a:lnSpc>
                <a:spcPct val="90000"/>
              </a:lnSpc>
              <a:spcBef>
                <a:spcPts val="518"/>
              </a:spcBef>
              <a:spcAft>
                <a:spcPts val="0"/>
              </a:spcAft>
              <a:buClr>
                <a:schemeClr val="dk1"/>
              </a:buClr>
              <a:buSzPct val="99615"/>
              <a:buFont typeface="Noto Sans Symbols"/>
              <a:buChar char="▪"/>
            </a:pPr>
            <a:r>
              <a:rPr lang="en-US" sz="2590" b="0" i="0" u="none" strike="noStrike" cap="none">
                <a:solidFill>
                  <a:schemeClr val="dk1"/>
                </a:solidFill>
                <a:latin typeface="Calibri"/>
                <a:ea typeface="Calibri"/>
                <a:cs typeface="Calibri"/>
                <a:sym typeface="Calibri"/>
              </a:rPr>
              <a:t>Making the effects of Aging</a:t>
            </a:r>
          </a:p>
          <a:p>
            <a:pPr marL="342900" marR="0" lvl="0" indent="-342900" algn="l" rtl="0">
              <a:lnSpc>
                <a:spcPct val="90000"/>
              </a:lnSpc>
              <a:spcBef>
                <a:spcPts val="518"/>
              </a:spcBef>
              <a:spcAft>
                <a:spcPts val="0"/>
              </a:spcAft>
              <a:buClr>
                <a:schemeClr val="dk1"/>
              </a:buClr>
              <a:buSzPct val="99615"/>
              <a:buFont typeface="Noto Sans Symbols"/>
              <a:buChar char="▪"/>
            </a:pPr>
            <a:r>
              <a:rPr lang="en-US" sz="2590" b="0" i="0" u="none" strike="noStrike" cap="none">
                <a:solidFill>
                  <a:schemeClr val="dk1"/>
                </a:solidFill>
                <a:latin typeface="Calibri"/>
                <a:ea typeface="Calibri"/>
                <a:cs typeface="Calibri"/>
                <a:sym typeface="Calibri"/>
              </a:rPr>
              <a:t>Restores appearance</a:t>
            </a:r>
          </a:p>
          <a:p>
            <a:pPr marL="342900" marR="0" lvl="0" indent="-342900" algn="l" rtl="0">
              <a:lnSpc>
                <a:spcPct val="90000"/>
              </a:lnSpc>
              <a:spcBef>
                <a:spcPts val="518"/>
              </a:spcBef>
              <a:spcAft>
                <a:spcPts val="0"/>
              </a:spcAft>
              <a:buClr>
                <a:schemeClr val="dk1"/>
              </a:buClr>
              <a:buSzPct val="99615"/>
              <a:buFont typeface="Noto Sans Symbols"/>
              <a:buChar char="▪"/>
            </a:pPr>
            <a:r>
              <a:rPr lang="en-US" sz="2590" b="0" i="0" u="none" strike="noStrike" cap="none">
                <a:solidFill>
                  <a:schemeClr val="dk1"/>
                </a:solidFill>
                <a:latin typeface="Calibri"/>
                <a:ea typeface="Calibri"/>
                <a:cs typeface="Calibri"/>
                <a:sym typeface="Calibri"/>
              </a:rPr>
              <a:t>Attention to both gums and teeth</a:t>
            </a:r>
          </a:p>
          <a:p>
            <a:pPr marL="342900" marR="0" lvl="0" indent="-342900" algn="l" rtl="0">
              <a:lnSpc>
                <a:spcPct val="90000"/>
              </a:lnSpc>
              <a:spcBef>
                <a:spcPts val="518"/>
              </a:spcBef>
              <a:spcAft>
                <a:spcPts val="0"/>
              </a:spcAft>
              <a:buClr>
                <a:schemeClr val="dk1"/>
              </a:buClr>
              <a:buSzPct val="99615"/>
              <a:buFont typeface="Noto Sans Symbols"/>
              <a:buChar char="▪"/>
            </a:pPr>
            <a:r>
              <a:rPr lang="en-US" sz="2590" b="0" i="0" u="none" strike="noStrike" cap="none">
                <a:solidFill>
                  <a:schemeClr val="dk1"/>
                </a:solidFill>
                <a:latin typeface="Calibri"/>
                <a:ea typeface="Calibri"/>
                <a:cs typeface="Calibri"/>
                <a:sym typeface="Calibri"/>
              </a:rPr>
              <a:t>Tooth form, contour and shade</a:t>
            </a:r>
          </a:p>
          <a:p>
            <a:pPr marL="342900" marR="0" lvl="0" indent="-342900" algn="l" rtl="0">
              <a:lnSpc>
                <a:spcPct val="90000"/>
              </a:lnSpc>
              <a:spcBef>
                <a:spcPts val="518"/>
              </a:spcBef>
              <a:spcAft>
                <a:spcPts val="0"/>
              </a:spcAft>
              <a:buClr>
                <a:schemeClr val="dk1"/>
              </a:buClr>
              <a:buSzPct val="99615"/>
              <a:buFont typeface="Noto Sans Symbols"/>
              <a:buChar char="▪"/>
            </a:pPr>
            <a:r>
              <a:rPr lang="en-US" sz="2590" b="0" i="0" u="none" strike="noStrike" cap="none">
                <a:solidFill>
                  <a:schemeClr val="dk1"/>
                </a:solidFill>
                <a:latin typeface="Calibri"/>
                <a:ea typeface="Calibri"/>
                <a:cs typeface="Calibri"/>
                <a:sym typeface="Calibri"/>
              </a:rPr>
              <a:t>Harmony with gingival biotype</a:t>
            </a:r>
          </a:p>
          <a:p>
            <a:pPr marL="514350" marR="0" lvl="0" indent="-514350" algn="l" rtl="0">
              <a:lnSpc>
                <a:spcPct val="90000"/>
              </a:lnSpc>
              <a:spcBef>
                <a:spcPts val="518"/>
              </a:spcBef>
              <a:buClr>
                <a:schemeClr val="dk1"/>
              </a:buClr>
              <a:buSzPct val="99615"/>
              <a:buFont typeface="Arial"/>
              <a:buNone/>
            </a:pPr>
            <a:endParaRPr sz="2590" b="0" i="0" u="none" strike="noStrike" cap="none">
              <a:solidFill>
                <a:schemeClr val="dk1"/>
              </a:solidFill>
              <a:latin typeface="Calibri"/>
              <a:ea typeface="Calibri"/>
              <a:cs typeface="Calibri"/>
              <a:sym typeface="Calibri"/>
            </a:endParaRPr>
          </a:p>
        </p:txBody>
      </p:sp>
      <p:pic>
        <p:nvPicPr>
          <p:cNvPr id="206" name="Shape 206"/>
          <p:cNvPicPr preferRelativeResize="0">
            <a:picLocks noGrp="1"/>
          </p:cNvPicPr>
          <p:nvPr>
            <p:ph type="body" idx="2"/>
          </p:nvPr>
        </p:nvPicPr>
        <p:blipFill rotWithShape="1">
          <a:blip r:embed="rId3">
            <a:alphaModFix/>
          </a:blip>
          <a:srcRect/>
          <a:stretch/>
        </p:blipFill>
        <p:spPr>
          <a:xfrm>
            <a:off x="4572000" y="1600200"/>
            <a:ext cx="4038599" cy="1349197"/>
          </a:xfrm>
          <a:prstGeom prst="rect">
            <a:avLst/>
          </a:prstGeom>
          <a:noFill/>
          <a:ln>
            <a:noFill/>
          </a:ln>
        </p:spPr>
      </p:pic>
      <p:pic>
        <p:nvPicPr>
          <p:cNvPr id="207" name="Shape 207"/>
          <p:cNvPicPr preferRelativeResize="0"/>
          <p:nvPr/>
        </p:nvPicPr>
        <p:blipFill rotWithShape="1">
          <a:blip r:embed="rId4">
            <a:alphaModFix/>
          </a:blip>
          <a:srcRect/>
          <a:stretch/>
        </p:blipFill>
        <p:spPr>
          <a:xfrm>
            <a:off x="5562600" y="3733800"/>
            <a:ext cx="2390775" cy="1914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Conclusion</a:t>
            </a:r>
          </a:p>
        </p:txBody>
      </p:sp>
      <p:sp>
        <p:nvSpPr>
          <p:cNvPr id="213" name="Shape 21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lvl="0" rtl="0">
              <a:spcBef>
                <a:spcPts val="0"/>
              </a:spcBef>
              <a:buClr>
                <a:schemeClr val="dk1"/>
              </a:buClr>
              <a:buSzPct val="100000"/>
              <a:buFont typeface="Arial"/>
              <a:buChar char="•"/>
            </a:pPr>
            <a:r>
              <a:rPr lang="en-US"/>
              <a:t>Anterior esthetic restorations help build the patient’s confidence</a:t>
            </a:r>
          </a:p>
          <a:p>
            <a:pPr lvl="0" rtl="0">
              <a:spcBef>
                <a:spcPts val="0"/>
              </a:spcBef>
              <a:buClr>
                <a:schemeClr val="dk1"/>
              </a:buClr>
              <a:buSzPct val="100000"/>
              <a:buFont typeface="Arial"/>
              <a:buChar char="•"/>
            </a:pPr>
            <a:r>
              <a:rPr lang="en-US"/>
              <a:t>Proper communication between the laboratory and the dentist is crucial for superior results. Send photos</a:t>
            </a:r>
          </a:p>
          <a:p>
            <a:pPr lvl="0" rtl="0">
              <a:spcBef>
                <a:spcPts val="0"/>
              </a:spcBef>
              <a:buClr>
                <a:schemeClr val="dk1"/>
              </a:buClr>
              <a:buSzPct val="100000"/>
              <a:buFont typeface="Arial"/>
              <a:buChar char="•"/>
            </a:pPr>
            <a:r>
              <a:rPr lang="en-US"/>
              <a:t>Provisional restorations should mimic the final result as much as possible to set realistic expectations. </a:t>
            </a:r>
          </a:p>
          <a:p>
            <a:pPr marL="0" marR="0" lvl="0" indent="0" algn="l" rt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lgn="l" rtl="0">
              <a:spcBef>
                <a:spcPts val="0"/>
              </a:spcBef>
              <a:buClr>
                <a:schemeClr val="dk1"/>
              </a:buClr>
              <a:buSzPct val="34375"/>
              <a:buFont typeface="Arial"/>
              <a:buNone/>
            </a:pPr>
            <a:r>
              <a:rPr lang="en-US" sz="3200"/>
              <a:t>          </a:t>
            </a:r>
            <a:r>
              <a:rPr lang="en-US" sz="3600"/>
              <a:t>Everyone deserves a beautiful smile</a:t>
            </a:r>
          </a:p>
        </p:txBody>
      </p:sp>
      <p:sp>
        <p:nvSpPr>
          <p:cNvPr id="219" name="Shape 219"/>
          <p:cNvSpPr txBox="1">
            <a:spLocks noGrp="1"/>
          </p:cNvSpPr>
          <p:nvPr>
            <p:ph type="body" idx="1"/>
          </p:nvPr>
        </p:nvSpPr>
        <p:spPr>
          <a:xfrm>
            <a:off x="385175" y="1542575"/>
            <a:ext cx="8229600" cy="4526100"/>
          </a:xfrm>
          <a:prstGeom prst="rect">
            <a:avLst/>
          </a:prstGeom>
          <a:noFill/>
          <a:ln>
            <a:noFill/>
          </a:ln>
        </p:spPr>
        <p:txBody>
          <a:bodyPr lIns="91425" tIns="45700" rIns="91425" bIns="45700" anchor="t" anchorCtr="0">
            <a:noAutofit/>
          </a:bodyPr>
          <a:lstStyle/>
          <a:p>
            <a:pPr marL="0" marR="0" lvl="0" indent="0" algn="l" rtl="0">
              <a:spcBef>
                <a:spcPts val="0"/>
              </a:spcBef>
              <a:buNone/>
            </a:pPr>
            <a:endParaRPr/>
          </a:p>
          <a:p>
            <a:pPr marL="0" marR="0" lvl="0" indent="0" algn="l" rtl="0">
              <a:spcBef>
                <a:spcPts val="0"/>
              </a:spcBef>
              <a:buNone/>
            </a:pPr>
            <a:endParaRPr/>
          </a:p>
          <a:p>
            <a:pPr marL="0" marR="0" lvl="0" indent="0" algn="l" rtl="0">
              <a:spcBef>
                <a:spcPts val="0"/>
              </a:spcBef>
              <a:buNone/>
            </a:pPr>
            <a:endParaRPr/>
          </a:p>
          <a:p>
            <a:pPr marL="0" marR="0" lvl="0" indent="0" algn="l" rtl="0">
              <a:spcBef>
                <a:spcPts val="0"/>
              </a:spcBef>
              <a:buNone/>
            </a:pPr>
            <a:endParaRPr/>
          </a:p>
          <a:p>
            <a:pPr marL="0" marR="0" lvl="0" indent="0" algn="l" rtl="0">
              <a:spcBef>
                <a:spcPts val="0"/>
              </a:spcBef>
              <a:buNone/>
            </a:pPr>
            <a:endParaRPr/>
          </a:p>
          <a:p>
            <a:pPr marL="0" marR="0" lvl="0" indent="0" algn="l" rtl="0">
              <a:spcBef>
                <a:spcPts val="0"/>
              </a:spcBef>
              <a:buNone/>
            </a:pPr>
            <a:endParaRPr/>
          </a:p>
          <a:p>
            <a:pPr marL="0" marR="0" lvl="0" indent="0" algn="l" rtl="0">
              <a:spcBef>
                <a:spcPts val="0"/>
              </a:spcBef>
              <a:buNone/>
            </a:pPr>
            <a:endParaRPr/>
          </a:p>
          <a:p>
            <a:pPr marL="0" marR="0" lvl="0" indent="0" algn="l" rtl="0">
              <a:spcBef>
                <a:spcPts val="0"/>
              </a:spcBef>
              <a:buNone/>
            </a:pPr>
            <a:endParaRPr/>
          </a:p>
        </p:txBody>
      </p:sp>
      <p:pic>
        <p:nvPicPr>
          <p:cNvPr id="220" name="Shape 220"/>
          <p:cNvPicPr preferRelativeResize="0"/>
          <p:nvPr/>
        </p:nvPicPr>
        <p:blipFill rotWithShape="1">
          <a:blip r:embed="rId3">
            <a:alphaModFix/>
          </a:blip>
          <a:srcRect t="11512"/>
          <a:stretch/>
        </p:blipFill>
        <p:spPr>
          <a:xfrm>
            <a:off x="385175" y="1829750"/>
            <a:ext cx="4268471" cy="2940776"/>
          </a:xfrm>
          <a:prstGeom prst="rect">
            <a:avLst/>
          </a:prstGeom>
          <a:noFill/>
          <a:ln>
            <a:noFill/>
          </a:ln>
        </p:spPr>
      </p:pic>
      <p:pic>
        <p:nvPicPr>
          <p:cNvPr id="221" name="Shape 221"/>
          <p:cNvPicPr preferRelativeResize="0"/>
          <p:nvPr/>
        </p:nvPicPr>
        <p:blipFill rotWithShape="1">
          <a:blip r:embed="rId4">
            <a:alphaModFix/>
          </a:blip>
          <a:srcRect t="16666"/>
          <a:stretch/>
        </p:blipFill>
        <p:spPr>
          <a:xfrm>
            <a:off x="4653650" y="1829750"/>
            <a:ext cx="4178172" cy="29407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1181424"/>
            <a:ext cx="8229600" cy="357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00" b="0" i="0" u="none" strike="noStrike" cap="none">
                <a:solidFill>
                  <a:schemeClr val="dk1"/>
                </a:solidFill>
                <a:latin typeface="Calibri"/>
                <a:ea typeface="Calibri"/>
                <a:cs typeface="Calibri"/>
                <a:sym typeface="Calibri"/>
              </a:rPr>
              <a:t>Thank you</a:t>
            </a:r>
            <a:r>
              <a:rPr lang="en-US" sz="4400" b="0" i="0" u="none" strike="noStrike" cap="none">
                <a:solidFill>
                  <a:schemeClr val="dk1"/>
                </a:solidFill>
                <a:latin typeface="Calibri"/>
                <a:ea typeface="Calibri"/>
                <a:cs typeface="Calibri"/>
                <a:sym typeface="Calibri"/>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0"/>
            <a:ext cx="8229600" cy="864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Introduction</a:t>
            </a:r>
          </a:p>
        </p:txBody>
      </p:sp>
      <p:sp>
        <p:nvSpPr>
          <p:cNvPr id="97" name="Shape 97"/>
          <p:cNvSpPr txBox="1">
            <a:spLocks noGrp="1"/>
          </p:cNvSpPr>
          <p:nvPr>
            <p:ph type="body" idx="1"/>
          </p:nvPr>
        </p:nvSpPr>
        <p:spPr>
          <a:xfrm>
            <a:off x="100" y="749200"/>
            <a:ext cx="9144000" cy="6324900"/>
          </a:xfrm>
          <a:prstGeom prst="rect">
            <a:avLst/>
          </a:prstGeom>
          <a:noFill/>
          <a:ln>
            <a:noFill/>
          </a:ln>
        </p:spPr>
        <p:txBody>
          <a:bodyPr lIns="91425" tIns="45700" rIns="91425" bIns="45700" anchor="t" anchorCtr="0">
            <a:noAutofit/>
          </a:bodyPr>
          <a:lstStyle/>
          <a:p>
            <a:pPr marL="0" lvl="0" indent="0" rtl="0">
              <a:lnSpc>
                <a:spcPct val="115000"/>
              </a:lnSpc>
              <a:spcBef>
                <a:spcPts val="700"/>
              </a:spcBef>
              <a:buNone/>
            </a:pPr>
            <a:r>
              <a:rPr lang="en-US" sz="3000">
                <a:latin typeface="Arial"/>
                <a:ea typeface="Arial"/>
                <a:cs typeface="Arial"/>
                <a:sym typeface="Arial"/>
              </a:rPr>
              <a:t>•</a:t>
            </a:r>
            <a:r>
              <a:rPr lang="en-US" sz="3000"/>
              <a:t>The goal of an esthetic makeover is to develop a peaceful and stable masticatory system, where the teeth, tissues, muscles, skeletal structures and joints all function in harmony.</a:t>
            </a:r>
          </a:p>
          <a:p>
            <a:pPr marL="0" lvl="0" indent="0" rtl="0">
              <a:lnSpc>
                <a:spcPct val="115000"/>
              </a:lnSpc>
              <a:spcBef>
                <a:spcPts val="700"/>
              </a:spcBef>
              <a:buNone/>
            </a:pPr>
            <a:r>
              <a:rPr lang="en-US" sz="3000">
                <a:latin typeface="Arial"/>
                <a:ea typeface="Arial"/>
                <a:cs typeface="Arial"/>
                <a:sym typeface="Arial"/>
              </a:rPr>
              <a:t>•</a:t>
            </a:r>
            <a:r>
              <a:rPr lang="en-US" sz="3000"/>
              <a:t>The preparation design for anterior restorations should encompass elimination of decay, function and longevity, and esthetic predictability.</a:t>
            </a:r>
          </a:p>
          <a:p>
            <a:pPr marL="0" lvl="0" indent="0" rtl="0">
              <a:lnSpc>
                <a:spcPct val="115000"/>
              </a:lnSpc>
              <a:spcBef>
                <a:spcPts val="700"/>
              </a:spcBef>
              <a:buNone/>
            </a:pPr>
            <a:r>
              <a:rPr lang="en-US" sz="3000">
                <a:latin typeface="Arial"/>
                <a:ea typeface="Arial"/>
                <a:cs typeface="Arial"/>
                <a:sym typeface="Arial"/>
              </a:rPr>
              <a:t>•</a:t>
            </a:r>
            <a:r>
              <a:rPr lang="en-US" sz="3000"/>
              <a:t>Metal ceramic restorations have excellent esthetic potential. The metal ceramic restorations owe their popularity to the simplicity, durability, strength, marginal adaptation and versatility of use.</a:t>
            </a:r>
          </a:p>
          <a:p>
            <a:pPr marL="0" lvl="0" indent="0" rtl="0">
              <a:lnSpc>
                <a:spcPct val="115000"/>
              </a:lnSpc>
              <a:spcBef>
                <a:spcPts val="700"/>
              </a:spcBef>
              <a:buNone/>
            </a:pP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CASE</a:t>
            </a:r>
          </a:p>
        </p:txBody>
      </p:sp>
      <p:sp>
        <p:nvSpPr>
          <p:cNvPr id="103" name="Shape 103"/>
          <p:cNvSpPr txBox="1">
            <a:spLocks noGrp="1"/>
          </p:cNvSpPr>
          <p:nvPr>
            <p:ph type="body" idx="1"/>
          </p:nvPr>
        </p:nvSpPr>
        <p:spPr>
          <a:xfrm>
            <a:off x="457200" y="1165950"/>
            <a:ext cx="8479500" cy="5478900"/>
          </a:xfrm>
          <a:prstGeom prst="rect">
            <a:avLst/>
          </a:prstGeom>
        </p:spPr>
        <p:txBody>
          <a:bodyPr lIns="91425" tIns="91425" rIns="91425" bIns="91425" anchor="t" anchorCtr="0">
            <a:noAutofit/>
          </a:bodyPr>
          <a:lstStyle/>
          <a:p>
            <a:pPr lvl="0">
              <a:spcBef>
                <a:spcPts val="0"/>
              </a:spcBef>
              <a:buNone/>
            </a:pPr>
            <a:r>
              <a:rPr lang="en-US" sz="3000"/>
              <a:t>81 years old female</a:t>
            </a:r>
          </a:p>
          <a:p>
            <a:pPr lvl="0">
              <a:spcBef>
                <a:spcPts val="0"/>
              </a:spcBef>
              <a:buNone/>
            </a:pPr>
            <a:r>
              <a:rPr lang="en-US" sz="3000"/>
              <a:t>C/C: “ I hesitate to smile as I do not like the metal show on my front teeth”</a:t>
            </a:r>
          </a:p>
          <a:p>
            <a:pPr lvl="0">
              <a:spcBef>
                <a:spcPts val="0"/>
              </a:spcBef>
              <a:buNone/>
            </a:pPr>
            <a:endParaRPr sz="3000"/>
          </a:p>
          <a:p>
            <a:pPr lvl="0">
              <a:spcBef>
                <a:spcPts val="0"/>
              </a:spcBef>
              <a:buNone/>
            </a:pPr>
            <a:r>
              <a:rPr lang="en-US" sz="3000"/>
              <a:t>Med hx: Non-contributory</a:t>
            </a:r>
          </a:p>
          <a:p>
            <a:pPr lvl="0">
              <a:spcBef>
                <a:spcPts val="0"/>
              </a:spcBef>
              <a:buNone/>
            </a:pPr>
            <a:r>
              <a:rPr lang="en-US" sz="3000"/>
              <a:t>Social hx: Negative</a:t>
            </a:r>
          </a:p>
          <a:p>
            <a:pPr lvl="0">
              <a:spcBef>
                <a:spcPts val="0"/>
              </a:spcBef>
              <a:buNone/>
            </a:pPr>
            <a:r>
              <a:rPr lang="en-US" sz="3000"/>
              <a:t>Dental hx: Under regular dental care.</a:t>
            </a:r>
          </a:p>
          <a:p>
            <a:pPr lvl="0">
              <a:spcBef>
                <a:spcPts val="0"/>
              </a:spcBef>
              <a:buNone/>
            </a:pPr>
            <a:r>
              <a:rPr lang="en-US" sz="3000"/>
              <a:t>Patient was recommended a treatment plan that involved replacement of upper anterior crowns. </a:t>
            </a:r>
          </a:p>
          <a:p>
            <a:pPr lvl="0">
              <a:spcBef>
                <a:spcPts val="0"/>
              </a:spcBef>
              <a:buNone/>
            </a:pPr>
            <a:r>
              <a:rPr lang="en-US" sz="3000"/>
              <a:t>Patient was referred due to financial concerns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Pre-op</a:t>
            </a:r>
          </a:p>
        </p:txBody>
      </p:sp>
      <p:pic>
        <p:nvPicPr>
          <p:cNvPr id="109" name="Shape 109" descr="IMG_7752.JPG"/>
          <p:cNvPicPr preferRelativeResize="0"/>
          <p:nvPr/>
        </p:nvPicPr>
        <p:blipFill rotWithShape="1">
          <a:blip r:embed="rId3">
            <a:alphaModFix/>
          </a:blip>
          <a:srcRect l="2217" t="3962" r="3406" b="2131"/>
          <a:stretch/>
        </p:blipFill>
        <p:spPr>
          <a:xfrm>
            <a:off x="1505949" y="1818425"/>
            <a:ext cx="6072427" cy="4131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6" name="Shape 116"/>
          <p:cNvPicPr preferRelativeResize="0"/>
          <p:nvPr/>
        </p:nvPicPr>
        <p:blipFill rotWithShape="1">
          <a:blip r:embed="rId3">
            <a:alphaModFix/>
          </a:blip>
          <a:srcRect l="3147" t="25019" b="29199"/>
          <a:stretch/>
        </p:blipFill>
        <p:spPr>
          <a:xfrm>
            <a:off x="457200" y="1959425"/>
            <a:ext cx="8229596" cy="33281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Clinical and Radiographic evaluation</a:t>
            </a:r>
          </a:p>
        </p:txBody>
      </p:sp>
      <p:sp>
        <p:nvSpPr>
          <p:cNvPr id="122" name="Shape 122"/>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r>
              <a:rPr lang="en-US"/>
              <a:t>Soft and hard tissue: WNL</a:t>
            </a:r>
          </a:p>
          <a:p>
            <a:pPr lvl="0">
              <a:spcBef>
                <a:spcPts val="0"/>
              </a:spcBef>
              <a:buNone/>
            </a:pPr>
            <a:r>
              <a:rPr lang="en-US"/>
              <a:t>Periodontal diagnosis: Periodontal Health</a:t>
            </a:r>
          </a:p>
          <a:p>
            <a:pPr lvl="0">
              <a:spcBef>
                <a:spcPts val="0"/>
              </a:spcBef>
              <a:buNone/>
            </a:pPr>
            <a:r>
              <a:rPr lang="en-US"/>
              <a:t>Multiple crowns (PFM) present since 30-40 years old.</a:t>
            </a:r>
          </a:p>
          <a:p>
            <a:pPr lvl="0">
              <a:spcBef>
                <a:spcPts val="0"/>
              </a:spcBef>
              <a:buNone/>
            </a:pPr>
            <a:r>
              <a:rPr lang="en-US"/>
              <a:t>Previous endodontic treatment: #6,8,9</a:t>
            </a:r>
          </a:p>
          <a:p>
            <a:pPr lvl="0">
              <a:spcBef>
                <a:spcPts val="0"/>
              </a:spcBef>
              <a:buNone/>
            </a:pPr>
            <a:r>
              <a:rPr lang="en-US"/>
              <a:t>Endo consult: No signs and symptoms of infection or possible developing infection.</a:t>
            </a:r>
          </a:p>
          <a:p>
            <a:pPr lvl="0">
              <a:spcBef>
                <a:spcPts val="0"/>
              </a:spcBef>
              <a:buNone/>
            </a:pPr>
            <a:endParaRPr/>
          </a:p>
          <a:p>
            <a:pPr lvl="0">
              <a:spcBef>
                <a:spcPts val="0"/>
              </a:spcBef>
              <a:buNone/>
            </a:pPr>
            <a:endParaRPr/>
          </a:p>
          <a:p>
            <a:pPr marL="203200" lvl="0" indent="0">
              <a:spcBef>
                <a:spcPts val="0"/>
              </a:spcBef>
              <a:buNone/>
            </a:pPr>
            <a:endParaRPr/>
          </a:p>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457200" y="1165950"/>
            <a:ext cx="8229600" cy="4526100"/>
          </a:xfrm>
          <a:prstGeom prst="rect">
            <a:avLst/>
          </a:prstGeom>
        </p:spPr>
        <p:txBody>
          <a:bodyPr lIns="91425" tIns="91425" rIns="91425" bIns="91425" anchor="t" anchorCtr="0">
            <a:noAutofit/>
          </a:bodyPr>
          <a:lstStyle/>
          <a:p>
            <a:pPr lvl="0">
              <a:spcBef>
                <a:spcPts val="0"/>
              </a:spcBef>
              <a:buNone/>
            </a:pPr>
            <a:r>
              <a:rPr lang="en-US"/>
              <a:t>Study models and face bow record established.</a:t>
            </a:r>
          </a:p>
          <a:p>
            <a:pPr lvl="0">
              <a:spcBef>
                <a:spcPts val="0"/>
              </a:spcBef>
              <a:buNone/>
            </a:pPr>
            <a:endParaRPr/>
          </a:p>
          <a:p>
            <a:pPr lvl="0">
              <a:spcBef>
                <a:spcPts val="0"/>
              </a:spcBef>
              <a:buNone/>
            </a:pPr>
            <a:r>
              <a:rPr lang="en-US"/>
              <a:t>Treatment options presented:</a:t>
            </a:r>
          </a:p>
          <a:p>
            <a:pPr marL="457200" lvl="0" indent="-228600" rtl="0">
              <a:spcBef>
                <a:spcPts val="0"/>
              </a:spcBef>
            </a:pPr>
            <a:r>
              <a:rPr lang="en-US"/>
              <a:t>No Treatment</a:t>
            </a:r>
          </a:p>
          <a:p>
            <a:pPr marL="457200" lvl="0" indent="-228600" rtl="0">
              <a:spcBef>
                <a:spcPts val="0"/>
              </a:spcBef>
            </a:pPr>
            <a:r>
              <a:rPr lang="en-US"/>
              <a:t>Repair with composite</a:t>
            </a:r>
          </a:p>
          <a:p>
            <a:pPr marL="457200" lvl="0" indent="-228600" rtl="0">
              <a:spcBef>
                <a:spcPts val="0"/>
              </a:spcBef>
            </a:pPr>
            <a:r>
              <a:rPr lang="en-US"/>
              <a:t>Replace crowns #6-11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Treatment Options</a:t>
            </a:r>
          </a:p>
        </p:txBody>
      </p:sp>
      <p:graphicFrame>
        <p:nvGraphicFramePr>
          <p:cNvPr id="133" name="Shape 133"/>
          <p:cNvGraphicFramePr/>
          <p:nvPr/>
        </p:nvGraphicFramePr>
        <p:xfrm>
          <a:off x="381000" y="1524000"/>
          <a:ext cx="8229600" cy="4394230"/>
        </p:xfrm>
        <a:graphic>
          <a:graphicData uri="http://schemas.openxmlformats.org/drawingml/2006/table">
            <a:tbl>
              <a:tblPr firstRow="1" bandRow="1">
                <a:noFill/>
                <a:tableStyleId>{9B23CBF5-E343-4ABE-839F-3C4505D0567C}</a:tableStyleId>
              </a:tblPr>
              <a:tblGrid>
                <a:gridCol w="2743200"/>
                <a:gridCol w="2743200"/>
                <a:gridCol w="2743200"/>
              </a:tblGrid>
              <a:tr h="370850">
                <a:tc>
                  <a:txBody>
                    <a:bodyPr/>
                    <a:lstStyle/>
                    <a:p>
                      <a:pPr marL="0" marR="0" lvl="0" indent="0" algn="l" rtl="0">
                        <a:spcBef>
                          <a:spcPts val="0"/>
                        </a:spcBef>
                        <a:buSzPct val="25000"/>
                        <a:buNone/>
                      </a:pPr>
                      <a:r>
                        <a:rPr lang="en-US" sz="1800" u="none" strike="noStrike" cap="none"/>
                        <a:t>Treatment Options </a:t>
                      </a:r>
                    </a:p>
                  </a:txBody>
                  <a:tcPr marL="91450" marR="91450" marT="45725" marB="45725"/>
                </a:tc>
                <a:tc>
                  <a:txBody>
                    <a:bodyPr/>
                    <a:lstStyle/>
                    <a:p>
                      <a:pPr marL="0" marR="0" lvl="0" indent="0" algn="l" rtl="0">
                        <a:spcBef>
                          <a:spcPts val="0"/>
                        </a:spcBef>
                        <a:buSzPct val="25000"/>
                        <a:buNone/>
                      </a:pPr>
                      <a:r>
                        <a:rPr lang="en-US" sz="1800"/>
                        <a:t>Advantages</a:t>
                      </a:r>
                    </a:p>
                  </a:txBody>
                  <a:tcPr marL="91450" marR="91450" marT="45725" marB="45725"/>
                </a:tc>
                <a:tc>
                  <a:txBody>
                    <a:bodyPr/>
                    <a:lstStyle/>
                    <a:p>
                      <a:pPr marL="0" marR="0" lvl="0" indent="0" algn="l" rtl="0">
                        <a:spcBef>
                          <a:spcPts val="0"/>
                        </a:spcBef>
                        <a:buSzPct val="25000"/>
                        <a:buNone/>
                      </a:pPr>
                      <a:r>
                        <a:rPr lang="en-US" sz="1800"/>
                        <a:t>Disadvantages</a:t>
                      </a:r>
                    </a:p>
                  </a:txBody>
                  <a:tcPr marL="91450" marR="91450" marT="45725" marB="45725"/>
                </a:tc>
              </a:tr>
              <a:tr h="370850">
                <a:tc>
                  <a:txBody>
                    <a:bodyPr/>
                    <a:lstStyle/>
                    <a:p>
                      <a:pPr marL="0" marR="0" lvl="0" indent="0" algn="l" rtl="0">
                        <a:spcBef>
                          <a:spcPts val="0"/>
                        </a:spcBef>
                        <a:buSzPct val="25000"/>
                        <a:buNone/>
                      </a:pPr>
                      <a:r>
                        <a:rPr lang="en-US" sz="1800" b="1"/>
                        <a:t>E-MAX crown</a:t>
                      </a:r>
                    </a:p>
                    <a:p>
                      <a:pPr marL="0" marR="0" lvl="0" indent="0" algn="l" rtl="0">
                        <a:spcBef>
                          <a:spcPts val="0"/>
                        </a:spcBef>
                        <a:buSzPct val="25000"/>
                        <a:buNone/>
                      </a:pPr>
                      <a:r>
                        <a:rPr lang="en-US" sz="1800" b="1"/>
                        <a:t>Press lithium di-silicate stained or multilayered porcelain overlay</a:t>
                      </a:r>
                    </a:p>
                    <a:p>
                      <a:pPr marL="0" marR="0" lvl="0" indent="0" algn="l" rtl="0">
                        <a:spcBef>
                          <a:spcPts val="0"/>
                        </a:spcBef>
                        <a:buSzPct val="25000"/>
                        <a:buNone/>
                      </a:pPr>
                      <a:endParaRPr sz="1800"/>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a:t>Premium aesthetics</a:t>
                      </a:r>
                    </a:p>
                    <a:p>
                      <a:pPr marL="285750" marR="0" lvl="0" indent="-285750" algn="l" rtl="0">
                        <a:spcBef>
                          <a:spcPts val="0"/>
                        </a:spcBef>
                        <a:buClr>
                          <a:schemeClr val="dk1"/>
                        </a:buClr>
                        <a:buSzPct val="100000"/>
                        <a:buFont typeface="Arial"/>
                        <a:buChar char="•"/>
                      </a:pPr>
                      <a:r>
                        <a:rPr lang="en-US" sz="1800"/>
                        <a:t>Excellent fit</a:t>
                      </a:r>
                    </a:p>
                    <a:p>
                      <a:pPr marL="285750" marR="0" lvl="0" indent="-285750" algn="l" rtl="0">
                        <a:spcBef>
                          <a:spcPts val="0"/>
                        </a:spcBef>
                        <a:buClr>
                          <a:schemeClr val="dk1"/>
                        </a:buClr>
                        <a:buSzPct val="100000"/>
                        <a:buFont typeface="Arial"/>
                        <a:buChar char="•"/>
                      </a:pPr>
                      <a:r>
                        <a:rPr lang="en-US" sz="1800"/>
                        <a:t>Metal-free</a:t>
                      </a:r>
                    </a:p>
                    <a:p>
                      <a:pPr marL="285750" marR="0" lvl="0" indent="-285750" algn="l" rtl="0">
                        <a:spcBef>
                          <a:spcPts val="0"/>
                        </a:spcBef>
                        <a:buClr>
                          <a:schemeClr val="dk1"/>
                        </a:buClr>
                        <a:buSzPct val="100000"/>
                        <a:buFont typeface="Arial"/>
                        <a:buChar char="•"/>
                      </a:pPr>
                      <a:r>
                        <a:rPr lang="en-US" sz="1800"/>
                        <a:t>Biocompatible</a:t>
                      </a:r>
                    </a:p>
                    <a:p>
                      <a:pPr marL="285750" marR="0" lvl="0" indent="-285750" algn="l" rtl="0">
                        <a:spcBef>
                          <a:spcPts val="0"/>
                        </a:spcBef>
                        <a:buClr>
                          <a:schemeClr val="dk1"/>
                        </a:buClr>
                        <a:buSzPct val="100000"/>
                        <a:buFont typeface="Arial"/>
                        <a:buChar char="•"/>
                      </a:pPr>
                      <a:r>
                        <a:rPr lang="en-US" sz="1800"/>
                        <a:t>Low Cost </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a:t>Durability - brittle</a:t>
                      </a:r>
                    </a:p>
                    <a:p>
                      <a:pPr marL="285750" marR="0" lvl="0" indent="-285750" algn="l" rtl="0">
                        <a:spcBef>
                          <a:spcPts val="0"/>
                        </a:spcBef>
                        <a:buClr>
                          <a:schemeClr val="dk1"/>
                        </a:buClr>
                        <a:buSzPct val="100000"/>
                        <a:buFont typeface="Arial"/>
                        <a:buChar char="•"/>
                      </a:pPr>
                      <a:r>
                        <a:rPr lang="en-US" sz="1800"/>
                        <a:t>Remaining tooth structure</a:t>
                      </a:r>
                    </a:p>
                  </a:txBody>
                  <a:tcPr marL="91450" marR="91450" marT="45725" marB="45725"/>
                </a:tc>
              </a:tr>
              <a:tr h="370850">
                <a:tc>
                  <a:txBody>
                    <a:bodyPr/>
                    <a:lstStyle/>
                    <a:p>
                      <a:pPr marL="0" marR="0" lvl="0" indent="0" algn="l" rtl="0">
                        <a:spcBef>
                          <a:spcPts val="0"/>
                        </a:spcBef>
                        <a:buSzPct val="25000"/>
                        <a:buNone/>
                      </a:pPr>
                      <a:r>
                        <a:rPr lang="en-US" sz="1800" b="1"/>
                        <a:t>Chameleon Zirconia ( Zirconia coping with multilayered porcelain overlay)</a:t>
                      </a:r>
                    </a:p>
                    <a:p>
                      <a:pPr marL="0" marR="0" lvl="0" indent="0" algn="l" rtl="0">
                        <a:spcBef>
                          <a:spcPts val="0"/>
                        </a:spcBef>
                        <a:spcAft>
                          <a:spcPts val="0"/>
                        </a:spcAft>
                        <a:buSzPct val="25000"/>
                        <a:buNone/>
                      </a:pPr>
                      <a:endParaRPr sz="1800" b="1"/>
                    </a:p>
                    <a:p>
                      <a:pPr marL="0" marR="0" lvl="0" indent="0" algn="l" rtl="0">
                        <a:lnSpc>
                          <a:spcPct val="100000"/>
                        </a:lnSpc>
                        <a:spcBef>
                          <a:spcPts val="0"/>
                        </a:spcBef>
                        <a:spcAft>
                          <a:spcPts val="0"/>
                        </a:spcAft>
                        <a:buClr>
                          <a:schemeClr val="dk1"/>
                        </a:buClr>
                        <a:buSzPct val="25000"/>
                        <a:buFont typeface="Calibri"/>
                        <a:buNone/>
                      </a:pPr>
                      <a:r>
                        <a:rPr lang="en-US" sz="1800"/>
                        <a:t>Designed and milled using CAD/CAM technology and build up by hand.</a:t>
                      </a:r>
                    </a:p>
                    <a:p>
                      <a:pPr marL="0" marR="0" lvl="0" indent="0" algn="l" rtl="0">
                        <a:spcBef>
                          <a:spcPts val="0"/>
                        </a:spcBef>
                        <a:buSzPct val="25000"/>
                        <a:buNone/>
                      </a:pPr>
                      <a:endParaRPr sz="1800"/>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a:t>Premium aesthetics</a:t>
                      </a:r>
                    </a:p>
                    <a:p>
                      <a:pPr marL="285750" marR="0" lvl="0" indent="-285750" algn="l" rtl="0">
                        <a:spcBef>
                          <a:spcPts val="0"/>
                        </a:spcBef>
                        <a:buClr>
                          <a:schemeClr val="dk1"/>
                        </a:buClr>
                        <a:buSzPct val="100000"/>
                        <a:buFont typeface="Arial"/>
                        <a:buChar char="•"/>
                      </a:pPr>
                      <a:r>
                        <a:rPr lang="en-US" sz="1800"/>
                        <a:t>Excellent fit</a:t>
                      </a:r>
                    </a:p>
                    <a:p>
                      <a:pPr marL="285750" marR="0" lvl="0" indent="-285750" algn="l" rtl="0">
                        <a:spcBef>
                          <a:spcPts val="0"/>
                        </a:spcBef>
                        <a:buClr>
                          <a:schemeClr val="dk1"/>
                        </a:buClr>
                        <a:buSzPct val="100000"/>
                        <a:buFont typeface="Arial"/>
                        <a:buChar char="•"/>
                      </a:pPr>
                      <a:r>
                        <a:rPr lang="en-US" sz="1800"/>
                        <a:t>Metal-free</a:t>
                      </a:r>
                    </a:p>
                    <a:p>
                      <a:pPr marL="285750" marR="0" lvl="0" indent="-285750" algn="l" rtl="0">
                        <a:spcBef>
                          <a:spcPts val="0"/>
                        </a:spcBef>
                        <a:buClr>
                          <a:schemeClr val="dk1"/>
                        </a:buClr>
                        <a:buSzPct val="100000"/>
                        <a:buFont typeface="Arial"/>
                        <a:buChar char="•"/>
                      </a:pPr>
                      <a:r>
                        <a:rPr lang="en-US" sz="1800"/>
                        <a:t>Biocompatible</a:t>
                      </a:r>
                    </a:p>
                    <a:p>
                      <a:pPr marL="285750" marR="0" lvl="0" indent="-285750" algn="l" rtl="0">
                        <a:spcBef>
                          <a:spcPts val="0"/>
                        </a:spcBef>
                        <a:buClr>
                          <a:schemeClr val="dk1"/>
                        </a:buClr>
                        <a:buSzPct val="100000"/>
                        <a:buFont typeface="Arial"/>
                        <a:buChar char="•"/>
                      </a:pPr>
                      <a:r>
                        <a:rPr lang="en-US" sz="1800"/>
                        <a:t>Durability</a:t>
                      </a:r>
                    </a:p>
                    <a:p>
                      <a:pPr marL="285750" marR="0" lvl="0" indent="-285750" algn="l" rtl="0">
                        <a:spcBef>
                          <a:spcPts val="0"/>
                        </a:spcBef>
                        <a:buClr>
                          <a:schemeClr val="dk1"/>
                        </a:buClr>
                        <a:buSzPct val="100000"/>
                        <a:buFont typeface="Arial"/>
                        <a:buChar char="•"/>
                      </a:pPr>
                      <a:r>
                        <a:rPr lang="en-US" sz="1800"/>
                        <a:t>Remaining tooth structure</a:t>
                      </a:r>
                    </a:p>
                    <a:p>
                      <a:pPr marL="0" marR="0" lvl="0" indent="0" algn="l" rtl="0">
                        <a:spcBef>
                          <a:spcPts val="0"/>
                        </a:spcBef>
                        <a:buSzPct val="25000"/>
                        <a:buNone/>
                      </a:pPr>
                      <a:endParaRPr sz="1800"/>
                    </a:p>
                  </a:txBody>
                  <a:tcPr marL="91450" marR="91450" marT="45725" marB="45725"/>
                </a:tc>
                <a:tc>
                  <a:txBody>
                    <a:bodyPr/>
                    <a:lstStyle/>
                    <a:p>
                      <a:pPr marL="285750" marR="0" lvl="0" indent="-285750" algn="l" rtl="0">
                        <a:spcBef>
                          <a:spcPts val="0"/>
                        </a:spcBef>
                        <a:buClr>
                          <a:schemeClr val="dk1"/>
                        </a:buClr>
                        <a:buSzPct val="100000"/>
                        <a:buFont typeface="Arial"/>
                        <a:buChar char="•"/>
                      </a:pPr>
                      <a:r>
                        <a:rPr lang="en-US" sz="1800"/>
                        <a:t>Cost</a:t>
                      </a:r>
                    </a:p>
                  </a:txBody>
                  <a:tcPr marL="91450" marR="91450" marT="45725" marB="45725"/>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795</Words>
  <Application>Microsoft Office PowerPoint</Application>
  <PresentationFormat>On-screen Show (4:3)</PresentationFormat>
  <Paragraphs>142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Anterior Indirect Restorations</vt:lpstr>
      <vt:lpstr>Introduction</vt:lpstr>
      <vt:lpstr>Introduction</vt:lpstr>
      <vt:lpstr>CASE</vt:lpstr>
      <vt:lpstr>Pre-op</vt:lpstr>
      <vt:lpstr>Slide 6</vt:lpstr>
      <vt:lpstr>Clinical and Radiographic evaluation</vt:lpstr>
      <vt:lpstr>Slide 8</vt:lpstr>
      <vt:lpstr>Treatment Options</vt:lpstr>
      <vt:lpstr>Treatment Options</vt:lpstr>
      <vt:lpstr>Photos of treatment options</vt:lpstr>
      <vt:lpstr>Slide 12</vt:lpstr>
      <vt:lpstr>Slide 13</vt:lpstr>
      <vt:lpstr>Slide 14</vt:lpstr>
      <vt:lpstr>Wax-up</vt:lpstr>
      <vt:lpstr>Slide 16</vt:lpstr>
      <vt:lpstr>Provisional Restorations</vt:lpstr>
      <vt:lpstr>Final Result</vt:lpstr>
      <vt:lpstr>Challenges of the treatment planning</vt:lpstr>
      <vt:lpstr>Challenges while restoring</vt:lpstr>
      <vt:lpstr>Conclusion</vt:lpstr>
      <vt:lpstr>          Everyone deserves a beautiful smile</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Anterior Indirect Restorations</dc:title>
  <dc:creator>Donald Coluzzi</dc:creator>
  <cp:lastModifiedBy>Don Coluzzi</cp:lastModifiedBy>
  <cp:revision>1</cp:revision>
  <dcterms:modified xsi:type="dcterms:W3CDTF">2017-05-17T04:23:32Z</dcterms:modified>
</cp:coreProperties>
</file>