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-101" y="-35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68750"/>
              <a:buFont typeface="Arial"/>
              <a:buNone/>
            </a:pPr>
            <a:r>
              <a:rPr lang="en" sz="1600">
                <a:solidFill>
                  <a:schemeClr val="dk2"/>
                </a:solidFill>
              </a:rPr>
              <a:t>[http://onlinelibrary.wiley.com/doi/10.1111/iej.12256/full]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4434133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ncbi.nlm.nih.gov/pubmed/15321033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64439" y="702587"/>
            <a:ext cx="5769300" cy="2052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dirty="0"/>
              <a:t>Molar Endo Case Presentation </a:t>
            </a:r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1262700" y="2797175"/>
            <a:ext cx="3867300" cy="1449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indent="457200" algn="l">
              <a:spcBef>
                <a:spcPts val="0"/>
              </a:spcBef>
              <a:buNone/>
            </a:pPr>
            <a:r>
              <a:rPr lang="en" dirty="0"/>
              <a:t>Leon Chung</a:t>
            </a:r>
          </a:p>
          <a:p>
            <a:pPr lvl="0" indent="457200" algn="l" rtl="0">
              <a:spcBef>
                <a:spcPts val="0"/>
              </a:spcBef>
              <a:buNone/>
            </a:pPr>
            <a:r>
              <a:rPr lang="en" dirty="0"/>
              <a:t>Sean Hsieh </a:t>
            </a:r>
          </a:p>
          <a:p>
            <a:pPr lvl="0" indent="457200" algn="l" rtl="0">
              <a:spcBef>
                <a:spcPts val="0"/>
              </a:spcBef>
              <a:buNone/>
            </a:pPr>
            <a:r>
              <a:rPr lang="en" dirty="0"/>
              <a:t>Alex Wong </a:t>
            </a:r>
          </a:p>
        </p:txBody>
      </p:sp>
      <p:pic>
        <p:nvPicPr>
          <p:cNvPr id="56" name="Shape 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2950" y="0"/>
            <a:ext cx="3429001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283709" y="196673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How many canals?</a:t>
            </a:r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251050" y="769372"/>
            <a:ext cx="4684843" cy="428781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30200">
              <a:spcBef>
                <a:spcPts val="0"/>
              </a:spcBef>
              <a:buSzPct val="100000"/>
              <a:buChar char="❖"/>
            </a:pPr>
            <a:r>
              <a:rPr lang="en" sz="1600" dirty="0"/>
              <a:t>In a study of 209 permanent mandibular 1st molars*:</a:t>
            </a:r>
          </a:p>
          <a:p>
            <a:pPr marL="914400" lvl="1" indent="-330200" rtl="0">
              <a:spcBef>
                <a:spcPts val="0"/>
              </a:spcBef>
              <a:buSzPct val="100000"/>
              <a:buChar char="➢"/>
            </a:pPr>
            <a:r>
              <a:rPr lang="en" sz="1600" dirty="0"/>
              <a:t>Mesial root - 96% 2 canals</a:t>
            </a:r>
          </a:p>
          <a:p>
            <a:pPr marL="914400" lvl="1" indent="-330200" rtl="0">
              <a:spcBef>
                <a:spcPts val="0"/>
              </a:spcBef>
              <a:buSzPct val="100000"/>
              <a:buChar char="➢"/>
            </a:pPr>
            <a:r>
              <a:rPr lang="en" sz="1600" dirty="0"/>
              <a:t>Distal root - 65% 1 canal, 35% 2 canals</a:t>
            </a:r>
          </a:p>
          <a:p>
            <a:pPr marL="457200" lvl="0" indent="-330200" rtl="0">
              <a:spcBef>
                <a:spcPts val="0"/>
              </a:spcBef>
              <a:buSzPct val="100000"/>
              <a:buChar char="❖"/>
            </a:pPr>
            <a:r>
              <a:rPr lang="en" sz="1600" dirty="0"/>
              <a:t>Look for symmetry of the pulp chamber floor</a:t>
            </a:r>
          </a:p>
          <a:p>
            <a:pPr marL="457200" lvl="0" indent="-330200" rtl="0">
              <a:spcBef>
                <a:spcPts val="0"/>
              </a:spcBef>
              <a:buSzPct val="100000"/>
              <a:buChar char="❖"/>
            </a:pPr>
            <a:r>
              <a:rPr lang="en" sz="1600" dirty="0"/>
              <a:t>Often times a groove can be seen between the orifices</a:t>
            </a:r>
          </a:p>
          <a:p>
            <a:pPr marL="457200" lvl="0" indent="-330200">
              <a:spcBef>
                <a:spcPts val="0"/>
              </a:spcBef>
              <a:buSzPct val="100000"/>
              <a:buChar char="❖"/>
            </a:pPr>
            <a:r>
              <a:rPr lang="en" sz="1600" dirty="0"/>
              <a:t>Access preparation is dictated by canal system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100" dirty="0"/>
              <a:t>*Sahi S et al. Root canal morphology of human mandibular first permanent molars in an Iranian population. DDD 2008; 2(1)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21" name="Shape 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8699" y="2799625"/>
            <a:ext cx="3111300" cy="206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Shape 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5887" y="379925"/>
            <a:ext cx="4124325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Access Preparation </a:t>
            </a:r>
          </a:p>
        </p:txBody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❖"/>
            </a:pPr>
            <a:r>
              <a:rPr lang="en" dirty="0"/>
              <a:t>Rubber dam used throughout entire procedure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marL="457200" lvl="0" indent="-228600" rtl="0">
              <a:spcBef>
                <a:spcPts val="0"/>
              </a:spcBef>
              <a:buChar char="❖"/>
            </a:pPr>
            <a:r>
              <a:rPr lang="en" dirty="0"/>
              <a:t>3 canals were located: MB, ML, D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marL="457200" lvl="0" indent="-228600">
              <a:lnSpc>
                <a:spcPct val="100000"/>
              </a:lnSpc>
              <a:spcBef>
                <a:spcPts val="0"/>
              </a:spcBef>
              <a:buChar char="❖"/>
            </a:pPr>
            <a:r>
              <a:rPr lang="en" dirty="0"/>
              <a:t>WL determined with #15 file and apex locator</a:t>
            </a:r>
          </a:p>
          <a:p>
            <a:pPr marL="914400" lvl="1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➢"/>
            </a:pPr>
            <a:r>
              <a:rPr lang="en" sz="1800" dirty="0"/>
              <a:t>MB 17.5mm</a:t>
            </a:r>
          </a:p>
          <a:p>
            <a:pPr marL="914400" lvl="1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➢"/>
            </a:pPr>
            <a:r>
              <a:rPr lang="en" sz="1800" dirty="0"/>
              <a:t>ML 17.5mm</a:t>
            </a:r>
          </a:p>
          <a:p>
            <a:pPr marL="914400" lvl="1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➢"/>
            </a:pPr>
            <a:r>
              <a:rPr lang="en" sz="1800" dirty="0"/>
              <a:t>D 16.5mm</a:t>
            </a:r>
          </a:p>
        </p:txBody>
      </p:sp>
      <p:pic>
        <p:nvPicPr>
          <p:cNvPr id="129" name="Shape 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5648049" y="734325"/>
            <a:ext cx="2875926" cy="38345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Cleaning and shaping</a:t>
            </a:r>
          </a:p>
        </p:txBody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6009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>
              <a:spcBef>
                <a:spcPts val="0"/>
              </a:spcBef>
              <a:spcAft>
                <a:spcPts val="0"/>
              </a:spcAft>
              <a:buChar char="❖"/>
            </a:pPr>
            <a:r>
              <a:rPr lang="en" dirty="0"/>
              <a:t>Objectives:</a:t>
            </a:r>
          </a:p>
          <a:p>
            <a:pPr marL="914400" lvl="1" indent="-228600">
              <a:spcBef>
                <a:spcPts val="0"/>
              </a:spcBef>
              <a:spcAft>
                <a:spcPts val="0"/>
              </a:spcAft>
              <a:buChar char="➢"/>
            </a:pPr>
            <a:r>
              <a:rPr lang="en" sz="1800" dirty="0"/>
              <a:t>1. Mechanically and chemically remove all diseased hard and soft tissue 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➢"/>
            </a:pPr>
            <a:r>
              <a:rPr lang="en" sz="1800" dirty="0"/>
              <a:t>2. Create a continuously tapering conical form while preserve the apical foramen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228600" rtl="0">
              <a:spcBef>
                <a:spcPts val="0"/>
              </a:spcBef>
              <a:buChar char="❖"/>
            </a:pPr>
            <a:r>
              <a:rPr lang="en" dirty="0"/>
              <a:t>Mechanical: hand files, NiTi rotary file </a:t>
            </a:r>
          </a:p>
          <a:p>
            <a:pPr marL="457200" lvl="0" indent="-228600" rtl="0">
              <a:spcBef>
                <a:spcPts val="0"/>
              </a:spcBef>
              <a:buChar char="❖"/>
            </a:pPr>
            <a:r>
              <a:rPr lang="en" dirty="0"/>
              <a:t>Chemical: 2.5% NaOCl, CaOH</a:t>
            </a:r>
          </a:p>
          <a:p>
            <a:pPr marL="457200" lvl="0" indent="-228600">
              <a:spcBef>
                <a:spcPts val="0"/>
              </a:spcBef>
              <a:buChar char="❖"/>
            </a:pPr>
            <a:r>
              <a:rPr lang="en" dirty="0"/>
              <a:t>Research shows that mechanical cleaning only reach 40% of canal wal</a:t>
            </a:r>
            <a:r>
              <a:rPr lang="en-US" dirty="0"/>
              <a:t>l, </a:t>
            </a:r>
            <a:r>
              <a:rPr lang="en" dirty="0"/>
              <a:t> chemical solution does majority of cleaning </a:t>
            </a:r>
            <a:r>
              <a:rPr lang="en-US" dirty="0"/>
              <a:t>because the canal systems may be much bigger than files and have various shapes. </a:t>
            </a:r>
            <a:endParaRPr lang="en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330361" y="272536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Crown down technique</a:t>
            </a:r>
          </a:p>
        </p:txBody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241721" y="845236"/>
            <a:ext cx="8520600" cy="407678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" dirty="0"/>
              <a:t>This technique was used to clean and shape #19</a:t>
            </a:r>
          </a:p>
          <a:p>
            <a:pPr marL="457200" lvl="0" indent="-330200">
              <a:spcBef>
                <a:spcPts val="0"/>
              </a:spcBef>
              <a:buSzPct val="100000"/>
              <a:buChar char="❖"/>
            </a:pPr>
            <a:r>
              <a:rPr lang="en" sz="1600" dirty="0"/>
              <a:t>Crown down = Using successively smaller taper NiTi rotary files to create coronal flare and remove diseased tissue from coronal to apical </a:t>
            </a:r>
          </a:p>
          <a:p>
            <a:pPr lvl="0">
              <a:spcBef>
                <a:spcPts val="0"/>
              </a:spcBef>
              <a:buNone/>
            </a:pPr>
            <a:r>
              <a:rPr lang="en" sz="1600" dirty="0"/>
              <a:t>Advantages:</a:t>
            </a:r>
          </a:p>
          <a:p>
            <a:pPr marL="457200" lvl="0" indent="-330200" rtl="0">
              <a:spcBef>
                <a:spcPts val="0"/>
              </a:spcBef>
              <a:buSzPct val="100000"/>
              <a:buChar char="❖"/>
            </a:pPr>
            <a:r>
              <a:rPr lang="en" sz="1600" dirty="0"/>
              <a:t>Removes coronal interferences/increase access to apical segment</a:t>
            </a:r>
          </a:p>
          <a:p>
            <a:pPr marL="457200" lvl="0" indent="-330200" rtl="0">
              <a:spcBef>
                <a:spcPts val="0"/>
              </a:spcBef>
              <a:buSzPct val="100000"/>
              <a:buChar char="❖"/>
            </a:pPr>
            <a:r>
              <a:rPr lang="en" sz="1600" dirty="0"/>
              <a:t>Removes coronal diseased tissue first before proceeding apically</a:t>
            </a:r>
          </a:p>
          <a:p>
            <a:pPr marL="457200" lvl="0" indent="-330200" rtl="0">
              <a:spcBef>
                <a:spcPts val="0"/>
              </a:spcBef>
              <a:buSzPct val="100000"/>
              <a:buChar char="❖"/>
            </a:pPr>
            <a:r>
              <a:rPr lang="en" sz="1600" dirty="0"/>
              <a:t>Allows irrigant to more closely reach instrument depth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600" dirty="0"/>
              <a:t>Disadvantage:</a:t>
            </a:r>
          </a:p>
          <a:p>
            <a:pPr marL="457200" lvl="0" indent="-330200">
              <a:spcBef>
                <a:spcPts val="0"/>
              </a:spcBef>
              <a:buSzPct val="100000"/>
              <a:buChar char="❖"/>
            </a:pPr>
            <a:r>
              <a:rPr lang="en" sz="1600" dirty="0"/>
              <a:t>Higher potential to lose apical constriction</a:t>
            </a:r>
          </a:p>
        </p:txBody>
      </p:sp>
      <p:pic>
        <p:nvPicPr>
          <p:cNvPr id="142" name="Shape 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20899" y="2408975"/>
            <a:ext cx="1681174" cy="222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title"/>
          </p:nvPr>
        </p:nvSpPr>
        <p:spPr>
          <a:xfrm>
            <a:off x="354563" y="-8877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Clean and Shaping </a:t>
            </a:r>
          </a:p>
        </p:txBody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141428" y="533525"/>
            <a:ext cx="5598900" cy="4287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100000"/>
              </a:lnSpc>
              <a:spcBef>
                <a:spcPts val="0"/>
              </a:spcBef>
              <a:buChar char="❖"/>
            </a:pPr>
            <a:r>
              <a:rPr lang="en" dirty="0"/>
              <a:t>Crown down technique used to clean and shape to a .06 taper for D canal and .04 taper for MB ML canals 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buChar char="❖"/>
            </a:pPr>
            <a:r>
              <a:rPr lang="en" dirty="0"/>
              <a:t>MB and ML were joined in the apical ⅓ of the root.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buChar char="❖"/>
            </a:pPr>
            <a:r>
              <a:rPr lang="en" dirty="0"/>
              <a:t>Master apical file was determined:</a:t>
            </a:r>
          </a:p>
          <a:p>
            <a:pPr marL="914400" lvl="1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➢"/>
            </a:pPr>
            <a:r>
              <a:rPr lang="en" sz="1800" dirty="0"/>
              <a:t>MB 25</a:t>
            </a:r>
          </a:p>
          <a:p>
            <a:pPr marL="914400" lvl="1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➢"/>
            </a:pPr>
            <a:r>
              <a:rPr lang="en" sz="1800" dirty="0"/>
              <a:t>ML 25</a:t>
            </a:r>
          </a:p>
          <a:p>
            <a:pPr marL="914400" lvl="1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➢"/>
            </a:pPr>
            <a:r>
              <a:rPr lang="en" sz="1800" dirty="0"/>
              <a:t>D 30 </a:t>
            </a:r>
          </a:p>
          <a:p>
            <a:pPr marL="45720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228600">
              <a:lnSpc>
                <a:spcPct val="100000"/>
              </a:lnSpc>
              <a:spcBef>
                <a:spcPts val="0"/>
              </a:spcBef>
              <a:buChar char="❖"/>
            </a:pPr>
            <a:r>
              <a:rPr lang="en" dirty="0"/>
              <a:t>PA X-rays of: </a:t>
            </a:r>
          </a:p>
          <a:p>
            <a:pPr marL="914400" lvl="1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➢"/>
            </a:pPr>
            <a:r>
              <a:rPr lang="en" sz="1800" dirty="0"/>
              <a:t>Fig 1. Straight View </a:t>
            </a:r>
          </a:p>
          <a:p>
            <a:pPr marL="914400" lvl="1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➢"/>
            </a:pPr>
            <a:r>
              <a:rPr lang="en" sz="1800" dirty="0"/>
              <a:t>Fig 2. Mesially Angled View.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49" name="Shape 149"/>
          <p:cNvPicPr preferRelativeResize="0"/>
          <p:nvPr/>
        </p:nvPicPr>
        <p:blipFill rotWithShape="1">
          <a:blip r:embed="rId3">
            <a:alphaModFix/>
          </a:blip>
          <a:srcRect t="5170" r="2181" b="3961"/>
          <a:stretch/>
        </p:blipFill>
        <p:spPr>
          <a:xfrm>
            <a:off x="5832600" y="300799"/>
            <a:ext cx="2852075" cy="2092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Shape 1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32600" y="2677025"/>
            <a:ext cx="2852075" cy="2139056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Shape 151"/>
          <p:cNvSpPr txBox="1"/>
          <p:nvPr/>
        </p:nvSpPr>
        <p:spPr>
          <a:xfrm>
            <a:off x="7983000" y="300800"/>
            <a:ext cx="849300" cy="33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Fig 1</a:t>
            </a:r>
          </a:p>
        </p:txBody>
      </p:sp>
      <p:sp>
        <p:nvSpPr>
          <p:cNvPr id="152" name="Shape 152"/>
          <p:cNvSpPr txBox="1"/>
          <p:nvPr/>
        </p:nvSpPr>
        <p:spPr>
          <a:xfrm>
            <a:off x="7982987" y="2677025"/>
            <a:ext cx="849300" cy="33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Fig 2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Obturation: Cone fit </a:t>
            </a:r>
          </a:p>
        </p:txBody>
      </p:sp>
      <p:pic>
        <p:nvPicPr>
          <p:cNvPr id="158" name="Shape 158"/>
          <p:cNvPicPr preferRelativeResize="0"/>
          <p:nvPr/>
        </p:nvPicPr>
        <p:blipFill rotWithShape="1">
          <a:blip r:embed="rId3">
            <a:alphaModFix/>
          </a:blip>
          <a:srcRect b="8374"/>
          <a:stretch/>
        </p:blipFill>
        <p:spPr>
          <a:xfrm>
            <a:off x="4192175" y="1017725"/>
            <a:ext cx="4640126" cy="3188649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Shape 159"/>
          <p:cNvSpPr txBox="1"/>
          <p:nvPr/>
        </p:nvSpPr>
        <p:spPr>
          <a:xfrm>
            <a:off x="311700" y="1525825"/>
            <a:ext cx="3437700" cy="318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30200">
              <a:spcBef>
                <a:spcPts val="0"/>
              </a:spcBef>
              <a:buSzPct val="100000"/>
              <a:buChar char="❖"/>
            </a:pPr>
            <a:r>
              <a:rPr lang="en" sz="1600"/>
              <a:t>Gutta percha cones were fitted to taper and MAF for each of the canals. </a:t>
            </a:r>
          </a:p>
          <a:p>
            <a:pPr lvl="0">
              <a:spcBef>
                <a:spcPts val="0"/>
              </a:spcBef>
              <a:buNone/>
            </a:pPr>
            <a:endParaRPr sz="1600"/>
          </a:p>
          <a:p>
            <a:pPr marL="457200" lvl="0" indent="-330200">
              <a:spcBef>
                <a:spcPts val="0"/>
              </a:spcBef>
              <a:buSzPct val="100000"/>
              <a:buChar char="❖"/>
            </a:pPr>
            <a:r>
              <a:rPr lang="en" sz="1600"/>
              <a:t>Cone Fit X-Ray was taken to verify the fit of cone prior to obturation.  </a:t>
            </a:r>
          </a:p>
          <a:p>
            <a:pPr lvl="0">
              <a:spcBef>
                <a:spcPts val="0"/>
              </a:spcBef>
              <a:buNone/>
            </a:pPr>
            <a:endParaRPr sz="16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Obturation: Warm Vertical Condensation </a:t>
            </a:r>
          </a:p>
        </p:txBody>
      </p:sp>
      <p:sp>
        <p:nvSpPr>
          <p:cNvPr id="165" name="Shape 165"/>
          <p:cNvSpPr txBox="1"/>
          <p:nvPr/>
        </p:nvSpPr>
        <p:spPr>
          <a:xfrm>
            <a:off x="544800" y="1490175"/>
            <a:ext cx="3557100" cy="310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30200">
              <a:spcBef>
                <a:spcPts val="0"/>
              </a:spcBef>
              <a:buSzPct val="100000"/>
              <a:buChar char="❖"/>
            </a:pPr>
            <a:r>
              <a:rPr lang="en" sz="1600"/>
              <a:t>Sealer was placed at the apical third of each of the cones. </a:t>
            </a:r>
          </a:p>
          <a:p>
            <a:pPr lvl="0">
              <a:spcBef>
                <a:spcPts val="0"/>
              </a:spcBef>
              <a:buNone/>
            </a:pPr>
            <a:endParaRPr sz="1600"/>
          </a:p>
          <a:p>
            <a:pPr marL="457200" lvl="0" indent="-330200">
              <a:spcBef>
                <a:spcPts val="0"/>
              </a:spcBef>
              <a:buSzPct val="100000"/>
              <a:buChar char="❖"/>
            </a:pPr>
            <a:r>
              <a:rPr lang="en" sz="1600"/>
              <a:t>Downpack was completed to 5mm from the apex for each of the canals </a:t>
            </a:r>
          </a:p>
          <a:p>
            <a:pPr lvl="0">
              <a:spcBef>
                <a:spcPts val="0"/>
              </a:spcBef>
              <a:buNone/>
            </a:pPr>
            <a:endParaRPr sz="1600"/>
          </a:p>
          <a:p>
            <a:pPr marL="457200" lvl="0" indent="-330200">
              <a:spcBef>
                <a:spcPts val="0"/>
              </a:spcBef>
              <a:buSzPct val="100000"/>
              <a:buChar char="❖"/>
            </a:pPr>
            <a:r>
              <a:rPr lang="en" sz="1600"/>
              <a:t>Backfill was completed for each of the canals. </a:t>
            </a:r>
          </a:p>
        </p:txBody>
      </p:sp>
      <p:pic>
        <p:nvPicPr>
          <p:cNvPr id="166" name="Shape 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874" y="1666450"/>
            <a:ext cx="4144800" cy="310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/>
              <a:t>Warm vertical vs lateral condensation - which is better?</a:t>
            </a:r>
          </a:p>
        </p:txBody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8520600" cy="38982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000000"/>
                </a:solidFill>
              </a:rPr>
              <a:t>Aminsobhani M, Ghorbanzadeh A, et al. Comparison of obturation quality in modified continuous wave compaction, continuous wave compaction, lateral compaction and warm vertical compaction techniques.</a:t>
            </a:r>
            <a:r>
              <a:rPr lang="en" sz="1200">
                <a:solidFill>
                  <a:srgbClr val="000000"/>
                </a:solidFill>
              </a:rPr>
              <a:t> </a:t>
            </a:r>
            <a:r>
              <a:rPr lang="en" sz="1200">
                <a:solidFill>
                  <a:srgbClr val="000000"/>
                </a:solidFill>
                <a:highlight>
                  <a:srgbClr val="FFFFFF"/>
                </a:highlight>
                <a:hlinkClick r:id="rId3"/>
              </a:rPr>
              <a:t>J Dent (Tehran)</a:t>
            </a:r>
            <a:r>
              <a:rPr lang="en" sz="1200">
                <a:solidFill>
                  <a:srgbClr val="000000"/>
                </a:solidFill>
                <a:highlight>
                  <a:srgbClr val="FFFFFF"/>
                </a:highlight>
              </a:rPr>
              <a:t>. 2015 Feb; 12(2): 99–108.</a:t>
            </a:r>
          </a:p>
          <a:p>
            <a: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❖"/>
            </a:pPr>
            <a:r>
              <a:rPr lang="en" sz="1200">
                <a:solidFill>
                  <a:srgbClr val="000000"/>
                </a:solidFill>
                <a:highlight>
                  <a:srgbClr val="FFFFFF"/>
                </a:highlight>
              </a:rPr>
              <a:t>“the frequency of areas not adapted to the canal walls was </a:t>
            </a:r>
            <a:r>
              <a:rPr lang="en" sz="1200">
                <a:solidFill>
                  <a:srgbClr val="000000"/>
                </a:solidFill>
              </a:rPr>
              <a:t>significantly higher in LC technique</a:t>
            </a:r>
            <a:r>
              <a:rPr lang="en" sz="1200">
                <a:solidFill>
                  <a:srgbClr val="000000"/>
                </a:solidFill>
                <a:highlight>
                  <a:srgbClr val="FFFFFF"/>
                </a:highlight>
              </a:rPr>
              <a:t> compared to MCWC (P ≤ 0.02). The void areas were significantly more in the LC technique than in other techniques in teeth (P &lt; 0.001)”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000000"/>
                </a:solidFill>
                <a:highlight>
                  <a:srgbClr val="FFFFFF"/>
                </a:highlight>
              </a:rPr>
              <a:t>Sobhi MB, Rana MJ, et al. Comparison of vertical with lateral condensation technique in obturation of root canal system.</a:t>
            </a:r>
            <a:r>
              <a:rPr lang="en" sz="1200">
                <a:solidFill>
                  <a:srgbClr val="000000"/>
                </a:solidFill>
                <a:highlight>
                  <a:srgbClr val="FFFFFF"/>
                </a:highlight>
              </a:rPr>
              <a:t> </a:t>
            </a:r>
            <a:r>
              <a:rPr lang="en" sz="1200">
                <a:solidFill>
                  <a:srgbClr val="000000"/>
                </a:solidFill>
                <a:highlight>
                  <a:srgbClr val="FFFFFF"/>
                </a:highlight>
                <a:hlinkClick r:id="rId4"/>
              </a:rPr>
              <a:t>J Coll Physicians Surg Pak.</a:t>
            </a:r>
            <a:r>
              <a:rPr lang="en" sz="1200">
                <a:solidFill>
                  <a:srgbClr val="000000"/>
                </a:solidFill>
                <a:highlight>
                  <a:srgbClr val="FFFFFF"/>
                </a:highlight>
              </a:rPr>
              <a:t> 2004 Aug;14(8):455-8.</a:t>
            </a:r>
          </a:p>
          <a:p>
            <a: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❖"/>
            </a:pPr>
            <a:r>
              <a:rPr lang="en" sz="1200">
                <a:solidFill>
                  <a:srgbClr val="000000"/>
                </a:solidFill>
                <a:highlight>
                  <a:srgbClr val="FFFFFF"/>
                </a:highlight>
              </a:rPr>
              <a:t>“Warm vertical technique resulted in a uniform smooth surface and </a:t>
            </a:r>
            <a:r>
              <a:rPr lang="en" sz="1200">
                <a:solidFill>
                  <a:srgbClr val="000000"/>
                </a:solidFill>
              </a:rPr>
              <a:t>least observable space between gutta percha and canal wall</a:t>
            </a:r>
            <a:r>
              <a:rPr lang="en" sz="1200">
                <a:solidFill>
                  <a:srgbClr val="000000"/>
                </a:solidFill>
                <a:highlight>
                  <a:srgbClr val="FFFFFF"/>
                </a:highlight>
              </a:rPr>
              <a:t>, especially in middle and apical region.”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000000"/>
                </a:solidFill>
                <a:highlight>
                  <a:srgbClr val="FFFFFF"/>
                </a:highlight>
              </a:rPr>
              <a:t>Peng L, Ye Ling, et al. Outcome of root canal obturation by warm gutta-percha versus cold lateral condensation: a meta-analysis.</a:t>
            </a:r>
            <a:r>
              <a:rPr lang="en" sz="1200">
                <a:solidFill>
                  <a:srgbClr val="000000"/>
                </a:solidFill>
                <a:highlight>
                  <a:srgbClr val="FFFFFF"/>
                </a:highlight>
              </a:rPr>
              <a:t> JOE. 2007 Feb; 33(2): 106-109.</a:t>
            </a:r>
          </a:p>
          <a:p>
            <a: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❖"/>
            </a:pPr>
            <a:r>
              <a:rPr lang="en" sz="1200">
                <a:solidFill>
                  <a:srgbClr val="000000"/>
                </a:solidFill>
                <a:highlight>
                  <a:srgbClr val="FFFFFF"/>
                </a:highlight>
              </a:rPr>
              <a:t>“The results suggest that the two obturation techniques are </a:t>
            </a:r>
            <a:r>
              <a:rPr lang="en" sz="1200">
                <a:solidFill>
                  <a:srgbClr val="000000"/>
                </a:solidFill>
              </a:rPr>
              <a:t>not significantly different</a:t>
            </a:r>
            <a:r>
              <a:rPr lang="en" sz="1200">
                <a:solidFill>
                  <a:srgbClr val="000000"/>
                </a:solidFill>
                <a:highlight>
                  <a:srgbClr val="FFFFFF"/>
                </a:highlight>
              </a:rPr>
              <a:t> except in overextension... In conclusion, warm GP obturation demonstrated a higher rate of overextension that CLC. Postoperative pain prevalence, long-term outcomes, and obturation quality were similar between the two groups.”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lvl="0">
              <a:spcBef>
                <a:spcPts val="0"/>
              </a:spcBef>
              <a:buNone/>
            </a:pP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</a:rPr>
              <a:t>Conclusion: Although the advantages of warm vertical condensation are well documented, the literature does not provide a clear distinction with regards to long-term outcome between different obturation methods</a:t>
            </a:r>
          </a:p>
          <a:p>
            <a:pPr lvl="0">
              <a:spcBef>
                <a:spcPts val="0"/>
              </a:spcBef>
              <a:buNone/>
            </a:pPr>
            <a:endParaRPr sz="12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Outcome of the Case </a:t>
            </a:r>
          </a:p>
        </p:txBody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335000" cy="349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>
              <a:spcBef>
                <a:spcPts val="0"/>
              </a:spcBef>
              <a:buChar char="❖"/>
            </a:pPr>
            <a:r>
              <a:rPr lang="en"/>
              <a:t>#19 buildup completed. No post was necessary because there was enough tooth structure remaining with 3 solid walls. </a:t>
            </a:r>
          </a:p>
          <a:p>
            <a:pPr marL="457200" lvl="0" indent="-228600">
              <a:spcBef>
                <a:spcPts val="0"/>
              </a:spcBef>
              <a:buChar char="❖"/>
            </a:pPr>
            <a:r>
              <a:rPr lang="en"/>
              <a:t>#19 crown preparation was modified after RCT </a:t>
            </a:r>
          </a:p>
          <a:p>
            <a:pPr marL="457200" lvl="0" indent="-228600">
              <a:spcBef>
                <a:spcPts val="0"/>
              </a:spcBef>
              <a:buChar char="❖"/>
            </a:pPr>
            <a:r>
              <a:rPr lang="en"/>
              <a:t>#19 gold crown was delivered. Pt has been asymptomatic since.</a:t>
            </a:r>
          </a:p>
        </p:txBody>
      </p:sp>
      <p:pic>
        <p:nvPicPr>
          <p:cNvPr id="179" name="Shape 179"/>
          <p:cNvPicPr preferRelativeResize="0"/>
          <p:nvPr/>
        </p:nvPicPr>
        <p:blipFill rotWithShape="1">
          <a:blip r:embed="rId3">
            <a:alphaModFix/>
          </a:blip>
          <a:srcRect l="9160" t="4728" r="3761" b="14717"/>
          <a:stretch/>
        </p:blipFill>
        <p:spPr>
          <a:xfrm>
            <a:off x="4823050" y="1337375"/>
            <a:ext cx="3892427" cy="270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Endo pearls</a:t>
            </a:r>
          </a:p>
        </p:txBody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200000"/>
              </a:lnSpc>
              <a:spcBef>
                <a:spcPts val="0"/>
              </a:spcBef>
              <a:buChar char="❖"/>
            </a:pPr>
            <a:r>
              <a:rPr lang="en" dirty="0"/>
              <a:t>When in doubt take an x-ray</a:t>
            </a:r>
          </a:p>
          <a:p>
            <a:pPr marL="457200" lvl="0" indent="-228600">
              <a:lnSpc>
                <a:spcPct val="200000"/>
              </a:lnSpc>
              <a:spcBef>
                <a:spcPts val="0"/>
              </a:spcBef>
              <a:buChar char="❖"/>
            </a:pPr>
            <a:r>
              <a:rPr lang="en" dirty="0"/>
              <a:t>Pre-curve the files to create the glide path, especially mesial canals </a:t>
            </a:r>
          </a:p>
          <a:p>
            <a:pPr marL="457200" lvl="0" indent="-228600" rtl="0">
              <a:lnSpc>
                <a:spcPct val="200000"/>
              </a:lnSpc>
              <a:spcBef>
                <a:spcPts val="0"/>
              </a:spcBef>
              <a:buChar char="❖"/>
            </a:pPr>
            <a:r>
              <a:rPr lang="en" dirty="0"/>
              <a:t>Use the forceps to insert the file if access is difficult</a:t>
            </a:r>
          </a:p>
          <a:p>
            <a:pPr marL="457200" lvl="0" indent="-228600" rtl="0">
              <a:lnSpc>
                <a:spcPct val="200000"/>
              </a:lnSpc>
              <a:spcBef>
                <a:spcPts val="0"/>
              </a:spcBef>
              <a:buChar char="❖"/>
            </a:pPr>
            <a:r>
              <a:rPr lang="en" dirty="0"/>
              <a:t>Trust your apex locator </a:t>
            </a:r>
          </a:p>
          <a:p>
            <a:pPr marL="457200" lvl="0" indent="-228600">
              <a:lnSpc>
                <a:spcPct val="200000"/>
              </a:lnSpc>
              <a:spcBef>
                <a:spcPts val="0"/>
              </a:spcBef>
              <a:buChar char="❖"/>
            </a:pPr>
            <a:r>
              <a:rPr lang="en" dirty="0"/>
              <a:t>Importance of explaining risks before every procedure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Patient Background</a:t>
            </a:r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>
              <a:spcBef>
                <a:spcPts val="0"/>
              </a:spcBef>
              <a:buChar char="❖"/>
            </a:pPr>
            <a:r>
              <a:rPr lang="en"/>
              <a:t>43 y/o female</a:t>
            </a:r>
          </a:p>
          <a:p>
            <a:pPr marL="457200" lvl="0" indent="-228600">
              <a:spcBef>
                <a:spcPts val="0"/>
              </a:spcBef>
              <a:buChar char="❖"/>
            </a:pPr>
            <a:r>
              <a:rPr lang="en"/>
              <a:t>MedHx: non-contributory </a:t>
            </a:r>
          </a:p>
          <a:p>
            <a:pPr marL="457200" lvl="0" indent="-228600">
              <a:spcBef>
                <a:spcPts val="0"/>
              </a:spcBef>
              <a:buChar char="❖"/>
            </a:pPr>
            <a:r>
              <a:rPr lang="en"/>
              <a:t>Meds: none</a:t>
            </a:r>
          </a:p>
          <a:p>
            <a:pPr marL="457200" lvl="0" indent="-228600">
              <a:spcBef>
                <a:spcPts val="0"/>
              </a:spcBef>
              <a:buChar char="❖"/>
            </a:pPr>
            <a:r>
              <a:rPr lang="en"/>
              <a:t>NKDA</a:t>
            </a:r>
          </a:p>
          <a:p>
            <a:pPr marL="457200" lvl="0" indent="-228600">
              <a:spcBef>
                <a:spcPts val="0"/>
              </a:spcBef>
              <a:buChar char="❖"/>
            </a:pPr>
            <a:r>
              <a:rPr lang="en"/>
              <a:t>SocialHx: No hx of smoking nor recreational drugs</a:t>
            </a:r>
          </a:p>
          <a:p>
            <a:pPr marL="457200" lvl="0" indent="-228600">
              <a:spcBef>
                <a:spcPts val="0"/>
              </a:spcBef>
              <a:buChar char="❖"/>
            </a:pPr>
            <a:r>
              <a:rPr lang="en"/>
              <a:t>DentHx: Last dental exam and cleaning 2 years ago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References </a:t>
            </a:r>
          </a:p>
        </p:txBody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n" dirty="0"/>
              <a:t>Bahroloomi Z., Soleymani AA, Modaresi J, Imanian M, Lotfian M., Accruacy of an Electronic Apex Locator for Working Length Determination in Primary Anterior Teeth. J Dent (Tehran). 2015 Apr; 12(4): 243-248. 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n" dirty="0"/>
              <a:t>Sobhi MB, Rana MJ, Ibrahim M., Taslee-ul-Hudda., Comparison of veritcal with lateral condensation technique in obturation of root canal system. J Coll Physicians Surg Pak. 2004 Aug: 14(8):455-8 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n" dirty="0"/>
              <a:t>Rising D., </a:t>
            </a:r>
            <a:r>
              <a:rPr lang="en" i="1" dirty="0"/>
              <a:t>Endodontic access in molar teeth</a:t>
            </a:r>
            <a:r>
              <a:rPr lang="en" dirty="0"/>
              <a:t>, Presentation. Spring 2015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n" dirty="0"/>
              <a:t>UCSF School of Dentistry, </a:t>
            </a:r>
            <a:r>
              <a:rPr lang="en" i="1" dirty="0"/>
              <a:t>Endodontic Manual </a:t>
            </a:r>
            <a:r>
              <a:rPr lang="en" dirty="0"/>
              <a:t>PRDS, 2014. 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Patient Presentation </a:t>
            </a: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311700" y="11447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>
              <a:spcBef>
                <a:spcPts val="0"/>
              </a:spcBef>
              <a:buChar char="❖"/>
            </a:pPr>
            <a:r>
              <a:rPr lang="en"/>
              <a:t>CC: pain on lower left, point to #19</a:t>
            </a:r>
          </a:p>
          <a:p>
            <a:pPr marL="457200" lvl="0" indent="-228600">
              <a:spcBef>
                <a:spcPts val="0"/>
              </a:spcBef>
              <a:buChar char="❖"/>
            </a:pPr>
            <a:r>
              <a:rPr lang="en"/>
              <a:t>S: Spontaneous pain started 10 days after preparation of #19 gold crown. 10/10 localized pain. Symptom does not improve with medication.</a:t>
            </a:r>
          </a:p>
          <a:p>
            <a:pPr marL="457200" lvl="0" indent="-228600">
              <a:spcBef>
                <a:spcPts val="0"/>
              </a:spcBef>
              <a:buChar char="❖"/>
            </a:pPr>
            <a:r>
              <a:rPr lang="en"/>
              <a:t>O: EPT: 47, Cold lingering &gt; 1 min, PD: 3-4mm, Percussion: +, Palpation: -</a:t>
            </a:r>
          </a:p>
          <a:p>
            <a:pPr marL="457200" lvl="0" indent="-228600">
              <a:spcBef>
                <a:spcPts val="0"/>
              </a:spcBef>
              <a:buChar char="❖"/>
            </a:pPr>
            <a:r>
              <a:rPr lang="en"/>
              <a:t>A: #19 with large existing amalgam with fractured lingual wall. Full coverage is indicated to prevent further catastrophic damage. #19 with  supragingival fracture margin is restorable. 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Patient Presentation Continue.</a:t>
            </a:r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311700" y="522125"/>
            <a:ext cx="8520600" cy="4420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  <a:p>
            <a:pPr marL="457200" lvl="0" indent="-228600">
              <a:spcBef>
                <a:spcPts val="0"/>
              </a:spcBef>
              <a:buChar char="❖"/>
            </a:pPr>
            <a:r>
              <a:rPr lang="en"/>
              <a:t>Iatrogenic induced pulpitis due to crown preparation</a:t>
            </a:r>
          </a:p>
          <a:p>
            <a:pPr marL="457200" lvl="0" indent="-228600">
              <a:spcBef>
                <a:spcPts val="0"/>
              </a:spcBef>
              <a:buChar char="❖"/>
            </a:pPr>
            <a:r>
              <a:rPr lang="en"/>
              <a:t>#19 Pulpal Dx: Irreversible pulpitis</a:t>
            </a:r>
          </a:p>
          <a:p>
            <a:pPr marL="914400" lvl="1" indent="-342900">
              <a:spcBef>
                <a:spcPts val="0"/>
              </a:spcBef>
              <a:buSzPct val="100000"/>
              <a:buChar char="➢"/>
            </a:pPr>
            <a:r>
              <a:rPr lang="en" sz="1800"/>
              <a:t>Periapical Dx: Normal apical tissue</a:t>
            </a:r>
          </a:p>
          <a:p>
            <a:pPr marL="457200" lvl="0" indent="-228600">
              <a:spcBef>
                <a:spcPts val="0"/>
              </a:spcBef>
              <a:buChar char="❖"/>
            </a:pPr>
            <a:r>
              <a:rPr lang="en"/>
              <a:t>Post is not indicated due to sufficient walls</a:t>
            </a:r>
          </a:p>
          <a:p>
            <a:pPr marL="457200" lvl="0" indent="-228600" rtl="0">
              <a:spcBef>
                <a:spcPts val="0"/>
              </a:spcBef>
              <a:buChar char="❖"/>
            </a:pPr>
            <a:r>
              <a:rPr lang="en"/>
              <a:t>P: NSRCT, Core, Crown </a:t>
            </a:r>
          </a:p>
          <a:p>
            <a:pPr marL="914400" lvl="1" indent="-342900" rtl="0">
              <a:spcBef>
                <a:spcPts val="0"/>
              </a:spcBef>
              <a:buSzPct val="100000"/>
              <a:buChar char="➢"/>
            </a:pPr>
            <a:r>
              <a:rPr lang="en" sz="1800"/>
              <a:t> Alternative Tx: Option A: No tx</a:t>
            </a:r>
          </a:p>
          <a:p>
            <a:pPr marL="1828800" lvl="3" indent="-342900">
              <a:spcBef>
                <a:spcPts val="0"/>
              </a:spcBef>
              <a:buSzPct val="100000"/>
              <a:buChar char="●"/>
            </a:pPr>
            <a:r>
              <a:rPr lang="en" sz="1800"/>
              <a:t>        Option B:  Ext -&gt; implant/ FPD/ RPD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endParaRPr/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#19 Pre-op</a:t>
            </a:r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403425" y="1091350"/>
            <a:ext cx="4271100" cy="369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>
              <a:spcBef>
                <a:spcPts val="0"/>
              </a:spcBef>
              <a:buChar char="❖"/>
            </a:pPr>
            <a:r>
              <a:rPr lang="en" dirty="0"/>
              <a:t>Pros: </a:t>
            </a:r>
          </a:p>
          <a:p>
            <a:pPr marL="914400" lvl="1" indent="-228600" rtl="0">
              <a:spcBef>
                <a:spcPts val="0"/>
              </a:spcBef>
              <a:buChar char="➢"/>
            </a:pPr>
            <a:r>
              <a:rPr lang="en" sz="1800" dirty="0"/>
              <a:t>Straight canals</a:t>
            </a:r>
          </a:p>
          <a:p>
            <a:pPr marL="914400" lvl="1" indent="-228600" rtl="0">
              <a:spcBef>
                <a:spcPts val="0"/>
              </a:spcBef>
              <a:buChar char="➢"/>
            </a:pPr>
            <a:r>
              <a:rPr lang="en" sz="1800" dirty="0"/>
              <a:t>Short roots</a:t>
            </a:r>
          </a:p>
          <a:p>
            <a:pPr marL="914400" lvl="1" indent="-228600" rtl="0">
              <a:spcBef>
                <a:spcPts val="0"/>
              </a:spcBef>
              <a:buChar char="➢"/>
            </a:pPr>
            <a:r>
              <a:rPr lang="en" sz="1800" dirty="0"/>
              <a:t>Minimal calcification</a:t>
            </a:r>
          </a:p>
          <a:p>
            <a:pPr marL="914400" lvl="1" indent="-228600">
              <a:spcBef>
                <a:spcPts val="0"/>
              </a:spcBef>
              <a:buChar char="➢"/>
            </a:pPr>
            <a:r>
              <a:rPr lang="en" sz="1800" dirty="0"/>
              <a:t>Far away from IAN</a:t>
            </a:r>
          </a:p>
          <a:p>
            <a:pPr marL="457200" lvl="0" indent="-228600">
              <a:spcBef>
                <a:spcPts val="0"/>
              </a:spcBef>
              <a:buChar char="❖"/>
            </a:pPr>
            <a:r>
              <a:rPr lang="en" dirty="0"/>
              <a:t>Cons: </a:t>
            </a:r>
          </a:p>
          <a:p>
            <a:pPr marL="914400" lvl="1" indent="-228600" rtl="0">
              <a:spcBef>
                <a:spcPts val="0"/>
              </a:spcBef>
              <a:buChar char="➢"/>
            </a:pPr>
            <a:r>
              <a:rPr lang="en" sz="1800" dirty="0"/>
              <a:t>Narrow pulp chamber</a:t>
            </a:r>
          </a:p>
        </p:txBody>
      </p:sp>
      <p:pic>
        <p:nvPicPr>
          <p:cNvPr id="81" name="Shape 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9975" y="267677"/>
            <a:ext cx="3050701" cy="2288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Shape 82"/>
          <p:cNvPicPr preferRelativeResize="0"/>
          <p:nvPr/>
        </p:nvPicPr>
        <p:blipFill rotWithShape="1">
          <a:blip r:embed="rId4">
            <a:alphaModFix/>
          </a:blip>
          <a:srcRect r="4489" b="6340"/>
          <a:stretch/>
        </p:blipFill>
        <p:spPr>
          <a:xfrm>
            <a:off x="5049975" y="2667900"/>
            <a:ext cx="3050701" cy="2243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Principles of Access Preparation</a:t>
            </a:r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5387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>
              <a:spcBef>
                <a:spcPts val="0"/>
              </a:spcBef>
              <a:buChar char="❖"/>
            </a:pPr>
            <a:r>
              <a:rPr lang="en"/>
              <a:t>Always have a BW and PAs of different angles to visualize the canal system</a:t>
            </a:r>
          </a:p>
          <a:p>
            <a:pPr marL="457200" lvl="0" indent="-228600">
              <a:spcBef>
                <a:spcPts val="0"/>
              </a:spcBef>
              <a:buChar char="❖"/>
            </a:pPr>
            <a:r>
              <a:rPr lang="en"/>
              <a:t>Use SLOB rule</a:t>
            </a:r>
          </a:p>
          <a:p>
            <a:pPr marL="457200" lvl="0" indent="-228600">
              <a:spcBef>
                <a:spcPts val="0"/>
              </a:spcBef>
              <a:buChar char="❖"/>
            </a:pPr>
            <a:r>
              <a:rPr lang="en"/>
              <a:t>Use radiographs to aid in depth determination of pulp chamber</a:t>
            </a:r>
          </a:p>
        </p:txBody>
      </p:sp>
      <p:pic>
        <p:nvPicPr>
          <p:cNvPr id="89" name="Shape 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3000" y="1189037"/>
            <a:ext cx="2743200" cy="334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283709" y="212200"/>
            <a:ext cx="5235600" cy="3969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>
              <a:spcBef>
                <a:spcPts val="0"/>
              </a:spcBef>
              <a:buChar char="❖"/>
            </a:pPr>
            <a:r>
              <a:rPr lang="en" dirty="0"/>
              <a:t>Goal is to achieve straight line access to canals</a:t>
            </a:r>
          </a:p>
          <a:p>
            <a:pPr marL="457200" lvl="0" indent="-228600">
              <a:spcBef>
                <a:spcPts val="0"/>
              </a:spcBef>
              <a:buChar char="❖"/>
            </a:pPr>
            <a:r>
              <a:rPr lang="en" dirty="0"/>
              <a:t>For mandibular molars, initiate access in mesial half of crown directed toward the distal canal</a:t>
            </a:r>
          </a:p>
          <a:p>
            <a:pPr marL="457200" lvl="0" indent="-228600">
              <a:spcBef>
                <a:spcPts val="0"/>
              </a:spcBef>
              <a:buChar char="❖"/>
            </a:pPr>
            <a:r>
              <a:rPr lang="en" dirty="0"/>
              <a:t>Outline form is completed in dentin before proceeding into pulp chamber</a:t>
            </a:r>
          </a:p>
          <a:p>
            <a:pPr marL="457200" lvl="0" indent="-228600">
              <a:spcBef>
                <a:spcPts val="0"/>
              </a:spcBef>
              <a:buChar char="❖"/>
            </a:pPr>
            <a:r>
              <a:rPr lang="en" dirty="0"/>
              <a:t>Form is roughly a trapezoidal shape with the mesial side wider buccal-lingually</a:t>
            </a:r>
          </a:p>
          <a:p>
            <a:pPr marL="457200" lvl="0" indent="-228600">
              <a:spcBef>
                <a:spcPts val="0"/>
              </a:spcBef>
              <a:buChar char="❖"/>
            </a:pPr>
            <a:r>
              <a:rPr lang="en" dirty="0"/>
              <a:t>Once pulp is entered, must unroof entire pulp chamber for proper visualization, access, and cleaning</a:t>
            </a:r>
          </a:p>
        </p:txBody>
      </p:sp>
      <p:pic>
        <p:nvPicPr>
          <p:cNvPr id="95" name="Shape 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3283" y="0"/>
            <a:ext cx="1966250" cy="241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6609" y="2483625"/>
            <a:ext cx="2191642" cy="1895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235949" y="1127698"/>
            <a:ext cx="3323400" cy="281448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❖"/>
            </a:pPr>
            <a:r>
              <a:rPr lang="en" dirty="0"/>
              <a:t>Mesial dentinal shelf (yellow triangle) must be removed </a:t>
            </a:r>
          </a:p>
          <a:p>
            <a:pPr marL="914400" lvl="1" indent="-228600">
              <a:spcBef>
                <a:spcPts val="0"/>
              </a:spcBef>
              <a:buChar char="➢"/>
            </a:pPr>
            <a:r>
              <a:rPr lang="en" sz="1800" dirty="0"/>
              <a:t>allow straight line access of mesial canals </a:t>
            </a:r>
          </a:p>
          <a:p>
            <a:pPr marL="914400" lvl="1" indent="-228600">
              <a:spcBef>
                <a:spcPts val="0"/>
              </a:spcBef>
              <a:buChar char="➢"/>
            </a:pPr>
            <a:r>
              <a:rPr lang="en" sz="1800" dirty="0"/>
              <a:t>reduce risk of ledging</a:t>
            </a:r>
          </a:p>
        </p:txBody>
      </p:sp>
      <p:pic>
        <p:nvPicPr>
          <p:cNvPr id="102" name="Shape 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1330" y="782814"/>
            <a:ext cx="4639225" cy="3481674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Shape 103"/>
          <p:cNvSpPr/>
          <p:nvPr/>
        </p:nvSpPr>
        <p:spPr>
          <a:xfrm>
            <a:off x="4756195" y="1692620"/>
            <a:ext cx="507900" cy="364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311700" y="21367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Laws</a:t>
            </a:r>
          </a:p>
        </p:txBody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49050" y="3362150"/>
            <a:ext cx="4191900" cy="1611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❖"/>
            </a:pPr>
            <a:r>
              <a:rPr lang="en"/>
              <a:t>Law of Symmetry: Orifices of canals are equi-distance from an imaginary line drawn mesio-distally through the pulp chamber. This is true for all except maxillary molars. 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10" name="Shape 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6075" y="2034050"/>
            <a:ext cx="1852549" cy="142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Shape 111"/>
          <p:cNvSpPr txBox="1"/>
          <p:nvPr/>
        </p:nvSpPr>
        <p:spPr>
          <a:xfrm>
            <a:off x="601500" y="805550"/>
            <a:ext cx="3717000" cy="165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har char="❖"/>
            </a:pPr>
            <a:r>
              <a:rPr lang="en" sz="1800">
                <a:solidFill>
                  <a:schemeClr val="dk2"/>
                </a:solidFill>
              </a:rPr>
              <a:t>Law of Centricity: Pulp chamber wall is equi-distance from external surface of tooth at the level of CEJ</a:t>
            </a:r>
          </a:p>
        </p:txBody>
      </p:sp>
      <p:sp>
        <p:nvSpPr>
          <p:cNvPr id="112" name="Shape 112"/>
          <p:cNvSpPr txBox="1"/>
          <p:nvPr/>
        </p:nvSpPr>
        <p:spPr>
          <a:xfrm>
            <a:off x="601500" y="2259400"/>
            <a:ext cx="3292800" cy="1280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har char="❖"/>
            </a:pPr>
            <a:r>
              <a:rPr lang="en" sz="1800">
                <a:solidFill>
                  <a:schemeClr val="dk2"/>
                </a:solidFill>
              </a:rPr>
              <a:t>Law of Color Change: Color of pulpal floor is darker than pulpal walls</a:t>
            </a:r>
          </a:p>
        </p:txBody>
      </p:sp>
      <p:pic>
        <p:nvPicPr>
          <p:cNvPr id="113" name="Shape 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2500" y="213662"/>
            <a:ext cx="1607599" cy="215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Shape 1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12500" y="2924649"/>
            <a:ext cx="1958324" cy="2049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1275</Words>
  <Application>Microsoft Office PowerPoint</Application>
  <PresentationFormat>On-screen Show (16:9)</PresentationFormat>
  <Paragraphs>136</Paragraphs>
  <Slides>20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simple-light-2</vt:lpstr>
      <vt:lpstr>Molar Endo Case Presentation </vt:lpstr>
      <vt:lpstr>Patient Background</vt:lpstr>
      <vt:lpstr>Patient Presentation </vt:lpstr>
      <vt:lpstr>Patient Presentation Continue.</vt:lpstr>
      <vt:lpstr>#19 Pre-op</vt:lpstr>
      <vt:lpstr>Principles of Access Preparation</vt:lpstr>
      <vt:lpstr>Slide 7</vt:lpstr>
      <vt:lpstr>Slide 8</vt:lpstr>
      <vt:lpstr>Laws</vt:lpstr>
      <vt:lpstr>How many canals?</vt:lpstr>
      <vt:lpstr>Access Preparation </vt:lpstr>
      <vt:lpstr>Cleaning and shaping</vt:lpstr>
      <vt:lpstr>Crown down technique</vt:lpstr>
      <vt:lpstr>Clean and Shaping </vt:lpstr>
      <vt:lpstr>Obturation: Cone fit </vt:lpstr>
      <vt:lpstr>Obturation: Warm Vertical Condensation </vt:lpstr>
      <vt:lpstr>Warm vertical vs lateral condensation - which is better?</vt:lpstr>
      <vt:lpstr>Outcome of the Case </vt:lpstr>
      <vt:lpstr>Endo pearls</vt:lpstr>
      <vt:lpstr>References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Molar Endo Case Presentation</dc:title>
  <dc:creator>Donald Coluzzi</dc:creator>
  <cp:lastModifiedBy>Don Coluzzi</cp:lastModifiedBy>
  <cp:revision>4</cp:revision>
  <dcterms:modified xsi:type="dcterms:W3CDTF">2017-05-15T19:12:21Z</dcterms:modified>
</cp:coreProperties>
</file>