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tiff" ContentType="image/tif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74" r:id="rId3"/>
    <p:sldId id="278" r:id="rId4"/>
    <p:sldId id="279" r:id="rId5"/>
    <p:sldId id="258" r:id="rId6"/>
    <p:sldId id="284" r:id="rId7"/>
    <p:sldId id="280" r:id="rId8"/>
    <p:sldId id="273" r:id="rId9"/>
    <p:sldId id="285" r:id="rId10"/>
    <p:sldId id="259" r:id="rId11"/>
    <p:sldId id="260" r:id="rId12"/>
    <p:sldId id="261" r:id="rId13"/>
    <p:sldId id="281" r:id="rId14"/>
    <p:sldId id="262" r:id="rId15"/>
    <p:sldId id="263" r:id="rId16"/>
    <p:sldId id="264" r:id="rId17"/>
    <p:sldId id="277" r:id="rId18"/>
    <p:sldId id="266" r:id="rId19"/>
    <p:sldId id="269" r:id="rId20"/>
    <p:sldId id="270" r:id="rId21"/>
    <p:sldId id="271" r:id="rId22"/>
    <p:sldId id="272" r:id="rId23"/>
    <p:sldId id="275" r:id="rId24"/>
    <p:sldId id="276" r:id="rId25"/>
    <p:sldId id="267" r:id="rId26"/>
    <p:sldId id="268" r:id="rId27"/>
    <p:sldId id="282" r:id="rId28"/>
    <p:sldId id="283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431"/>
    <p:restoredTop sz="94662"/>
  </p:normalViewPr>
  <p:slideViewPr>
    <p:cSldViewPr snapToGrid="0" snapToObjects="1">
      <p:cViewPr>
        <p:scale>
          <a:sx n="92" d="100"/>
          <a:sy n="92" d="100"/>
        </p:scale>
        <p:origin x="230" y="-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614CE8-284A-A145-9056-CB524D6655F1}" type="datetimeFigureOut">
              <a:rPr lang="en-US" smtClean="0"/>
              <a:pPr/>
              <a:t>5/15/2017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CC7105-1531-F144-A1D2-49316C03A4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41512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Clinical Exam:</a:t>
            </a:r>
          </a:p>
          <a:p>
            <a:r>
              <a:rPr lang="en-US" dirty="0" smtClean="0"/>
              <a:t>Pt presents for</a:t>
            </a:r>
            <a:r>
              <a:rPr lang="en-US" baseline="0" dirty="0" smtClean="0"/>
              <a:t> emergency services with fractured #8 and 9 due to trauma (falling)</a:t>
            </a:r>
          </a:p>
          <a:p>
            <a:r>
              <a:rPr lang="en-US" baseline="0" dirty="0" smtClean="0"/>
              <a:t>#9 class III mobile</a:t>
            </a:r>
          </a:p>
          <a:p>
            <a:r>
              <a:rPr lang="en-US" baseline="0" dirty="0" smtClean="0"/>
              <a:t>#8 appeared to be immobile but during treatment discovered lingual complicated oblique fracture to alveolar crest</a:t>
            </a:r>
          </a:p>
          <a:p>
            <a:r>
              <a:rPr lang="en-US" baseline="0" dirty="0" smtClean="0"/>
              <a:t>Both were class III enamel-dentin fracture with pulpal involvement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CC7105-1531-F144-A1D2-49316C03A474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68175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Large</a:t>
            </a:r>
            <a:r>
              <a:rPr lang="en-US" baseline="0" dirty="0" smtClean="0"/>
              <a:t> black triangles – big esthetics issue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CC7105-1531-F144-A1D2-49316C03A474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559731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Gingiva came back down so thought needed to go back for </a:t>
            </a:r>
            <a:r>
              <a:rPr lang="en-US" dirty="0" err="1" smtClean="0"/>
              <a:t>gingivectomy</a:t>
            </a:r>
            <a:r>
              <a:rPr lang="en-US" dirty="0" smtClean="0"/>
              <a:t> but</a:t>
            </a:r>
            <a:r>
              <a:rPr lang="en-US" baseline="0" dirty="0" smtClean="0"/>
              <a:t> perio and general said to use temps to contour gingiva and encourage papilla regrowth</a:t>
            </a:r>
          </a:p>
          <a:p>
            <a:r>
              <a:rPr lang="en-US" baseline="0" dirty="0" smtClean="0"/>
              <a:t>Contact should be 4mm from alveolar bone in order for papilla regrowth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CC7105-1531-F144-A1D2-49316C03A474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48886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Over one month later – about 5 weeks – April 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CC7105-1531-F144-A1D2-49316C03A474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924138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Wax</a:t>
            </a:r>
            <a:r>
              <a:rPr lang="en-US" baseline="0" dirty="0" smtClean="0"/>
              <a:t> up and suck-down stent made to correct black triangles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CC7105-1531-F144-A1D2-49316C03A474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35423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CC7105-1531-F144-A1D2-49316C03A474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893033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#9 class III mobile so</a:t>
            </a:r>
            <a:r>
              <a:rPr lang="en-US" baseline="0" dirty="0" smtClean="0"/>
              <a:t> splinted to #10 with composite</a:t>
            </a:r>
          </a:p>
          <a:p>
            <a:r>
              <a:rPr lang="en-US" baseline="0" dirty="0" smtClean="0"/>
              <a:t>#8 not mobile but severe lingual oblique fracture to alveolar crest</a:t>
            </a:r>
          </a:p>
          <a:p>
            <a:r>
              <a:rPr lang="en-US" baseline="0" dirty="0" smtClean="0"/>
              <a:t>#8 temp re-made to improve contour, #9 had color change over a couple of days</a:t>
            </a:r>
          </a:p>
          <a:p>
            <a:r>
              <a:rPr lang="en-US" baseline="0" dirty="0" smtClean="0"/>
              <a:t>Splint removed at one week because if leave teeth splinted for too long will cause teeth to ankylose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CC7105-1531-F144-A1D2-49316C03A474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250577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Because of oblique lingual alveolar</a:t>
            </a:r>
            <a:r>
              <a:rPr lang="en-US" baseline="0" dirty="0" smtClean="0"/>
              <a:t> fracture on #8 needed to do </a:t>
            </a:r>
            <a:r>
              <a:rPr lang="en-US" baseline="0" dirty="0" err="1" smtClean="0"/>
              <a:t>ortho</a:t>
            </a:r>
            <a:r>
              <a:rPr lang="en-US" baseline="0" dirty="0" smtClean="0"/>
              <a:t> extrusion to have adequate ferrule and biologic width</a:t>
            </a:r>
          </a:p>
          <a:p>
            <a:r>
              <a:rPr lang="en-US" dirty="0" smtClean="0"/>
              <a:t>April 2 extrusion began with acrylic temp</a:t>
            </a:r>
          </a:p>
          <a:p>
            <a:r>
              <a:rPr lang="en-US" dirty="0" smtClean="0"/>
              <a:t>April 8 temporary fell off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CC7105-1531-F144-A1D2-49316C03A474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893202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Temp</a:t>
            </a:r>
            <a:r>
              <a:rPr lang="en-US" baseline="0" dirty="0" smtClean="0"/>
              <a:t> crown and temporary post fell out numerous times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CC7105-1531-F144-A1D2-49316C03A474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151009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April</a:t>
            </a:r>
            <a:r>
              <a:rPr lang="en-US" baseline="0" dirty="0" smtClean="0"/>
              <a:t> 28 – hoped for more retention with cast post for temporary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CC7105-1531-F144-A1D2-49316C03A474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506547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Composite</a:t>
            </a:r>
            <a:r>
              <a:rPr lang="en-US" baseline="0" dirty="0" smtClean="0"/>
              <a:t> b/u then done over cast post and core to eliminate problem of temporary falling off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CC7105-1531-F144-A1D2-49316C03A474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66538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Ortho </a:t>
            </a:r>
            <a:r>
              <a:rPr lang="en-US" dirty="0" err="1" smtClean="0"/>
              <a:t>extursion</a:t>
            </a:r>
            <a:r>
              <a:rPr lang="en-US" dirty="0" smtClean="0"/>
              <a:t> typically</a:t>
            </a:r>
            <a:r>
              <a:rPr lang="en-US" baseline="0" dirty="0" smtClean="0"/>
              <a:t> 6-8 </a:t>
            </a:r>
            <a:r>
              <a:rPr lang="en-US" baseline="0" dirty="0" err="1" smtClean="0"/>
              <a:t>wks</a:t>
            </a:r>
            <a:r>
              <a:rPr lang="en-US" baseline="0" dirty="0" smtClean="0"/>
              <a:t> with time for stabilization after</a:t>
            </a:r>
          </a:p>
          <a:p>
            <a:r>
              <a:rPr lang="en-US" baseline="0" dirty="0" smtClean="0"/>
              <a:t>But in this case – finished </a:t>
            </a:r>
            <a:r>
              <a:rPr lang="en-US" baseline="0" dirty="0" err="1" smtClean="0"/>
              <a:t>ortho</a:t>
            </a:r>
            <a:r>
              <a:rPr lang="en-US" baseline="0" dirty="0" smtClean="0"/>
              <a:t> extrusion and continued with traditional braces to correct class II and pts original CC of diastema</a:t>
            </a:r>
          </a:p>
          <a:p>
            <a:r>
              <a:rPr lang="en-US" baseline="0" dirty="0" smtClean="0"/>
              <a:t>June 2 traditional </a:t>
            </a:r>
            <a:r>
              <a:rPr lang="en-US" baseline="0" dirty="0" err="1" smtClean="0"/>
              <a:t>ortho</a:t>
            </a:r>
            <a:r>
              <a:rPr lang="en-US" baseline="0" dirty="0" smtClean="0"/>
              <a:t> started and finished Feb 10 – </a:t>
            </a:r>
            <a:r>
              <a:rPr lang="en-US" baseline="0" dirty="0" err="1" smtClean="0"/>
              <a:t>ortho</a:t>
            </a:r>
            <a:r>
              <a:rPr lang="en-US" baseline="0" dirty="0" smtClean="0"/>
              <a:t> treatment was not completed to ideal but rather to patient and provider timeline</a:t>
            </a:r>
          </a:p>
          <a:p>
            <a:r>
              <a:rPr lang="en-US" baseline="0" dirty="0" smtClean="0"/>
              <a:t>But diastema was closed so original CC corrected within that timeframe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CC7105-1531-F144-A1D2-49316C03A474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224569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March 10 – waited for Dr. </a:t>
            </a:r>
            <a:r>
              <a:rPr lang="en-US" dirty="0" err="1" smtClean="0"/>
              <a:t>Xenoudi</a:t>
            </a:r>
            <a:endParaRPr lang="en-US" dirty="0" smtClean="0"/>
          </a:p>
          <a:p>
            <a:r>
              <a:rPr lang="en-US" dirty="0" err="1" smtClean="0"/>
              <a:t>Gingivectomy</a:t>
            </a:r>
            <a:r>
              <a:rPr lang="en-US" baseline="0" dirty="0" smtClean="0"/>
              <a:t> + </a:t>
            </a:r>
            <a:r>
              <a:rPr lang="en-US" baseline="0" dirty="0" err="1" smtClean="0"/>
              <a:t>ostectomy</a:t>
            </a:r>
            <a:r>
              <a:rPr lang="en-US" baseline="0" dirty="0" smtClean="0"/>
              <a:t> on #8.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CC7105-1531-F144-A1D2-49316C03A474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19482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dirty="0"/>
              <a:pPr/>
              <a:t>5/15/2017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dirty="0"/>
              <a:pPr/>
              <a:t>5/15/2017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5/15/2017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dirty="0"/>
              <a:pPr/>
              <a:t>5/15/2017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dirty="0"/>
              <a:pPr/>
              <a:t>5/15/2017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dirty="0"/>
              <a:pPr/>
              <a:t>5/15/2017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dirty="0"/>
              <a:pPr/>
              <a:t>5/15/2017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5/15/2017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dirty="0"/>
              <a:pPr/>
              <a:t>5/15/2017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dirty="0"/>
              <a:pPr/>
              <a:t>5/15/2017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dirty="0"/>
              <a:pPr/>
              <a:t>5/15/2017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dirty="0"/>
              <a:pPr/>
              <a:t>5/15/2017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dirty="0"/>
              <a:pPr/>
              <a:t>5/15/2017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8C79C5D-2A6F-F04D-97DA-BEF2467B64E4}" type="datetimeFigureOut">
              <a:rPr lang="en-US" dirty="0"/>
              <a:pPr/>
              <a:t>5/15/2017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dirty="0"/>
              <a:pPr/>
              <a:t>5/15/2017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3" r:id="rId9"/>
    <p:sldLayoutId id="2147483657" r:id="rId10"/>
    <p:sldLayoutId id="2147483666" r:id="rId11"/>
    <p:sldLayoutId id="2147483661" r:id="rId12"/>
    <p:sldLayoutId id="2147483658" r:id="rId13"/>
    <p:sldLayoutId id="2147483659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0572000" cy="889207"/>
          </a:xfrm>
        </p:spPr>
        <p:txBody>
          <a:bodyPr/>
          <a:lstStyle/>
          <a:p>
            <a:r>
              <a:rPr lang="en-US" dirty="0" smtClean="0"/>
              <a:t>All I Want for Graduation is</a:t>
            </a:r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9627961" cy="1344240"/>
          </a:xfrm>
        </p:spPr>
        <p:txBody>
          <a:bodyPr>
            <a:normAutofit/>
          </a:bodyPr>
          <a:lstStyle/>
          <a:p>
            <a:r>
              <a:rPr lang="en-US" dirty="0" smtClean="0"/>
              <a:t>Yolanda Ho, Ruth Yan, Melissa Milder, Caitlyn McGue, Amy </a:t>
            </a:r>
            <a:r>
              <a:rPr lang="en-US" dirty="0" err="1" smtClean="0"/>
              <a:t>McFarling</a:t>
            </a:r>
            <a:r>
              <a:rPr lang="en-US" dirty="0" smtClean="0"/>
              <a:t>, Minerva </a:t>
            </a:r>
            <a:r>
              <a:rPr lang="en-US" dirty="0" err="1" smtClean="0"/>
              <a:t>Loi</a:t>
            </a:r>
            <a:r>
              <a:rPr lang="en-US" dirty="0" smtClean="0"/>
              <a:t>, Jasmine </a:t>
            </a:r>
            <a:r>
              <a:rPr lang="en-US" dirty="0" err="1" smtClean="0"/>
              <a:t>Manubay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0001" y="1134532"/>
            <a:ext cx="5002715" cy="33358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796" t="22892" r="24508" b="22998"/>
          <a:stretch/>
        </p:blipFill>
        <p:spPr>
          <a:xfrm>
            <a:off x="7832785" y="947045"/>
            <a:ext cx="3071004" cy="3710839"/>
          </a:xfrm>
          <a:prstGeom prst="rect">
            <a:avLst/>
          </a:prstGeom>
        </p:spPr>
      </p:pic>
      <p:cxnSp>
        <p:nvCxnSpPr>
          <p:cNvPr id="11" name="Straight Arrow Connector 10"/>
          <p:cNvCxnSpPr>
            <a:stCxn id="4" idx="3"/>
            <a:endCxn id="5" idx="1"/>
          </p:cNvCxnSpPr>
          <p:nvPr/>
        </p:nvCxnSpPr>
        <p:spPr>
          <a:xfrm flipV="1">
            <a:off x="5812716" y="2802465"/>
            <a:ext cx="2020069" cy="1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428497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Getting Temps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391" t="27978" r="9218" b="10577"/>
          <a:stretch/>
        </p:blipFill>
        <p:spPr>
          <a:xfrm>
            <a:off x="485868" y="2514899"/>
            <a:ext cx="4862511" cy="3053751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052" t="30931" r="14402" b="25920"/>
          <a:stretch/>
        </p:blipFill>
        <p:spPr>
          <a:xfrm>
            <a:off x="6228048" y="2670174"/>
            <a:ext cx="5153950" cy="2695456"/>
          </a:xfrm>
        </p:spPr>
      </p:pic>
    </p:spTree>
    <p:extLst>
      <p:ext uri="{BB962C8B-B14F-4D97-AF65-F5344CB8AC3E}">
        <p14:creationId xmlns:p14="http://schemas.microsoft.com/office/powerpoint/2010/main" xmlns="" val="1811833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Starting the Long Orthodontics Process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6232" y="2222500"/>
            <a:ext cx="4850610" cy="363855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59920" y="2222500"/>
            <a:ext cx="4850610" cy="3638550"/>
          </a:xfrm>
        </p:spPr>
      </p:pic>
    </p:spTree>
    <p:extLst>
      <p:ext uri="{BB962C8B-B14F-4D97-AF65-F5344CB8AC3E}">
        <p14:creationId xmlns:p14="http://schemas.microsoft.com/office/powerpoint/2010/main" xmlns="" val="162192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</a:t>
            </a:r>
            <a:r>
              <a:rPr lang="is-IS" dirty="0" smtClean="0"/>
              <a:t>…</a:t>
            </a:r>
            <a:r>
              <a:rPr lang="en-US" dirty="0" smtClean="0"/>
              <a:t>Problems with a Temporary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391" t="30432" r="19674" b="11719"/>
          <a:stretch/>
        </p:blipFill>
        <p:spPr>
          <a:xfrm>
            <a:off x="587870" y="2363639"/>
            <a:ext cx="5259372" cy="335939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119" t="10992" r="8101" b="8401"/>
          <a:stretch/>
        </p:blipFill>
        <p:spPr>
          <a:xfrm>
            <a:off x="7177178" y="2363639"/>
            <a:ext cx="3968152" cy="3389878"/>
          </a:xfrm>
        </p:spPr>
      </p:pic>
    </p:spTree>
    <p:extLst>
      <p:ext uri="{BB962C8B-B14F-4D97-AF65-F5344CB8AC3E}">
        <p14:creationId xmlns:p14="http://schemas.microsoft.com/office/powerpoint/2010/main" xmlns="" val="872378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Cast Post and Core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385" b="37944"/>
          <a:stretch/>
        </p:blipFill>
        <p:spPr>
          <a:xfrm>
            <a:off x="394939" y="2222499"/>
            <a:ext cx="5442298" cy="3638551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480" t="19779" r="28976" b="22372"/>
          <a:stretch/>
        </p:blipFill>
        <p:spPr>
          <a:xfrm rot="10800000">
            <a:off x="6875429" y="2222499"/>
            <a:ext cx="4742049" cy="3638551"/>
          </a:xfrm>
        </p:spPr>
      </p:pic>
    </p:spTree>
    <p:extLst>
      <p:ext uri="{BB962C8B-B14F-4D97-AF65-F5344CB8AC3E}">
        <p14:creationId xmlns:p14="http://schemas.microsoft.com/office/powerpoint/2010/main" xmlns="" val="1499365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Cast Post and Core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/>
        </p:blipFill>
        <p:spPr>
          <a:xfrm>
            <a:off x="986232" y="2222500"/>
            <a:ext cx="4850610" cy="3638550"/>
          </a:xfrm>
        </p:spPr>
      </p:pic>
      <p:pic>
        <p:nvPicPr>
          <p:cNvPr id="1032" name="Picture 8" descr="https://lh4.googleusercontent.com/0XaHkb3l8bAXl7dprw5BHXq9aG9xvY1i367bRLStZ0TOfp59QyyZ8si_bT2O8S5f-e7j7crOEEfsWy_gwXX8WYwb_w4Vse3cO72aWGOKOpoLrKhkxS47Wo6RYF_B6vyd3reR1dU1U_c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999" t="13391" r="31135" b="3744"/>
          <a:stretch/>
        </p:blipFill>
        <p:spPr bwMode="auto">
          <a:xfrm>
            <a:off x="7315201" y="2054904"/>
            <a:ext cx="3329796" cy="4381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96340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Orthodontic Extrusion</a:t>
            </a:r>
            <a:r>
              <a:rPr lang="en-US" baseline="30000" dirty="0" smtClean="0"/>
              <a:t>3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102" t="33751"/>
          <a:stretch/>
        </p:blipFill>
        <p:spPr>
          <a:xfrm>
            <a:off x="354666" y="2725947"/>
            <a:ext cx="5482176" cy="3135103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6"/>
            <a:ext cx="5194583" cy="4230271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Indications for </a:t>
            </a:r>
            <a:r>
              <a:rPr lang="en-US" dirty="0" err="1" smtClean="0"/>
              <a:t>ortho</a:t>
            </a:r>
            <a:r>
              <a:rPr lang="en-US" dirty="0" smtClean="0"/>
              <a:t> extrusion:</a:t>
            </a:r>
          </a:p>
          <a:p>
            <a:pPr lvl="1"/>
            <a:r>
              <a:rPr lang="en-US" dirty="0" smtClean="0"/>
              <a:t>Tooth fractured without enough ferrule for final restoration</a:t>
            </a:r>
          </a:p>
          <a:p>
            <a:pPr lvl="1"/>
            <a:r>
              <a:rPr lang="en-US" dirty="0" smtClean="0"/>
              <a:t>Must be enough tooth structure to bond bracket</a:t>
            </a:r>
          </a:p>
          <a:p>
            <a:pPr lvl="1"/>
            <a:r>
              <a:rPr lang="en-US" dirty="0" smtClean="0"/>
              <a:t>Ideal for oblique fractures</a:t>
            </a:r>
          </a:p>
          <a:p>
            <a:r>
              <a:rPr lang="en-US" dirty="0" smtClean="0"/>
              <a:t>Timeline: </a:t>
            </a:r>
          </a:p>
          <a:p>
            <a:pPr lvl="1"/>
            <a:r>
              <a:rPr lang="en-US" dirty="0" smtClean="0"/>
              <a:t>In cases such as this – </a:t>
            </a:r>
            <a:r>
              <a:rPr lang="en-US" dirty="0" err="1" smtClean="0"/>
              <a:t>ortho</a:t>
            </a:r>
            <a:r>
              <a:rPr lang="en-US" dirty="0" smtClean="0"/>
              <a:t> is phase II following phase I emergency RCTs</a:t>
            </a:r>
          </a:p>
          <a:p>
            <a:pPr lvl="1"/>
            <a:r>
              <a:rPr lang="en-US" dirty="0" smtClean="0"/>
              <a:t>Usually lasts 8-12 weeks with re-adjustments every 2 weeks for extrusions of appx 2-4mm</a:t>
            </a:r>
          </a:p>
          <a:p>
            <a:pPr lvl="1"/>
            <a:r>
              <a:rPr lang="en-US" dirty="0" smtClean="0"/>
              <a:t>Followed by 4 month retention to prevent relapse</a:t>
            </a:r>
          </a:p>
          <a:p>
            <a:pPr lvl="1"/>
            <a:r>
              <a:rPr lang="en-US" dirty="0" smtClean="0"/>
              <a:t>Then to phase III periodontal crown lengthening (to be discussed later)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2457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Just THREE HOURS! WOOWWWWWW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723" t="31870" r="15600" b="11680"/>
          <a:stretch/>
        </p:blipFill>
        <p:spPr>
          <a:xfrm>
            <a:off x="2809337" y="2299655"/>
            <a:ext cx="6573327" cy="4052982"/>
          </a:xfrm>
        </p:spPr>
      </p:pic>
    </p:spTree>
    <p:extLst>
      <p:ext uri="{BB962C8B-B14F-4D97-AF65-F5344CB8AC3E}">
        <p14:creationId xmlns:p14="http://schemas.microsoft.com/office/powerpoint/2010/main" xmlns="" val="1974090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Completed Ortho Extrusion – 2 Months</a:t>
            </a:r>
            <a:endParaRPr lang="en-US" dirty="0"/>
          </a:p>
        </p:txBody>
      </p:sp>
      <p:pic>
        <p:nvPicPr>
          <p:cNvPr id="2050" name="Picture 2" descr="https://lh5.googleusercontent.com/57IstTa5UDoed0T4O6ctD2au0aVy3kHfs7m-sxI4P65dUjhjMRfQsW38RNy4Lpn_IxcdWc0I__szWjY3itHpvBNkyW4WIPoh4i48HOFVO3gZ0UFtKxAZCi0KjKJLOqi_L2AjdcEQUqc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503" t="14318" r="31184" b="5483"/>
          <a:stretch/>
        </p:blipFill>
        <p:spPr bwMode="auto">
          <a:xfrm>
            <a:off x="4382945" y="2148262"/>
            <a:ext cx="3426107" cy="4427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5547732" y="3284034"/>
            <a:ext cx="1304692" cy="11151"/>
          </a:xfrm>
          <a:prstGeom prst="line">
            <a:avLst/>
          </a:prstGeom>
          <a:ln w="190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44832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Completed Ortho – Feb 10, 2017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978" t="30190" r="21937" b="20000"/>
          <a:stretch/>
        </p:blipFill>
        <p:spPr>
          <a:xfrm>
            <a:off x="2715314" y="2363637"/>
            <a:ext cx="6679547" cy="4019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1215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Crown Lengthening</a:t>
            </a:r>
            <a:r>
              <a:rPr lang="en-US" baseline="30000" dirty="0" smtClean="0"/>
              <a:t>3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Phase III following </a:t>
            </a:r>
            <a:r>
              <a:rPr lang="en-US" dirty="0" err="1" smtClean="0"/>
              <a:t>ortho</a:t>
            </a:r>
            <a:r>
              <a:rPr lang="en-US" dirty="0" smtClean="0"/>
              <a:t> extrusion + 4 months of retention</a:t>
            </a:r>
          </a:p>
          <a:p>
            <a:r>
              <a:rPr lang="en-US" dirty="0" smtClean="0"/>
              <a:t>Includes:</a:t>
            </a:r>
          </a:p>
          <a:p>
            <a:pPr lvl="1"/>
            <a:r>
              <a:rPr lang="en-US" dirty="0" smtClean="0"/>
              <a:t>Gingival flap</a:t>
            </a:r>
          </a:p>
          <a:p>
            <a:pPr lvl="1"/>
            <a:r>
              <a:rPr lang="en-US" dirty="0" err="1" smtClean="0"/>
              <a:t>Ostectomy</a:t>
            </a:r>
            <a:endParaRPr lang="en-US" dirty="0" smtClean="0"/>
          </a:p>
          <a:p>
            <a:pPr lvl="1"/>
            <a:r>
              <a:rPr lang="en-US" dirty="0" err="1" smtClean="0"/>
              <a:t>Gingivoplasty</a:t>
            </a:r>
            <a:endParaRPr lang="en-US" dirty="0" smtClean="0"/>
          </a:p>
          <a:p>
            <a:r>
              <a:rPr lang="en-US" dirty="0" smtClean="0"/>
              <a:t>Indications:</a:t>
            </a:r>
          </a:p>
          <a:p>
            <a:pPr lvl="1"/>
            <a:r>
              <a:rPr lang="en-US" dirty="0" smtClean="0"/>
              <a:t>Esthetics</a:t>
            </a:r>
          </a:p>
          <a:p>
            <a:pPr lvl="1"/>
            <a:r>
              <a:rPr lang="en-US" dirty="0" smtClean="0"/>
              <a:t>Restorative Margin Placement</a:t>
            </a:r>
          </a:p>
          <a:p>
            <a:r>
              <a:rPr lang="en-US" dirty="0" smtClean="0"/>
              <a:t>Allow 6-8 weeks for healing before final restoration</a:t>
            </a:r>
          </a:p>
        </p:txBody>
      </p:sp>
    </p:spTree>
    <p:extLst>
      <p:ext uri="{BB962C8B-B14F-4D97-AF65-F5344CB8AC3E}">
        <p14:creationId xmlns:p14="http://schemas.microsoft.com/office/powerpoint/2010/main" xmlns="" val="1663372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Patient YH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26 YO Chinese female</a:t>
            </a:r>
          </a:p>
          <a:p>
            <a:r>
              <a:rPr lang="en-US" dirty="0" smtClean="0"/>
              <a:t>Original CC: “I want to correct the gap between .”</a:t>
            </a:r>
          </a:p>
          <a:p>
            <a:pPr lvl="1"/>
            <a:r>
              <a:rPr lang="en-US" dirty="0" smtClean="0"/>
              <a:t>Diastema between 25, 26</a:t>
            </a:r>
          </a:p>
          <a:p>
            <a:r>
              <a:rPr lang="en-US" dirty="0" smtClean="0"/>
              <a:t>Now: “I fell and broke my teeth.”</a:t>
            </a:r>
          </a:p>
          <a:p>
            <a:r>
              <a:rPr lang="en-US" dirty="0" smtClean="0"/>
              <a:t>Pt was in pre-</a:t>
            </a:r>
            <a:r>
              <a:rPr lang="en-US" dirty="0" err="1" smtClean="0"/>
              <a:t>invisalign</a:t>
            </a:r>
            <a:r>
              <a:rPr lang="en-US" dirty="0" smtClean="0"/>
              <a:t> workup at time of crown fractures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54967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Gingivectomy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420" t="9569" r="18886" b="17883"/>
          <a:stretch/>
        </p:blipFill>
        <p:spPr>
          <a:xfrm>
            <a:off x="810001" y="2343770"/>
            <a:ext cx="4952444" cy="3608209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44" t="24741" r="13416" b="1288"/>
          <a:stretch/>
        </p:blipFill>
        <p:spPr>
          <a:xfrm>
            <a:off x="6424606" y="2343770"/>
            <a:ext cx="5250403" cy="3608209"/>
          </a:xfrm>
        </p:spPr>
      </p:pic>
    </p:spTree>
    <p:extLst>
      <p:ext uri="{BB962C8B-B14F-4D97-AF65-F5344CB8AC3E}">
        <p14:creationId xmlns:p14="http://schemas.microsoft.com/office/powerpoint/2010/main" xmlns="" val="15139474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766" t="37070" r="26076"/>
          <a:stretch/>
        </p:blipFill>
        <p:spPr>
          <a:xfrm>
            <a:off x="810000" y="2365893"/>
            <a:ext cx="4898450" cy="3495157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964" t="20364" r="29675" b="20364"/>
          <a:stretch/>
        </p:blipFill>
        <p:spPr>
          <a:xfrm>
            <a:off x="6479715" y="2365893"/>
            <a:ext cx="4902283" cy="3495157"/>
          </a:xfrm>
        </p:spPr>
      </p:pic>
    </p:spTree>
    <p:extLst>
      <p:ext uri="{BB962C8B-B14F-4D97-AF65-F5344CB8AC3E}">
        <p14:creationId xmlns:p14="http://schemas.microsoft.com/office/powerpoint/2010/main" xmlns="" val="14524185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Ostectomy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988" t="22846" r="38169" b="26419"/>
          <a:stretch/>
        </p:blipFill>
        <p:spPr>
          <a:xfrm>
            <a:off x="557356" y="2377776"/>
            <a:ext cx="5338808" cy="363855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248" t="21423" r="27998" b="13142"/>
          <a:stretch/>
        </p:blipFill>
        <p:spPr>
          <a:xfrm>
            <a:off x="6543301" y="2236090"/>
            <a:ext cx="4602027" cy="3780236"/>
          </a:xfrm>
        </p:spPr>
      </p:pic>
      <p:sp>
        <p:nvSpPr>
          <p:cNvPr id="3" name="Oval 2"/>
          <p:cNvSpPr/>
          <p:nvPr/>
        </p:nvSpPr>
        <p:spPr>
          <a:xfrm>
            <a:off x="8113853" y="3097457"/>
            <a:ext cx="1157468" cy="109959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67698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Black Triangles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988" t="12407" r="12917" b="30308"/>
          <a:stretch/>
        </p:blipFill>
        <p:spPr>
          <a:xfrm>
            <a:off x="3241296" y="2534856"/>
            <a:ext cx="5709405" cy="3402957"/>
          </a:xfrm>
        </p:spPr>
      </p:pic>
    </p:spTree>
    <p:extLst>
      <p:ext uri="{BB962C8B-B14F-4D97-AF65-F5344CB8AC3E}">
        <p14:creationId xmlns:p14="http://schemas.microsoft.com/office/powerpoint/2010/main" xmlns="" val="1207842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Waxing Up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96889" y="2141478"/>
            <a:ext cx="4398219" cy="4398219"/>
          </a:xfrm>
        </p:spPr>
      </p:pic>
    </p:spTree>
    <p:extLst>
      <p:ext uri="{BB962C8B-B14F-4D97-AF65-F5344CB8AC3E}">
        <p14:creationId xmlns:p14="http://schemas.microsoft.com/office/powerpoint/2010/main" xmlns="" val="1273543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Back to Normal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24" t="17881" r="20753" b="18106"/>
          <a:stretch/>
        </p:blipFill>
        <p:spPr>
          <a:xfrm rot="16200000">
            <a:off x="1070878" y="1961623"/>
            <a:ext cx="3880565" cy="440232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003" t="20475" r="15215" b="5555"/>
          <a:stretch/>
        </p:blipFill>
        <p:spPr>
          <a:xfrm>
            <a:off x="6108853" y="2222501"/>
            <a:ext cx="4950210" cy="3880566"/>
          </a:xfrm>
        </p:spPr>
      </p:pic>
    </p:spTree>
    <p:extLst>
      <p:ext uri="{BB962C8B-B14F-4D97-AF65-F5344CB8AC3E}">
        <p14:creationId xmlns:p14="http://schemas.microsoft.com/office/powerpoint/2010/main" xmlns="" val="425887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22" t="20001" r="31767" b="10296"/>
          <a:stretch/>
        </p:blipFill>
        <p:spPr>
          <a:xfrm>
            <a:off x="810000" y="2536166"/>
            <a:ext cx="4529396" cy="3740568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492" t="14310" r="12371" b="20728"/>
          <a:stretch/>
        </p:blipFill>
        <p:spPr>
          <a:xfrm>
            <a:off x="5900594" y="2530472"/>
            <a:ext cx="5481404" cy="3754761"/>
          </a:xfrm>
        </p:spPr>
      </p:pic>
    </p:spTree>
    <p:extLst>
      <p:ext uri="{BB962C8B-B14F-4D97-AF65-F5344CB8AC3E}">
        <p14:creationId xmlns:p14="http://schemas.microsoft.com/office/powerpoint/2010/main" xmlns="" val="877547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Porcelain-Bonded to Zirconium Crowns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Unfortunately, the crowns did NOT deliver on their first attempt</a:t>
            </a:r>
            <a:r>
              <a:rPr lang="is-IS" dirty="0" smtClean="0"/>
              <a:t>… </a:t>
            </a:r>
            <a:r>
              <a:rPr lang="is-IS" dirty="0" smtClean="0">
                <a:sym typeface="Wingdings"/>
              </a:rPr>
              <a:t></a:t>
            </a:r>
          </a:p>
          <a:p>
            <a:r>
              <a:rPr lang="is-IS" dirty="0" smtClean="0">
                <a:sym typeface="Wingdings"/>
              </a:rPr>
              <a:t>Complications included: </a:t>
            </a:r>
          </a:p>
          <a:p>
            <a:pPr lvl="1"/>
            <a:r>
              <a:rPr lang="is-IS" dirty="0" smtClean="0">
                <a:sym typeface="Wingdings"/>
              </a:rPr>
              <a:t>Poor color match (despite custom shade matching at the lab)</a:t>
            </a:r>
          </a:p>
          <a:p>
            <a:pPr lvl="1"/>
            <a:r>
              <a:rPr lang="is-IS" dirty="0" smtClean="0">
                <a:sym typeface="Wingdings"/>
              </a:rPr>
              <a:t>Poor fit of crowns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Why PBZ?</a:t>
            </a:r>
            <a:r>
              <a:rPr lang="en-US" baseline="30000" dirty="0" smtClean="0"/>
              <a:t>2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/>
              <a:t>Emax</a:t>
            </a:r>
            <a:r>
              <a:rPr lang="en-US" dirty="0" smtClean="0"/>
              <a:t> was not an option due to cast-post and core decision (too translucent)</a:t>
            </a:r>
          </a:p>
          <a:p>
            <a:r>
              <a:rPr lang="en-US" dirty="0" smtClean="0"/>
              <a:t>PFM and PBZ require similar clinical procedures</a:t>
            </a:r>
          </a:p>
          <a:p>
            <a:r>
              <a:rPr lang="en-US" dirty="0" smtClean="0"/>
              <a:t>Zirconium-oxide substructure is comparable to metal substructure</a:t>
            </a:r>
          </a:p>
          <a:p>
            <a:r>
              <a:rPr lang="en-US" dirty="0" smtClean="0"/>
              <a:t>PBZ </a:t>
            </a:r>
            <a:r>
              <a:rPr lang="en-US" dirty="0"/>
              <a:t>is metal-based but without esthetic concerns of dark metal showing</a:t>
            </a:r>
          </a:p>
          <a:p>
            <a:r>
              <a:rPr lang="en-US" dirty="0" smtClean="0"/>
              <a:t>However, more frequent chipping with zirconium based materials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47024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1. </a:t>
            </a:r>
            <a:r>
              <a:rPr lang="en-US" dirty="0" err="1"/>
              <a:t>Misje</a:t>
            </a:r>
            <a:r>
              <a:rPr lang="en-US" dirty="0"/>
              <a:t> K, </a:t>
            </a:r>
            <a:r>
              <a:rPr lang="en-US" dirty="0" err="1"/>
              <a:t>Bjørnland</a:t>
            </a:r>
            <a:r>
              <a:rPr lang="en-US" dirty="0"/>
              <a:t> T, </a:t>
            </a:r>
            <a:r>
              <a:rPr lang="en-US" dirty="0" err="1"/>
              <a:t>Saxegaard</a:t>
            </a:r>
            <a:r>
              <a:rPr lang="en-US" dirty="0"/>
              <a:t> E, Jensen JL. Treatment outcome of dental implants in the esthetic zone: a 12- to 15-year retrospective study. </a:t>
            </a:r>
            <a:r>
              <a:rPr lang="en-US" dirty="0" err="1"/>
              <a:t>Int</a:t>
            </a:r>
            <a:r>
              <a:rPr lang="en-US" dirty="0"/>
              <a:t> J </a:t>
            </a:r>
            <a:r>
              <a:rPr lang="en-US" dirty="0" err="1"/>
              <a:t>Prosthodont</a:t>
            </a:r>
            <a:r>
              <a:rPr lang="en-US" dirty="0"/>
              <a:t>. 2013;26(4):365-9.</a:t>
            </a:r>
          </a:p>
          <a:p>
            <a:pPr marL="0" indent="0">
              <a:buNone/>
            </a:pPr>
            <a:r>
              <a:rPr lang="en-US" dirty="0" smtClean="0"/>
              <a:t>2. </a:t>
            </a:r>
            <a:r>
              <a:rPr lang="en-US" dirty="0"/>
              <a:t>Christensen GJ. Porcelain-fused-to-metal versus zirconia-based ceramic restorations, 2009. J Am Dent Assoc. 2009;140(8):1036-9.</a:t>
            </a:r>
          </a:p>
          <a:p>
            <a:pPr marL="0" indent="0">
              <a:buNone/>
            </a:pPr>
            <a:r>
              <a:rPr lang="en-US" dirty="0" smtClean="0"/>
              <a:t>3. </a:t>
            </a:r>
            <a:r>
              <a:rPr lang="en-US" dirty="0"/>
              <a:t>Sun YC, Li Y, Tong J, Gao P. An interdisciplinary approach to treat crown-root-fractured tooth. Niger Med J </a:t>
            </a:r>
            <a:r>
              <a:rPr lang="en-US" dirty="0" smtClean="0"/>
              <a:t>2013;54:274-7.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0845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Medical History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Asthma – triggered by pollen</a:t>
            </a:r>
          </a:p>
          <a:p>
            <a:r>
              <a:rPr lang="en-US" dirty="0" smtClean="0"/>
              <a:t>Albuterol inhaler PRN (uses infrequently)</a:t>
            </a:r>
          </a:p>
          <a:p>
            <a:r>
              <a:rPr lang="en-US" dirty="0" smtClean="0"/>
              <a:t>NKDA</a:t>
            </a:r>
          </a:p>
          <a:p>
            <a:r>
              <a:rPr lang="en-US" dirty="0" smtClean="0"/>
              <a:t>No surgical </a:t>
            </a:r>
            <a:r>
              <a:rPr lang="en-US" dirty="0" err="1" smtClean="0"/>
              <a:t>hx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1613290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Dental 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Extensive </a:t>
            </a:r>
            <a:r>
              <a:rPr lang="en-US" dirty="0" err="1" smtClean="0"/>
              <a:t>intracoronal</a:t>
            </a:r>
            <a:r>
              <a:rPr lang="en-US" dirty="0" smtClean="0"/>
              <a:t> restorations</a:t>
            </a:r>
          </a:p>
          <a:p>
            <a:r>
              <a:rPr lang="en-US" dirty="0" smtClean="0"/>
              <a:t>Pt has received irregular dental care until beginning dental school in 2013</a:t>
            </a:r>
          </a:p>
          <a:p>
            <a:r>
              <a:rPr lang="en-US" dirty="0" smtClean="0"/>
              <a:t>High caries risk</a:t>
            </a:r>
          </a:p>
          <a:p>
            <a:r>
              <a:rPr lang="en-US" dirty="0" smtClean="0"/>
              <a:t>Moderate fear/anxiety of dentists</a:t>
            </a:r>
          </a:p>
        </p:txBody>
      </p:sp>
    </p:spTree>
    <p:extLst>
      <p:ext uri="{BB962C8B-B14F-4D97-AF65-F5344CB8AC3E}">
        <p14:creationId xmlns:p14="http://schemas.microsoft.com/office/powerpoint/2010/main" xmlns="" val="726171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Wah</a:t>
            </a:r>
            <a:r>
              <a:rPr lang="en-US" dirty="0" smtClean="0"/>
              <a:t> </a:t>
            </a:r>
            <a:r>
              <a:rPr lang="en-US" dirty="0" err="1" smtClean="0"/>
              <a:t>wah</a:t>
            </a:r>
            <a:r>
              <a:rPr lang="is-IS" dirty="0" smtClean="0"/>
              <a:t>…..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140" t="27963" r="18634" b="14406"/>
          <a:stretch/>
        </p:blipFill>
        <p:spPr>
          <a:xfrm>
            <a:off x="425048" y="2346386"/>
            <a:ext cx="5431751" cy="3514664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117" t="32329" r="22330" b="15987"/>
          <a:stretch/>
        </p:blipFill>
        <p:spPr>
          <a:xfrm>
            <a:off x="6535698" y="2346386"/>
            <a:ext cx="5126898" cy="3514664"/>
          </a:xfrm>
        </p:spPr>
      </p:pic>
    </p:spTree>
    <p:extLst>
      <p:ext uri="{BB962C8B-B14F-4D97-AF65-F5344CB8AC3E}">
        <p14:creationId xmlns:p14="http://schemas.microsoft.com/office/powerpoint/2010/main" xmlns="" val="216012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99055" y="581891"/>
            <a:ext cx="7993890" cy="5694218"/>
          </a:xfrm>
        </p:spPr>
      </p:pic>
    </p:spTree>
    <p:extLst>
      <p:ext uri="{BB962C8B-B14F-4D97-AF65-F5344CB8AC3E}">
        <p14:creationId xmlns:p14="http://schemas.microsoft.com/office/powerpoint/2010/main" xmlns="" val="5767117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 Planning Considerations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400050" indent="-400050">
              <a:buFont typeface="+mj-lt"/>
              <a:buAutoNum type="romanUcPeriod"/>
            </a:pPr>
            <a:r>
              <a:rPr lang="en-US" dirty="0"/>
              <a:t>Non-restorable – Tsuji</a:t>
            </a:r>
          </a:p>
          <a:p>
            <a:pPr marL="800100" lvl="1" indent="-400050">
              <a:buFont typeface="+mj-lt"/>
              <a:buAutoNum type="romanUcPeriod"/>
            </a:pPr>
            <a:r>
              <a:rPr lang="en-US" dirty="0" smtClean="0"/>
              <a:t>Extraction</a:t>
            </a:r>
            <a:endParaRPr lang="en-US" dirty="0"/>
          </a:p>
          <a:p>
            <a:pPr marL="800100" lvl="1" indent="-400050">
              <a:buFont typeface="+mj-lt"/>
              <a:buAutoNum type="romanUcPeriod"/>
            </a:pPr>
            <a:r>
              <a:rPr lang="en-US" dirty="0"/>
              <a:t>Stayplate</a:t>
            </a:r>
          </a:p>
          <a:p>
            <a:pPr marL="800100" lvl="1" indent="-400050">
              <a:buFont typeface="+mj-lt"/>
              <a:buAutoNum type="romanUcPeriod"/>
            </a:pPr>
            <a:r>
              <a:rPr lang="en-US" dirty="0" smtClean="0"/>
              <a:t>Implant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01" y="2222287"/>
            <a:ext cx="5438398" cy="3638764"/>
          </a:xfrm>
        </p:spPr>
        <p:txBody>
          <a:bodyPr/>
          <a:lstStyle/>
          <a:p>
            <a:r>
              <a:rPr lang="en-US" dirty="0" smtClean="0"/>
              <a:t>Anterior Implant Prognosis in </a:t>
            </a:r>
            <a:r>
              <a:rPr lang="en-US" smtClean="0"/>
              <a:t>Young Adults</a:t>
            </a:r>
            <a:r>
              <a:rPr lang="en-US" baseline="30000" smtClean="0"/>
              <a:t>1</a:t>
            </a:r>
            <a:endParaRPr lang="en-US" dirty="0" smtClean="0"/>
          </a:p>
          <a:p>
            <a:pPr lvl="1"/>
            <a:r>
              <a:rPr lang="en-US" dirty="0" smtClean="0"/>
              <a:t>Implant survival rate 95.5% but with high frequency of prosthetic complications (crown fracture, etc.)</a:t>
            </a:r>
          </a:p>
          <a:p>
            <a:pPr lvl="1"/>
            <a:r>
              <a:rPr lang="en-US" dirty="0" smtClean="0"/>
              <a:t>Mean bone loss: 1.53mm (12-15years)</a:t>
            </a:r>
            <a:r>
              <a:rPr lang="en-US" dirty="0"/>
              <a:t> </a:t>
            </a:r>
            <a:endParaRPr lang="en-US" dirty="0" smtClean="0"/>
          </a:p>
          <a:p>
            <a:pPr lvl="1"/>
            <a:r>
              <a:rPr lang="en-US" dirty="0" smtClean="0"/>
              <a:t>Patients </a:t>
            </a:r>
            <a:r>
              <a:rPr lang="en-US" dirty="0"/>
              <a:t>generally satisfied with long-term treatment outcomes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93745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 Planning Considerations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1148" y="2161901"/>
            <a:ext cx="11323524" cy="4471811"/>
          </a:xfrm>
        </p:spPr>
        <p:txBody>
          <a:bodyPr>
            <a:normAutofit fontScale="92500" lnSpcReduction="20000"/>
          </a:bodyPr>
          <a:lstStyle/>
          <a:p>
            <a:pPr marL="400050" indent="-400050">
              <a:buFont typeface="+mj-lt"/>
              <a:buAutoNum type="romanUcPeriod"/>
            </a:pPr>
            <a:r>
              <a:rPr lang="en-US" dirty="0" smtClean="0"/>
              <a:t>Restorable – Tsuji</a:t>
            </a:r>
          </a:p>
          <a:p>
            <a:pPr marL="800100" lvl="1" indent="-400050">
              <a:buFont typeface="+mj-lt"/>
              <a:buAutoNum type="romanUcPeriod"/>
            </a:pPr>
            <a:r>
              <a:rPr lang="en-US" dirty="0" smtClean="0"/>
              <a:t>Emergent RCT #8 and 9</a:t>
            </a:r>
          </a:p>
          <a:p>
            <a:pPr marL="800100" lvl="1" indent="-400050">
              <a:buFont typeface="+mj-lt"/>
              <a:buAutoNum type="romanUcPeriod"/>
            </a:pPr>
            <a:r>
              <a:rPr lang="en-US" dirty="0" smtClean="0"/>
              <a:t>Stabilize mobile teeth</a:t>
            </a:r>
          </a:p>
          <a:p>
            <a:pPr marL="800100" lvl="1" indent="-400050">
              <a:buFont typeface="+mj-lt"/>
              <a:buAutoNum type="romanUcPeriod"/>
            </a:pPr>
            <a:r>
              <a:rPr lang="en-US" dirty="0" smtClean="0"/>
              <a:t>Pending stabilization, for #8 (</a:t>
            </a:r>
            <a:r>
              <a:rPr lang="en-US" dirty="0" err="1" smtClean="0"/>
              <a:t>fx</a:t>
            </a:r>
            <a:r>
              <a:rPr lang="en-US" dirty="0" smtClean="0"/>
              <a:t> to alveolus)</a:t>
            </a:r>
          </a:p>
          <a:p>
            <a:pPr marL="1200150" lvl="2" indent="-400050">
              <a:buFont typeface="+mj-lt"/>
              <a:buAutoNum type="romanUcPeriod"/>
            </a:pPr>
            <a:r>
              <a:rPr lang="en-US" dirty="0" smtClean="0"/>
              <a:t>Crown lengthening and/or Ortho extrusion</a:t>
            </a:r>
          </a:p>
          <a:p>
            <a:pPr marL="1657350" lvl="3" indent="-400050">
              <a:buFont typeface="+mj-lt"/>
              <a:buAutoNum type="romanUcPeriod"/>
            </a:pPr>
            <a:r>
              <a:rPr lang="en-US" dirty="0" smtClean="0"/>
              <a:t>To establish adequate ferrule and biologic width</a:t>
            </a:r>
          </a:p>
          <a:p>
            <a:pPr marL="1200150" lvl="2" indent="-400050">
              <a:buFont typeface="+mj-lt"/>
              <a:buAutoNum type="romanUcPeriod"/>
            </a:pPr>
            <a:r>
              <a:rPr lang="en-US" dirty="0" smtClean="0"/>
              <a:t>Post and b/u</a:t>
            </a:r>
          </a:p>
          <a:p>
            <a:pPr marL="1657350" lvl="3" indent="-400050">
              <a:buFont typeface="+mj-lt"/>
              <a:buAutoNum type="romanUcPeriod"/>
            </a:pPr>
            <a:r>
              <a:rPr lang="en-US" dirty="0" smtClean="0"/>
              <a:t>Cast post</a:t>
            </a:r>
          </a:p>
          <a:p>
            <a:pPr marL="1657350" lvl="3" indent="-400050">
              <a:buFont typeface="+mj-lt"/>
              <a:buAutoNum type="romanUcPeriod"/>
            </a:pPr>
            <a:r>
              <a:rPr lang="en-US" dirty="0" smtClean="0"/>
              <a:t>Pre-fab metal post</a:t>
            </a:r>
          </a:p>
          <a:p>
            <a:pPr marL="1657350" lvl="3" indent="-400050">
              <a:buFont typeface="+mj-lt"/>
              <a:buAutoNum type="romanUcPeriod"/>
            </a:pPr>
            <a:r>
              <a:rPr lang="en-US" dirty="0" smtClean="0"/>
              <a:t>Pre-fab carbon fiber post</a:t>
            </a:r>
          </a:p>
          <a:p>
            <a:pPr marL="800100" lvl="1" indent="-400050">
              <a:buFont typeface="+mj-lt"/>
              <a:buAutoNum type="romanUcPeriod"/>
            </a:pPr>
            <a:r>
              <a:rPr lang="en-US" dirty="0" smtClean="0"/>
              <a:t>Crowns (#8 and #9)</a:t>
            </a:r>
          </a:p>
          <a:p>
            <a:pPr marL="1200150" lvl="2" indent="-400050">
              <a:buFont typeface="+mj-lt"/>
              <a:buAutoNum type="romanUcPeriod"/>
            </a:pPr>
            <a:r>
              <a:rPr lang="en-US" dirty="0" smtClean="0"/>
              <a:t>PFM</a:t>
            </a:r>
          </a:p>
          <a:p>
            <a:pPr marL="1200150" lvl="2" indent="-400050">
              <a:buFont typeface="+mj-lt"/>
              <a:buAutoNum type="romanUcPeriod"/>
            </a:pPr>
            <a:r>
              <a:rPr lang="en-US" dirty="0" err="1" smtClean="0"/>
              <a:t>Emax</a:t>
            </a:r>
            <a:endParaRPr lang="en-US" dirty="0" smtClean="0"/>
          </a:p>
          <a:p>
            <a:pPr marL="1200150" lvl="2" indent="-400050">
              <a:buFont typeface="+mj-lt"/>
              <a:buAutoNum type="romanUcPeriod"/>
            </a:pPr>
            <a:r>
              <a:rPr lang="en-US" dirty="0" smtClean="0"/>
              <a:t>PBZ</a:t>
            </a:r>
          </a:p>
          <a:p>
            <a:pPr marL="1200150" lvl="2" indent="-400050">
              <a:buFont typeface="+mj-lt"/>
              <a:buAutoNum type="romanUcPeriod"/>
            </a:pPr>
            <a:r>
              <a:rPr lang="en-US" dirty="0" smtClean="0"/>
              <a:t>Facial Veneers</a:t>
            </a:r>
          </a:p>
          <a:p>
            <a:pPr marL="1657350" lvl="3" indent="-400050">
              <a:buFont typeface="+mj-lt"/>
              <a:buAutoNum type="romanUcPeriod"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7572" y="4167146"/>
            <a:ext cx="1746723" cy="23278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2222" y="2530188"/>
            <a:ext cx="1537832" cy="20530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405" t="2768" r="31383" b="38238"/>
          <a:stretch/>
        </p:blipFill>
        <p:spPr>
          <a:xfrm>
            <a:off x="8304586" y="1879151"/>
            <a:ext cx="1841668" cy="23281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t="27514" r="36478"/>
          <a:stretch/>
        </p:blipFill>
        <p:spPr>
          <a:xfrm rot="5400000">
            <a:off x="7543545" y="3893200"/>
            <a:ext cx="1812531" cy="155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69728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Emergency Endo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23309" y="2067478"/>
            <a:ext cx="6345382" cy="4519322"/>
          </a:xfrm>
        </p:spPr>
      </p:pic>
    </p:spTree>
    <p:extLst>
      <p:ext uri="{BB962C8B-B14F-4D97-AF65-F5344CB8AC3E}">
        <p14:creationId xmlns:p14="http://schemas.microsoft.com/office/powerpoint/2010/main" xmlns="" val="120145646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Quotable" id="{39EC5628-30ED-4578-ACD8-9820EDB8E15A}" vid="{6F3559E9-1A4C-49D8-94D4-F41003531C4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Quotable</Template>
  <TotalTime>176</TotalTime>
  <Words>908</Words>
  <Application>Microsoft Office PowerPoint</Application>
  <PresentationFormat>Custom</PresentationFormat>
  <Paragraphs>132</Paragraphs>
  <Slides>28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Quotable</vt:lpstr>
      <vt:lpstr>All I Want for Graduation is…</vt:lpstr>
      <vt:lpstr>Patient YH</vt:lpstr>
      <vt:lpstr>Medical History </vt:lpstr>
      <vt:lpstr>Dental History</vt:lpstr>
      <vt:lpstr>Wah wah…..</vt:lpstr>
      <vt:lpstr>Slide 6</vt:lpstr>
      <vt:lpstr>Treatment Planning Considerations</vt:lpstr>
      <vt:lpstr>Treatment Planning Considerations</vt:lpstr>
      <vt:lpstr>Emergency Endo</vt:lpstr>
      <vt:lpstr>Getting Temps</vt:lpstr>
      <vt:lpstr>Starting the Long Orthodontics Process</vt:lpstr>
      <vt:lpstr>But…Problems with a Temporary</vt:lpstr>
      <vt:lpstr>Cast Post and Core</vt:lpstr>
      <vt:lpstr>Cast Post and Core</vt:lpstr>
      <vt:lpstr>Orthodontic Extrusion3</vt:lpstr>
      <vt:lpstr>In Just THREE HOURS! WOOWWWWWW</vt:lpstr>
      <vt:lpstr>Completed Ortho Extrusion – 2 Months</vt:lpstr>
      <vt:lpstr>Completed Ortho – Feb 10, 2017</vt:lpstr>
      <vt:lpstr>Crown Lengthening3</vt:lpstr>
      <vt:lpstr>Gingivectomy</vt:lpstr>
      <vt:lpstr>Slide 21</vt:lpstr>
      <vt:lpstr>Ostectomy</vt:lpstr>
      <vt:lpstr>Black Triangles</vt:lpstr>
      <vt:lpstr>Waxing Up</vt:lpstr>
      <vt:lpstr>Getting Back to Normal</vt:lpstr>
      <vt:lpstr>Slide 26</vt:lpstr>
      <vt:lpstr>Porcelain-Bonded to Zirconium Crowns</vt:lpstr>
      <vt:lpstr>References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All I Want for Graduation is…</dc:title>
  <dc:creator>Caitlyn McGue</dc:creator>
  <cp:lastModifiedBy>Don Coluzzi</cp:lastModifiedBy>
  <cp:revision>21</cp:revision>
  <dcterms:created xsi:type="dcterms:W3CDTF">2017-05-05T16:56:32Z</dcterms:created>
  <dcterms:modified xsi:type="dcterms:W3CDTF">2017-05-15T21:21:40Z</dcterms:modified>
</cp:coreProperties>
</file>