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7" r:id="rId2"/>
    <p:sldId id="259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3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E4096-322C-4975-A2B5-17DD0911D4A1}" type="datetimeFigureOut">
              <a:rPr lang="en-US" smtClean="0"/>
              <a:t>1/14/2018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C2235-F197-4F65-AB4A-343AF50BD0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495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CF96FF-54AC-49F0-B852-DF60216D1F7D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2CB8D03-5C0C-487F-BA85-07DC9B619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81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DDFDAAE-5D16-45FA-8BAF-33EB96389C87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0D6789A-DD83-48A8-8A3F-624B93E702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6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F619FCD-2FFD-477E-A6C6-C0DB735DDB66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E8EFCF0A-2C38-4EC8-BE75-4066A35B0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1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2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603AD98-76C2-4BD3-A985-C1B75387A344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E1B64A9-F098-4C12-9C9B-46F39AD6CF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FEB518F-7FBA-422C-8063-A2C5B869830E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17173AE-3740-4B70-B37C-0C55B98099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849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4294C5D3-4737-4475-83F1-641622E971D3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96B86CF-E1B0-420A-82EC-B1D583A41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16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DBA1BCC-385F-4216-AF3D-3A6E08537891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161E2D5-40FD-4217-ACA2-676B3D462C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75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EA0DB09-792B-42A0-98CB-08A0AE1E832A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E2F210-B69C-42F0-8107-AF0EF6D135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5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E5CAAEA-B400-4B80-B3AA-8A64595C7866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A7A143-194B-4D67-97FA-461294EF0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31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0EAF87C-3182-43EE-B42D-C171909753B6}" type="datetimeFigureOut">
              <a:rPr lang="en-US"/>
              <a:pPr>
                <a:defRPr/>
              </a:pPr>
              <a:t>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0" y="6096000"/>
            <a:ext cx="9144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10454BC-A325-46E9-ADEC-F8755F4B9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94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905000" cy="6858000"/>
          </a:xfrm>
          <a:prstGeom prst="rect">
            <a:avLst/>
          </a:pr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rgbClr val="BBBBA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6248400"/>
            <a:ext cx="963613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22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to Specific Research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25963"/>
          </a:xfrm>
        </p:spPr>
        <p:txBody>
          <a:bodyPr/>
          <a:lstStyle/>
          <a:p>
            <a:r>
              <a:rPr lang="en-US" dirty="0" smtClean="0"/>
              <a:t>Interconnections and variables of interest depend on research question</a:t>
            </a:r>
          </a:p>
          <a:p>
            <a:r>
              <a:rPr lang="en-US" dirty="0" smtClean="0"/>
              <a:t>Specifying relationships:</a:t>
            </a:r>
          </a:p>
          <a:p>
            <a:pPr lvl="1"/>
            <a:r>
              <a:rPr lang="en-US" dirty="0" smtClean="0"/>
              <a:t>Ensures that ecologic thinking is incorporated into research question and design</a:t>
            </a:r>
          </a:p>
          <a:p>
            <a:pPr lvl="1"/>
            <a:r>
              <a:rPr lang="en-US" dirty="0" smtClean="0"/>
              <a:t>Provides clarity into pathways being investigated and how they relate to other influences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118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070429"/>
            <a:ext cx="6261100" cy="431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68564" y="304800"/>
            <a:ext cx="7620000" cy="3175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Theoretical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model linking social and physical environmental characteristics to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obesity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27200" y="5638800"/>
            <a:ext cx="7620000" cy="25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Mai  Stafford , Steven  Cummins , Anne  </a:t>
            </a:r>
            <a:r>
              <a:rPr kumimoji="0" lang="en-US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Ellaway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, Amanda  Sacker , Richard D.  Wiggins , Sally  Macintyre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27200" y="5384800"/>
            <a:ext cx="7620000" cy="25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 Pathways to obesity: Identifying local, modifiable determinants of physical activity and diet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27200" y="5905500"/>
            <a:ext cx="7620000" cy="25400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Arial" charset="0"/>
              </a:rPr>
              <a:t>Social Science &amp;amp; Medicine, Volume 65, Issue 9, 2007, 1882 - 1897</a:t>
            </a:r>
          </a:p>
        </p:txBody>
      </p:sp>
    </p:spTree>
    <p:extLst>
      <p:ext uri="{BB962C8B-B14F-4D97-AF65-F5344CB8AC3E}">
        <p14:creationId xmlns:p14="http://schemas.microsoft.com/office/powerpoint/2010/main" val="252448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"/>
          <p:cNvSpPr>
            <a:spLocks noChangeArrowheads="1"/>
          </p:cNvSpPr>
          <p:nvPr/>
        </p:nvSpPr>
        <p:spPr bwMode="auto">
          <a:xfrm>
            <a:off x="0" y="687388"/>
            <a:ext cx="9144000" cy="914400"/>
          </a:xfrm>
          <a:prstGeom prst="rect">
            <a:avLst/>
          </a:prstGeom>
          <a:solidFill>
            <a:srgbClr val="EEEEEE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itchFamily="34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4339" name="Date Placeholder 3"/>
          <p:cNvSpPr txBox="1">
            <a:spLocks noGrp="1"/>
          </p:cNvSpPr>
          <p:nvPr/>
        </p:nvSpPr>
        <p:spPr bwMode="auto">
          <a:xfrm>
            <a:off x="0" y="6223000"/>
            <a:ext cx="25400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0" tIns="63500" rIns="127000" bIns="63500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Date of download:  2/9/2015</a:t>
            </a:r>
          </a:p>
        </p:txBody>
      </p:sp>
      <p:sp>
        <p:nvSpPr>
          <p:cNvPr id="14340" name="Footer Placeholder 4"/>
          <p:cNvSpPr txBox="1">
            <a:spLocks noGrp="1"/>
          </p:cNvSpPr>
          <p:nvPr/>
        </p:nvSpPr>
        <p:spPr bwMode="auto">
          <a:xfrm>
            <a:off x="2971800" y="6223000"/>
            <a:ext cx="32004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100" b="0" i="0" u="none" strike="noStrike" kern="1200" cap="none" spc="0" normalizeH="0" baseline="0" noProof="0">
                <a:ln>
                  <a:noFill/>
                </a:ln>
                <a:solidFill>
                  <a:srgbClr val="999999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Copyright © 2015 American Medical Association. All rights reserved.</a:t>
            </a:r>
          </a:p>
        </p:txBody>
      </p:sp>
      <p:sp>
        <p:nvSpPr>
          <p:cNvPr id="14341" name="Text Placeholder 2"/>
          <p:cNvSpPr txBox="1">
            <a:spLocks/>
          </p:cNvSpPr>
          <p:nvPr/>
        </p:nvSpPr>
        <p:spPr bwMode="auto">
          <a:xfrm>
            <a:off x="0" y="692150"/>
            <a:ext cx="91440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0" tIns="63500" rIns="127000" bIns="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From: </a:t>
            </a:r>
            <a:r>
              <a:rPr kumimoji="0" lang="en-US" altLang="en-US" sz="1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Mechanisms for Racial and Ethnic Disparities in Glycemic Control in Middle-aged and Older Americans in the Health and Retirement Study</a:t>
            </a:r>
          </a:p>
        </p:txBody>
      </p:sp>
      <p:cxnSp>
        <p:nvCxnSpPr>
          <p:cNvPr id="14342" name="Straight Connector 8"/>
          <p:cNvCxnSpPr>
            <a:cxnSpLocks noChangeShapeType="1"/>
          </p:cNvCxnSpPr>
          <p:nvPr/>
        </p:nvCxnSpPr>
        <p:spPr bwMode="auto">
          <a:xfrm flipV="1">
            <a:off x="0" y="6215063"/>
            <a:ext cx="9144000" cy="7937"/>
          </a:xfrm>
          <a:prstGeom prst="line">
            <a:avLst/>
          </a:prstGeom>
          <a:noFill/>
          <a:ln w="12700" algn="ctr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343" name="Text Placeholder 2"/>
          <p:cNvSpPr txBox="1">
            <a:spLocks/>
          </p:cNvSpPr>
          <p:nvPr/>
        </p:nvSpPr>
        <p:spPr bwMode="auto">
          <a:xfrm>
            <a:off x="0" y="1282700"/>
            <a:ext cx="9144000" cy="31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0" tIns="0" rIns="127000" bIns="6350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Arch Intern Med. 2007;167(17):1853-1860. doi:10.1001/archinte.167.17.1853</a:t>
            </a:r>
          </a:p>
        </p:txBody>
      </p:sp>
      <p:sp>
        <p:nvSpPr>
          <p:cNvPr id="14344" name="Text Placeholder 2"/>
          <p:cNvSpPr txBox="1">
            <a:spLocks/>
          </p:cNvSpPr>
          <p:nvPr/>
        </p:nvSpPr>
        <p:spPr bwMode="auto">
          <a:xfrm>
            <a:off x="29029" y="5897563"/>
            <a:ext cx="91440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0" tIns="0" rIns="0" bIns="63500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Hypothesized mechanisms for racial/ethnic disparities in glycemic control. HbA</a:t>
            </a:r>
            <a:r>
              <a:rPr kumimoji="0" lang="en-US" altLang="en-US" sz="12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1c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 indicates hemoglobin A</a:t>
            </a:r>
            <a:r>
              <a:rPr kumimoji="0" lang="en-US" altLang="en-US" sz="1200" b="0" i="0" u="none" strike="noStrike" kern="1200" cap="none" spc="0" normalizeH="0" baseline="-25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1c</a:t>
            </a: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charset="0"/>
                <a:ea typeface="ＭＳ Ｐゴシック" pitchFamily="34" charset="-128"/>
                <a:cs typeface="Arial" charset="0"/>
              </a:rPr>
              <a:t>.
</a:t>
            </a:r>
          </a:p>
        </p:txBody>
      </p:sp>
      <p:sp>
        <p:nvSpPr>
          <p:cNvPr id="14345" name="TextBox 11"/>
          <p:cNvSpPr txBox="1">
            <a:spLocks noChangeArrowheads="1"/>
          </p:cNvSpPr>
          <p:nvPr/>
        </p:nvSpPr>
        <p:spPr bwMode="auto">
          <a:xfrm>
            <a:off x="29029" y="5553075"/>
            <a:ext cx="914400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54000" tIns="0" rIns="0" bIns="635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ＭＳ Ｐゴシック" pitchFamily="34" charset="-128"/>
                <a:cs typeface="Arial" charset="0"/>
              </a:rPr>
              <a:t>Figure Legend: </a:t>
            </a:r>
          </a:p>
        </p:txBody>
      </p:sp>
      <p:cxnSp>
        <p:nvCxnSpPr>
          <p:cNvPr id="14346" name="Straight Connector 5"/>
          <p:cNvCxnSpPr>
            <a:cxnSpLocks noChangeShapeType="1"/>
          </p:cNvCxnSpPr>
          <p:nvPr/>
        </p:nvCxnSpPr>
        <p:spPr bwMode="auto">
          <a:xfrm>
            <a:off x="0" y="666750"/>
            <a:ext cx="9144000" cy="0"/>
          </a:xfrm>
          <a:prstGeom prst="line">
            <a:avLst/>
          </a:prstGeom>
          <a:noFill/>
          <a:ln w="38100" algn="ctr">
            <a:solidFill>
              <a:srgbClr val="99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pic>
        <p:nvPicPr>
          <p:cNvPr id="14347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127000"/>
            <a:ext cx="26416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9" name="Picture 13" descr="Cove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685779"/>
            <a:ext cx="3892689" cy="4114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480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14"/>
          <p:cNvSpPr>
            <a:spLocks noChangeArrowheads="1"/>
          </p:cNvSpPr>
          <p:nvPr/>
        </p:nvSpPr>
        <p:spPr bwMode="ltGray">
          <a:xfrm>
            <a:off x="671511" y="381000"/>
            <a:ext cx="7585075" cy="620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Map of Next Four Weeks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sp>
        <p:nvSpPr>
          <p:cNvPr id="27" name="Block Arc 26"/>
          <p:cNvSpPr/>
          <p:nvPr/>
        </p:nvSpPr>
        <p:spPr>
          <a:xfrm>
            <a:off x="1125538" y="1722438"/>
            <a:ext cx="6742112" cy="6675437"/>
          </a:xfrm>
          <a:prstGeom prst="blockArc">
            <a:avLst/>
          </a:prstGeom>
          <a:solidFill>
            <a:srgbClr val="99CCFF"/>
          </a:solidFill>
          <a:ln>
            <a:solidFill>
              <a:srgbClr val="99CC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lock Arc 27"/>
          <p:cNvSpPr/>
          <p:nvPr/>
        </p:nvSpPr>
        <p:spPr>
          <a:xfrm>
            <a:off x="2028825" y="2632075"/>
            <a:ext cx="4911725" cy="5151438"/>
          </a:xfrm>
          <a:prstGeom prst="blockArc">
            <a:avLst/>
          </a:prstGeom>
          <a:solidFill>
            <a:srgbClr val="3399FF"/>
          </a:solidFill>
          <a:ln w="28575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9" name="Group 96"/>
          <p:cNvGrpSpPr>
            <a:grpSpLocks/>
          </p:cNvGrpSpPr>
          <p:nvPr/>
        </p:nvGrpSpPr>
        <p:grpSpPr bwMode="auto">
          <a:xfrm>
            <a:off x="2941638" y="3546475"/>
            <a:ext cx="3144837" cy="3305175"/>
            <a:chOff x="3017367" y="3759796"/>
            <a:chExt cx="3144656" cy="3304620"/>
          </a:xfrm>
        </p:grpSpPr>
        <p:sp>
          <p:nvSpPr>
            <p:cNvPr id="30" name="Chord 29"/>
            <p:cNvSpPr/>
            <p:nvPr/>
          </p:nvSpPr>
          <p:spPr>
            <a:xfrm rot="6741582">
              <a:off x="2937385" y="3839778"/>
              <a:ext cx="3304620" cy="3144656"/>
            </a:xfrm>
            <a:prstGeom prst="chord">
              <a:avLst>
                <a:gd name="adj1" fmla="val 3303767"/>
                <a:gd name="adj2" fmla="val 15611572"/>
              </a:avLst>
            </a:prstGeom>
            <a:solidFill>
              <a:srgbClr val="0000CC"/>
            </a:solidFill>
            <a:ln w="28575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1" name="Straight Connector 30"/>
            <p:cNvCxnSpPr/>
            <p:nvPr/>
          </p:nvCxnSpPr>
          <p:spPr>
            <a:xfrm rot="5400000" flipH="1" flipV="1">
              <a:off x="3853216" y="4524049"/>
              <a:ext cx="1431685" cy="4762"/>
            </a:xfrm>
            <a:prstGeom prst="line">
              <a:avLst/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76"/>
          <p:cNvGrpSpPr>
            <a:grpSpLocks/>
          </p:cNvGrpSpPr>
          <p:nvPr/>
        </p:nvGrpSpPr>
        <p:grpSpPr bwMode="auto">
          <a:xfrm>
            <a:off x="1135063" y="5075238"/>
            <a:ext cx="6753225" cy="1327150"/>
            <a:chOff x="800100" y="2562225"/>
            <a:chExt cx="5486400" cy="707021"/>
          </a:xfrm>
        </p:grpSpPr>
        <p:sp>
          <p:nvSpPr>
            <p:cNvPr id="33" name="Rectangle 32"/>
            <p:cNvSpPr/>
            <p:nvPr/>
          </p:nvSpPr>
          <p:spPr>
            <a:xfrm>
              <a:off x="800100" y="2562225"/>
              <a:ext cx="5486400" cy="514197"/>
            </a:xfrm>
            <a:prstGeom prst="rect">
              <a:avLst/>
            </a:prstGeom>
            <a:solidFill>
              <a:srgbClr val="0066FF"/>
            </a:solidFill>
            <a:ln>
              <a:solidFill>
                <a:srgbClr val="00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800100" y="2562225"/>
              <a:ext cx="5477372" cy="0"/>
            </a:xfrm>
            <a:prstGeom prst="line">
              <a:avLst/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23"/>
            <p:cNvSpPr txBox="1"/>
            <p:nvPr/>
          </p:nvSpPr>
          <p:spPr>
            <a:xfrm>
              <a:off x="2747553" y="2764352"/>
              <a:ext cx="1590204" cy="504894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HEALTH</a:t>
              </a:r>
            </a:p>
          </p:txBody>
        </p:sp>
      </p:grpSp>
      <p:sp>
        <p:nvSpPr>
          <p:cNvPr id="36" name="TextBox 24"/>
          <p:cNvSpPr txBox="1"/>
          <p:nvPr/>
        </p:nvSpPr>
        <p:spPr>
          <a:xfrm>
            <a:off x="3341688" y="4119563"/>
            <a:ext cx="1122362" cy="811212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Behaviors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7" name="TextBox 25"/>
          <p:cNvSpPr txBox="1"/>
          <p:nvPr/>
        </p:nvSpPr>
        <p:spPr>
          <a:xfrm>
            <a:off x="4527550" y="4127500"/>
            <a:ext cx="1230313" cy="81121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Medical Care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8" name="TextBox 26"/>
          <p:cNvSpPr txBox="1"/>
          <p:nvPr/>
        </p:nvSpPr>
        <p:spPr>
          <a:xfrm>
            <a:off x="3268663" y="2927350"/>
            <a:ext cx="2536825" cy="61277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Living &amp; Working Conditions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in Homes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Communities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9" name="TextBox 27"/>
          <p:cNvSpPr txBox="1"/>
          <p:nvPr/>
        </p:nvSpPr>
        <p:spPr>
          <a:xfrm>
            <a:off x="3200400" y="1919288"/>
            <a:ext cx="2573338" cy="650875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Economic &amp; Social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Opportunities 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Resources</a:t>
            </a:r>
          </a:p>
        </p:txBody>
      </p:sp>
      <p:sp>
        <p:nvSpPr>
          <p:cNvPr id="41" name="Text Box 21"/>
          <p:cNvSpPr txBox="1">
            <a:spLocks noChangeArrowheads="1"/>
          </p:cNvSpPr>
          <p:nvPr/>
        </p:nvSpPr>
        <p:spPr bwMode="ltGray">
          <a:xfrm>
            <a:off x="4561227" y="6242704"/>
            <a:ext cx="4610894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Adapted from Braveman et al., for </a:t>
            </a:r>
            <a:r>
              <a:rPr kumimoji="1" lang="en-US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RWJ Foundation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1" lang="en-US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Commission to Build a Healthier America | www.commissiononhealth.org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1117600" y="5075238"/>
            <a:ext cx="6786563" cy="338554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Interaction with genetic/other biological factors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59584" y="1400145"/>
            <a:ext cx="1371600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Week 2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209800" y="1800255"/>
            <a:ext cx="533400" cy="333345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>
            <a:stCxn id="2" idx="2"/>
          </p:cNvCxnSpPr>
          <p:nvPr/>
        </p:nvCxnSpPr>
        <p:spPr>
          <a:xfrm>
            <a:off x="1745384" y="1800255"/>
            <a:ext cx="1596304" cy="1127095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570786" y="3033682"/>
            <a:ext cx="1371600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Week 4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7143125" y="3597275"/>
            <a:ext cx="1113462" cy="1462881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6180874" y="1566817"/>
            <a:ext cx="1371600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Week 5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334000" y="1966927"/>
            <a:ext cx="1262929" cy="1630348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28600" y="2727295"/>
            <a:ext cx="1371600" cy="400110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Week 3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itchFamily="34" charset="0"/>
              <a:ea typeface="+mn-ea"/>
              <a:cs typeface="Arial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1371600" y="3233737"/>
            <a:ext cx="1970088" cy="88582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1330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40" grpId="0" animBg="1"/>
      <p:bldP spid="43" grpId="0" animBg="1"/>
    </p:bldLst>
  </p:timing>
</p:sld>
</file>

<file path=ppt/theme/theme1.xml><?xml version="1.0" encoding="utf-8"?>
<a:theme xmlns:a="http://schemas.openxmlformats.org/drawingml/2006/main" name="2_FCM Template border no shading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221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ＭＳ Ｐゴシック</vt:lpstr>
      <vt:lpstr>Arial</vt:lpstr>
      <vt:lpstr>Arial Unicode MS</vt:lpstr>
      <vt:lpstr>Calibri</vt:lpstr>
      <vt:lpstr>Helvetica</vt:lpstr>
      <vt:lpstr>2_FCM Template border no shading</vt:lpstr>
      <vt:lpstr>Application to Specific Research Questions</vt:lpstr>
      <vt:lpstr>PowerPoint Presentation</vt:lpstr>
      <vt:lpstr>PowerPoint Presentation</vt:lpstr>
      <vt:lpstr>PowerPoint Presentation</vt:lpstr>
    </vt:vector>
  </TitlesOfParts>
  <Company>UCSF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to Specific Research Questions</dc:title>
  <dc:creator>Dehlendorf, Christine</dc:creator>
  <cp:lastModifiedBy>Dehlendorf, Christine</cp:lastModifiedBy>
  <cp:revision>2</cp:revision>
  <dcterms:created xsi:type="dcterms:W3CDTF">2018-01-15T02:03:30Z</dcterms:created>
  <dcterms:modified xsi:type="dcterms:W3CDTF">2018-01-15T02:12:03Z</dcterms:modified>
</cp:coreProperties>
</file>