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74" r:id="rId2"/>
    <p:sldId id="275" r:id="rId3"/>
    <p:sldId id="277" r:id="rId4"/>
    <p:sldId id="279" r:id="rId5"/>
    <p:sldId id="295" r:id="rId6"/>
    <p:sldId id="291" r:id="rId7"/>
    <p:sldId id="293" r:id="rId8"/>
    <p:sldId id="296" r:id="rId9"/>
    <p:sldId id="297" r:id="rId10"/>
    <p:sldId id="299" r:id="rId11"/>
    <p:sldId id="300" r:id="rId12"/>
    <p:sldId id="298" r:id="rId13"/>
    <p:sldId id="301" r:id="rId14"/>
    <p:sldId id="284" r:id="rId15"/>
    <p:sldId id="285" r:id="rId16"/>
    <p:sldId id="286" r:id="rId17"/>
    <p:sldId id="287" r:id="rId18"/>
    <p:sldId id="288" r:id="rId19"/>
    <p:sldId id="302" r:id="rId20"/>
    <p:sldId id="257" r:id="rId21"/>
    <p:sldId id="289" r:id="rId22"/>
    <p:sldId id="290" r:id="rId23"/>
    <p:sldId id="283" r:id="rId24"/>
    <p:sldId id="303" r:id="rId25"/>
    <p:sldId id="29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71419-4F79-4E46-B74B-D9D67B73C3F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D149DFC-97DD-4A74-9DEB-D84DEB5EE304}">
      <dgm:prSet phldrT="[Text]"/>
      <dgm:spPr/>
      <dgm:t>
        <a:bodyPr/>
        <a:lstStyle/>
        <a:p>
          <a:r>
            <a:rPr lang="en-US" dirty="0" smtClean="0"/>
            <a:t>Experience of Racism</a:t>
          </a:r>
          <a:endParaRPr lang="en-US" dirty="0"/>
        </a:p>
      </dgm:t>
    </dgm:pt>
    <dgm:pt modelId="{CB963557-0747-4F85-9FFA-9D143714FD1D}" type="parTrans" cxnId="{153D979C-CF7A-4949-AC15-3B33D090D1F1}">
      <dgm:prSet/>
      <dgm:spPr/>
      <dgm:t>
        <a:bodyPr/>
        <a:lstStyle/>
        <a:p>
          <a:endParaRPr lang="en-US"/>
        </a:p>
      </dgm:t>
    </dgm:pt>
    <dgm:pt modelId="{4E416650-84BE-44CA-860C-67601B90EC2E}" type="sibTrans" cxnId="{153D979C-CF7A-4949-AC15-3B33D090D1F1}">
      <dgm:prSet/>
      <dgm:spPr/>
      <dgm:t>
        <a:bodyPr/>
        <a:lstStyle/>
        <a:p>
          <a:endParaRPr lang="en-US"/>
        </a:p>
      </dgm:t>
    </dgm:pt>
    <dgm:pt modelId="{4133C4AD-3BF4-4BD8-BB2F-D2B435BF00C5}">
      <dgm:prSet phldrT="[Text]"/>
      <dgm:spPr/>
      <dgm:t>
        <a:bodyPr/>
        <a:lstStyle/>
        <a:p>
          <a:r>
            <a:rPr lang="en-US" dirty="0" smtClean="0"/>
            <a:t>Vigilance</a:t>
          </a:r>
          <a:endParaRPr lang="en-US" dirty="0"/>
        </a:p>
      </dgm:t>
    </dgm:pt>
    <dgm:pt modelId="{DC726373-C6EA-46A9-823E-54DA4244E708}" type="parTrans" cxnId="{A69828C9-F84A-49BA-9215-4162E743E17D}">
      <dgm:prSet/>
      <dgm:spPr/>
      <dgm:t>
        <a:bodyPr/>
        <a:lstStyle/>
        <a:p>
          <a:endParaRPr lang="en-US"/>
        </a:p>
      </dgm:t>
    </dgm:pt>
    <dgm:pt modelId="{22422C28-CA95-4418-8AC9-A0328D3EA901}" type="sibTrans" cxnId="{A69828C9-F84A-49BA-9215-4162E743E17D}">
      <dgm:prSet/>
      <dgm:spPr/>
      <dgm:t>
        <a:bodyPr/>
        <a:lstStyle/>
        <a:p>
          <a:endParaRPr lang="en-US"/>
        </a:p>
      </dgm:t>
    </dgm:pt>
    <dgm:pt modelId="{0716B3C4-4DA6-41A8-A5FB-BF2E57C484EE}">
      <dgm:prSet phldrT="[Text]"/>
      <dgm:spPr/>
      <dgm:t>
        <a:bodyPr/>
        <a:lstStyle/>
        <a:p>
          <a:r>
            <a:rPr lang="en-US" dirty="0" smtClean="0"/>
            <a:t>Bad Health Outcomes</a:t>
          </a:r>
          <a:endParaRPr lang="en-US" dirty="0"/>
        </a:p>
      </dgm:t>
    </dgm:pt>
    <dgm:pt modelId="{3158A200-946D-4919-95C5-4AB8FE3B5D26}" type="parTrans" cxnId="{48DEDC6F-334D-42A9-8C78-68B6D6F509B3}">
      <dgm:prSet/>
      <dgm:spPr/>
      <dgm:t>
        <a:bodyPr/>
        <a:lstStyle/>
        <a:p>
          <a:endParaRPr lang="en-US"/>
        </a:p>
      </dgm:t>
    </dgm:pt>
    <dgm:pt modelId="{96D52C85-6AFD-4CDF-B9B7-AE344582F07E}" type="sibTrans" cxnId="{48DEDC6F-334D-42A9-8C78-68B6D6F509B3}">
      <dgm:prSet/>
      <dgm:spPr/>
      <dgm:t>
        <a:bodyPr/>
        <a:lstStyle/>
        <a:p>
          <a:endParaRPr lang="en-US"/>
        </a:p>
      </dgm:t>
    </dgm:pt>
    <dgm:pt modelId="{86C364A3-294E-474F-83E1-4B3F3AB242BB}" type="pres">
      <dgm:prSet presAssocID="{53F71419-4F79-4E46-B74B-D9D67B73C3FF}" presName="Name0" presStyleCnt="0">
        <dgm:presLayoutVars>
          <dgm:dir/>
          <dgm:resizeHandles val="exact"/>
        </dgm:presLayoutVars>
      </dgm:prSet>
      <dgm:spPr/>
    </dgm:pt>
    <dgm:pt modelId="{441A8780-81E6-4951-9EFB-DED4B1E00F9B}" type="pres">
      <dgm:prSet presAssocID="{2D149DFC-97DD-4A74-9DEB-D84DEB5EE30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86499-9BFD-42C8-94B3-203E6FA46F70}" type="pres">
      <dgm:prSet presAssocID="{4E416650-84BE-44CA-860C-67601B90EC2E}" presName="sibTrans" presStyleLbl="sibTrans2D1" presStyleIdx="0" presStyleCnt="2"/>
      <dgm:spPr/>
    </dgm:pt>
    <dgm:pt modelId="{89F3434F-18CF-4DEB-BE9B-FAB67F459522}" type="pres">
      <dgm:prSet presAssocID="{4E416650-84BE-44CA-860C-67601B90EC2E}" presName="connectorText" presStyleLbl="sibTrans2D1" presStyleIdx="0" presStyleCnt="2"/>
      <dgm:spPr/>
    </dgm:pt>
    <dgm:pt modelId="{AA1A22A5-26CE-43E5-B3FD-F98D72E1EF56}" type="pres">
      <dgm:prSet presAssocID="{4133C4AD-3BF4-4BD8-BB2F-D2B435BF00C5}" presName="node" presStyleLbl="node1" presStyleIdx="1" presStyleCnt="3">
        <dgm:presLayoutVars>
          <dgm:bulletEnabled val="1"/>
        </dgm:presLayoutVars>
      </dgm:prSet>
      <dgm:spPr/>
    </dgm:pt>
    <dgm:pt modelId="{23E78902-566C-4CE5-BAB4-A9817AFD5BE1}" type="pres">
      <dgm:prSet presAssocID="{22422C28-CA95-4418-8AC9-A0328D3EA901}" presName="sibTrans" presStyleLbl="sibTrans2D1" presStyleIdx="1" presStyleCnt="2"/>
      <dgm:spPr/>
    </dgm:pt>
    <dgm:pt modelId="{38B04954-2B64-4F3B-BCA8-F1682F99B032}" type="pres">
      <dgm:prSet presAssocID="{22422C28-CA95-4418-8AC9-A0328D3EA901}" presName="connectorText" presStyleLbl="sibTrans2D1" presStyleIdx="1" presStyleCnt="2"/>
      <dgm:spPr/>
    </dgm:pt>
    <dgm:pt modelId="{A4E2CDF3-7898-49F6-903A-F0667AE2B935}" type="pres">
      <dgm:prSet presAssocID="{0716B3C4-4DA6-41A8-A5FB-BF2E57C484E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9828C9-F84A-49BA-9215-4162E743E17D}" srcId="{53F71419-4F79-4E46-B74B-D9D67B73C3FF}" destId="{4133C4AD-3BF4-4BD8-BB2F-D2B435BF00C5}" srcOrd="1" destOrd="0" parTransId="{DC726373-C6EA-46A9-823E-54DA4244E708}" sibTransId="{22422C28-CA95-4418-8AC9-A0328D3EA901}"/>
    <dgm:cxn modelId="{51A3835A-2172-4D4C-870D-3D7854E2720A}" type="presOf" srcId="{53F71419-4F79-4E46-B74B-D9D67B73C3FF}" destId="{86C364A3-294E-474F-83E1-4B3F3AB242BB}" srcOrd="0" destOrd="0" presId="urn:microsoft.com/office/officeart/2005/8/layout/process1"/>
    <dgm:cxn modelId="{0AD7527E-32AE-4EB5-8581-15267E00B694}" type="presOf" srcId="{2D149DFC-97DD-4A74-9DEB-D84DEB5EE304}" destId="{441A8780-81E6-4951-9EFB-DED4B1E00F9B}" srcOrd="0" destOrd="0" presId="urn:microsoft.com/office/officeart/2005/8/layout/process1"/>
    <dgm:cxn modelId="{AE98615A-62DB-4B51-9114-3C8A64BE88BF}" type="presOf" srcId="{4E416650-84BE-44CA-860C-67601B90EC2E}" destId="{89F3434F-18CF-4DEB-BE9B-FAB67F459522}" srcOrd="1" destOrd="0" presId="urn:microsoft.com/office/officeart/2005/8/layout/process1"/>
    <dgm:cxn modelId="{153D979C-CF7A-4949-AC15-3B33D090D1F1}" srcId="{53F71419-4F79-4E46-B74B-D9D67B73C3FF}" destId="{2D149DFC-97DD-4A74-9DEB-D84DEB5EE304}" srcOrd="0" destOrd="0" parTransId="{CB963557-0747-4F85-9FFA-9D143714FD1D}" sibTransId="{4E416650-84BE-44CA-860C-67601B90EC2E}"/>
    <dgm:cxn modelId="{00B4DEAD-3251-4227-9BBB-15C7E595C1BC}" type="presOf" srcId="{22422C28-CA95-4418-8AC9-A0328D3EA901}" destId="{38B04954-2B64-4F3B-BCA8-F1682F99B032}" srcOrd="1" destOrd="0" presId="urn:microsoft.com/office/officeart/2005/8/layout/process1"/>
    <dgm:cxn modelId="{48DEDC6F-334D-42A9-8C78-68B6D6F509B3}" srcId="{53F71419-4F79-4E46-B74B-D9D67B73C3FF}" destId="{0716B3C4-4DA6-41A8-A5FB-BF2E57C484EE}" srcOrd="2" destOrd="0" parTransId="{3158A200-946D-4919-95C5-4AB8FE3B5D26}" sibTransId="{96D52C85-6AFD-4CDF-B9B7-AE344582F07E}"/>
    <dgm:cxn modelId="{D2C7F114-71E4-4ACB-93FA-08AB98B17809}" type="presOf" srcId="{4133C4AD-3BF4-4BD8-BB2F-D2B435BF00C5}" destId="{AA1A22A5-26CE-43E5-B3FD-F98D72E1EF56}" srcOrd="0" destOrd="0" presId="urn:microsoft.com/office/officeart/2005/8/layout/process1"/>
    <dgm:cxn modelId="{F0FA06E8-5023-401F-9283-16D282F0280C}" type="presOf" srcId="{0716B3C4-4DA6-41A8-A5FB-BF2E57C484EE}" destId="{A4E2CDF3-7898-49F6-903A-F0667AE2B935}" srcOrd="0" destOrd="0" presId="urn:microsoft.com/office/officeart/2005/8/layout/process1"/>
    <dgm:cxn modelId="{3F702AD8-F0B9-4F73-9561-C3D8192D0CF6}" type="presOf" srcId="{4E416650-84BE-44CA-860C-67601B90EC2E}" destId="{11886499-9BFD-42C8-94B3-203E6FA46F70}" srcOrd="0" destOrd="0" presId="urn:microsoft.com/office/officeart/2005/8/layout/process1"/>
    <dgm:cxn modelId="{2BD511A1-956B-479A-95BB-F88538D61BDD}" type="presOf" srcId="{22422C28-CA95-4418-8AC9-A0328D3EA901}" destId="{23E78902-566C-4CE5-BAB4-A9817AFD5BE1}" srcOrd="0" destOrd="0" presId="urn:microsoft.com/office/officeart/2005/8/layout/process1"/>
    <dgm:cxn modelId="{4C93FAF5-920F-4018-8353-5A98F8A3FF24}" type="presParOf" srcId="{86C364A3-294E-474F-83E1-4B3F3AB242BB}" destId="{441A8780-81E6-4951-9EFB-DED4B1E00F9B}" srcOrd="0" destOrd="0" presId="urn:microsoft.com/office/officeart/2005/8/layout/process1"/>
    <dgm:cxn modelId="{D6F09350-CDCA-46F5-B7ED-0C6CD4084002}" type="presParOf" srcId="{86C364A3-294E-474F-83E1-4B3F3AB242BB}" destId="{11886499-9BFD-42C8-94B3-203E6FA46F70}" srcOrd="1" destOrd="0" presId="urn:microsoft.com/office/officeart/2005/8/layout/process1"/>
    <dgm:cxn modelId="{CC701568-A8B2-499F-809A-1B6CE52980D9}" type="presParOf" srcId="{11886499-9BFD-42C8-94B3-203E6FA46F70}" destId="{89F3434F-18CF-4DEB-BE9B-FAB67F459522}" srcOrd="0" destOrd="0" presId="urn:microsoft.com/office/officeart/2005/8/layout/process1"/>
    <dgm:cxn modelId="{20530851-A22A-44E6-A0F2-19265831CA81}" type="presParOf" srcId="{86C364A3-294E-474F-83E1-4B3F3AB242BB}" destId="{AA1A22A5-26CE-43E5-B3FD-F98D72E1EF56}" srcOrd="2" destOrd="0" presId="urn:microsoft.com/office/officeart/2005/8/layout/process1"/>
    <dgm:cxn modelId="{B403822C-E237-46BB-8ACE-9C61012A085C}" type="presParOf" srcId="{86C364A3-294E-474F-83E1-4B3F3AB242BB}" destId="{23E78902-566C-4CE5-BAB4-A9817AFD5BE1}" srcOrd="3" destOrd="0" presId="urn:microsoft.com/office/officeart/2005/8/layout/process1"/>
    <dgm:cxn modelId="{5C3845C8-5283-4399-8E7A-C608CFB9BD6D}" type="presParOf" srcId="{23E78902-566C-4CE5-BAB4-A9817AFD5BE1}" destId="{38B04954-2B64-4F3B-BCA8-F1682F99B032}" srcOrd="0" destOrd="0" presId="urn:microsoft.com/office/officeart/2005/8/layout/process1"/>
    <dgm:cxn modelId="{D26A4016-8F94-478F-AB9D-70AF62E02CD8}" type="presParOf" srcId="{86C364A3-294E-474F-83E1-4B3F3AB242BB}" destId="{A4E2CDF3-7898-49F6-903A-F0667AE2B93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A8780-81E6-4951-9EFB-DED4B1E00F9B}">
      <dsp:nvSpPr>
        <dsp:cNvPr id="0" name=""/>
        <dsp:cNvSpPr/>
      </dsp:nvSpPr>
      <dsp:spPr>
        <a:xfrm>
          <a:off x="8840" y="1218674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Experience of Racism</a:t>
          </a:r>
          <a:endParaRPr lang="en-US" sz="3900" kern="1200" dirty="0"/>
        </a:p>
      </dsp:txBody>
      <dsp:txXfrm>
        <a:off x="55274" y="1265108"/>
        <a:ext cx="2549426" cy="1492508"/>
      </dsp:txXfrm>
    </dsp:sp>
    <dsp:sp modelId="{11886499-9BFD-42C8-94B3-203E6FA46F70}">
      <dsp:nvSpPr>
        <dsp:cNvPr id="0" name=""/>
        <dsp:cNvSpPr/>
      </dsp:nvSpPr>
      <dsp:spPr>
        <a:xfrm>
          <a:off x="2915364" y="1683717"/>
          <a:ext cx="560166" cy="655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2915364" y="1814775"/>
        <a:ext cx="392116" cy="393173"/>
      </dsp:txXfrm>
    </dsp:sp>
    <dsp:sp modelId="{AA1A22A5-26CE-43E5-B3FD-F98D72E1EF56}">
      <dsp:nvSpPr>
        <dsp:cNvPr id="0" name=""/>
        <dsp:cNvSpPr/>
      </dsp:nvSpPr>
      <dsp:spPr>
        <a:xfrm>
          <a:off x="3708052" y="1218674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Vigilance</a:t>
          </a:r>
          <a:endParaRPr lang="en-US" sz="3900" kern="1200" dirty="0"/>
        </a:p>
      </dsp:txBody>
      <dsp:txXfrm>
        <a:off x="3754486" y="1265108"/>
        <a:ext cx="2549426" cy="1492508"/>
      </dsp:txXfrm>
    </dsp:sp>
    <dsp:sp modelId="{23E78902-566C-4CE5-BAB4-A9817AFD5BE1}">
      <dsp:nvSpPr>
        <dsp:cNvPr id="0" name=""/>
        <dsp:cNvSpPr/>
      </dsp:nvSpPr>
      <dsp:spPr>
        <a:xfrm>
          <a:off x="6614576" y="1683717"/>
          <a:ext cx="560166" cy="655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614576" y="1814775"/>
        <a:ext cx="392116" cy="393173"/>
      </dsp:txXfrm>
    </dsp:sp>
    <dsp:sp modelId="{A4E2CDF3-7898-49F6-903A-F0667AE2B935}">
      <dsp:nvSpPr>
        <dsp:cNvPr id="0" name=""/>
        <dsp:cNvSpPr/>
      </dsp:nvSpPr>
      <dsp:spPr>
        <a:xfrm>
          <a:off x="7407265" y="1218674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Bad Health Outcomes</a:t>
          </a:r>
          <a:endParaRPr lang="en-US" sz="3900" kern="1200" dirty="0"/>
        </a:p>
      </dsp:txBody>
      <dsp:txXfrm>
        <a:off x="7453699" y="1265108"/>
        <a:ext cx="2549426" cy="1492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0DBD-B07D-49F4-B6B3-7044835E0075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9060C-13CD-45E8-840F-DD6F88BE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0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68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64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42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07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89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 possible ways to present these frameworks – the point is that the frameworks in play are in response to</a:t>
            </a:r>
            <a:r>
              <a:rPr lang="en-US" baseline="0" dirty="0" smtClean="0"/>
              <a:t> the needs of the time and are responsive to what we know at any one time. Not knowing about bacteria, we couldn’t do infectious disease epidemiology. ID </a:t>
            </a:r>
            <a:r>
              <a:rPr lang="en-US" baseline="0" dirty="0" err="1" smtClean="0"/>
              <a:t>epi</a:t>
            </a:r>
            <a:r>
              <a:rPr lang="en-US" baseline="0" dirty="0" smtClean="0"/>
              <a:t> is what lead to the exposure-outcome framework. Now with chronic diseases, we are </a:t>
            </a:r>
            <a:r>
              <a:rPr lang="en-US" baseline="0" dirty="0" err="1" smtClean="0"/>
              <a:t>beginnign</a:t>
            </a:r>
            <a:r>
              <a:rPr lang="en-US" baseline="0" dirty="0" smtClean="0"/>
              <a:t> to understand more that the strictly individual perspective is not adequate and we need to think bigger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E332-6E9C-4D11-9F5B-65AA288B18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1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31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3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11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9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3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6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5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362D0A-EB28-4581-A133-14B6252BBD1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758CA73-F04C-4A07-BA9A-E01730CDBFF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88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06411"/>
            <a:ext cx="9144000" cy="2387600"/>
          </a:xfrm>
        </p:spPr>
        <p:txBody>
          <a:bodyPr>
            <a:noAutofit/>
          </a:bodyPr>
          <a:lstStyle/>
          <a:p>
            <a:r>
              <a:rPr lang="en-US" sz="4800" dirty="0" smtClean="0"/>
              <a:t>Advanced Methods and Concepts in Research on Health Disparities and Social Determinants of Health:</a:t>
            </a:r>
            <a:br>
              <a:rPr lang="en-US" sz="4800" dirty="0" smtClean="0"/>
            </a:br>
            <a:r>
              <a:rPr lang="en-US" sz="4800" dirty="0" smtClean="0"/>
              <a:t>Intersectionality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35310"/>
            <a:ext cx="9144000" cy="1655762"/>
          </a:xfrm>
        </p:spPr>
        <p:txBody>
          <a:bodyPr/>
          <a:lstStyle/>
          <a:p>
            <a:r>
              <a:rPr lang="en-US" dirty="0" smtClean="0"/>
              <a:t>April </a:t>
            </a:r>
            <a:r>
              <a:rPr lang="en-US" dirty="0" smtClean="0"/>
              <a:t>16, 2018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95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Williams et 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    How does racism and other forms of discrimination lead to health disparities? </a:t>
            </a:r>
            <a:endParaRPr lang="en-US" sz="2400" dirty="0" smtClean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What are some identified challenges in measuring discrimination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3.    What are the most important areas to focus on in research on racism? How can this lead to interventions to impact health disparities?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202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Williams: </a:t>
            </a:r>
            <a:r>
              <a:rPr lang="en-US" dirty="0" smtClean="0"/>
              <a:t>A </a:t>
            </a:r>
            <a:r>
              <a:rPr lang="en-US" dirty="0" smtClean="0"/>
              <a:t>Nod to Intersectionality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SES measures are not equivalent across race/ethnicity 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Need </a:t>
            </a:r>
            <a:r>
              <a:rPr lang="en-US" sz="2800" dirty="0" smtClean="0"/>
              <a:t>to consider </a:t>
            </a:r>
            <a:r>
              <a:rPr lang="en-US" sz="2800" dirty="0" smtClean="0"/>
              <a:t>other “personal and social factors” – such as gender</a:t>
            </a:r>
            <a:r>
              <a:rPr lang="en-US" sz="2800" dirty="0" smtClean="0"/>
              <a:t>, sexual identity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230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Braveman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First: General reactions, thoughts?</a:t>
            </a:r>
          </a:p>
          <a:p>
            <a:endParaRPr lang="en-US" sz="2400" dirty="0" smtClean="0"/>
          </a:p>
          <a:p>
            <a:r>
              <a:rPr lang="en-US" sz="2400" dirty="0" smtClean="0"/>
              <a:t>1</a:t>
            </a:r>
            <a:r>
              <a:rPr lang="en-US" sz="2400" dirty="0"/>
              <a:t>.    What type of interventions could be informed by the findings of this study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What are the implications for the findings of this study on the intergenerational impact of racism?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993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78875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2130458" y="1846263"/>
            <a:ext cx="3676453" cy="124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06911" y="1846263"/>
            <a:ext cx="3289955" cy="1198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 flipV="1">
            <a:off x="3968684" y="4703972"/>
            <a:ext cx="603316" cy="697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86898" y="5545822"/>
            <a:ext cx="1706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Resilience, support, etc.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451888" y="5545819"/>
            <a:ext cx="1706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Resilience, support, etc.</a:t>
            </a:r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 flipV="1">
            <a:off x="7701698" y="4722826"/>
            <a:ext cx="603316" cy="697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flipV="1">
            <a:off x="1899500" y="4722826"/>
            <a:ext cx="603316" cy="6975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428160" y="5545818"/>
            <a:ext cx="2031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 interventions on racism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4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study of vigilance….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Racism-related </a:t>
            </a:r>
            <a:r>
              <a:rPr lang="en-US" sz="2400" dirty="0"/>
              <a:t>vigilance and hypertension investigated using the Chicago Community Adult Health Study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For </a:t>
            </a:r>
            <a:r>
              <a:rPr lang="en-US" sz="2400" dirty="0" smtClean="0"/>
              <a:t>blacks</a:t>
            </a:r>
            <a:r>
              <a:rPr lang="en-US" sz="2400" dirty="0"/>
              <a:t>, each unit increase in vigilance was associated with a 4% increase in the odds of hypertension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Hispanics </a:t>
            </a:r>
            <a:r>
              <a:rPr lang="en-US" sz="2400" dirty="0"/>
              <a:t>showed a similar but </a:t>
            </a:r>
            <a:r>
              <a:rPr lang="en-US" sz="2400" dirty="0" err="1"/>
              <a:t>nonsignificant</a:t>
            </a:r>
            <a:r>
              <a:rPr lang="en-US" sz="2400" dirty="0"/>
              <a:t> association and </a:t>
            </a:r>
            <a:r>
              <a:rPr lang="en-US" sz="2400" dirty="0" smtClean="0"/>
              <a:t>whites </a:t>
            </a:r>
            <a:r>
              <a:rPr lang="en-US" sz="2400" dirty="0"/>
              <a:t>showed no association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22080" y="64886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Hicken, AJPH,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3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study of perceived discrimination….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74189" y="1915213"/>
            <a:ext cx="8586248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Perceived </a:t>
            </a:r>
            <a:r>
              <a:rPr lang="en-US" sz="2400" dirty="0"/>
              <a:t>racial discrimination </a:t>
            </a:r>
            <a:r>
              <a:rPr lang="en-US" sz="2400" dirty="0" smtClean="0"/>
              <a:t>measured among </a:t>
            </a:r>
            <a:r>
              <a:rPr lang="en-US" sz="2400" dirty="0"/>
              <a:t>patients enrolled in a 30-site cluster-randomized controlled trial </a:t>
            </a:r>
            <a:r>
              <a:rPr lang="en-US" sz="2400" dirty="0" smtClean="0"/>
              <a:t>using the Schedule of Racist Events (not as focused on chronic stressors)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A </a:t>
            </a:r>
            <a:r>
              <a:rPr lang="en-US" sz="2400" dirty="0"/>
              <a:t>mediational method </a:t>
            </a:r>
            <a:r>
              <a:rPr lang="en-US" sz="2400" dirty="0" smtClean="0"/>
              <a:t>was </a:t>
            </a:r>
            <a:r>
              <a:rPr lang="en-US" sz="2400" dirty="0"/>
              <a:t>used to estimate the </a:t>
            </a:r>
            <a:r>
              <a:rPr lang="en-US" sz="2400" dirty="0" smtClean="0"/>
              <a:t>indirect association </a:t>
            </a:r>
            <a:r>
              <a:rPr lang="en-US" sz="2400" dirty="0"/>
              <a:t>between perceived discrimination and medication adherence through stress and </a:t>
            </a:r>
            <a:r>
              <a:rPr lang="en-US" sz="2400" dirty="0" smtClean="0"/>
              <a:t>depression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Perceived </a:t>
            </a:r>
            <a:r>
              <a:rPr lang="en-US" sz="2400" dirty="0"/>
              <a:t>discrimination was associated with poor medication </a:t>
            </a:r>
            <a:r>
              <a:rPr lang="en-US" sz="2400" dirty="0" smtClean="0"/>
              <a:t>adherence, and was mediated by stress and depression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553200" y="6248401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Forsyth, </a:t>
            </a:r>
            <a:r>
              <a:rPr lang="en-US" dirty="0" err="1"/>
              <a:t>Psychosom</a:t>
            </a:r>
            <a:r>
              <a:rPr lang="en-US" dirty="0"/>
              <a:t> Med,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cdehlendorf\AppData\Local\Microsoft\Windows\Temporary Internet Files\Content.IE5\4NW13KFZ\ovidweb.tif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7162800" cy="521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98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Study of Structural Racism…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37268" y="193721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Measured </a:t>
            </a:r>
            <a:r>
              <a:rPr lang="en-US" sz="2400" dirty="0" smtClean="0"/>
              <a:t>systematic exclusion of blacks from resources and mobility in society by </a:t>
            </a:r>
            <a:r>
              <a:rPr lang="en-US" sz="2400" dirty="0" smtClean="0"/>
              <a:t>state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Political participation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Employment and job status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Educational attainment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Judicial treatment</a:t>
            </a:r>
            <a:endParaRPr lang="en-US" sz="2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Used </a:t>
            </a:r>
            <a:r>
              <a:rPr lang="en-US" sz="2400" dirty="0" smtClean="0"/>
              <a:t>the National Epidemiologic Survey on Alcohol and Related Conditions for data on MI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Controlling </a:t>
            </a:r>
            <a:r>
              <a:rPr lang="en-US" sz="2400" dirty="0" smtClean="0"/>
              <a:t>for individual demographics and state level disparities in poverty, Blacks in states with higher structural racism had greater risk for MIs than blacks in states with low scores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553200" y="6248401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Lukachko</a:t>
            </a:r>
            <a:r>
              <a:rPr lang="en-US" dirty="0"/>
              <a:t>, </a:t>
            </a:r>
            <a:r>
              <a:rPr lang="en-US" dirty="0" err="1"/>
              <a:t>Soc</a:t>
            </a:r>
            <a:r>
              <a:rPr lang="en-US" dirty="0"/>
              <a:t> </a:t>
            </a:r>
            <a:r>
              <a:rPr lang="en-US" dirty="0" err="1"/>
              <a:t>Sci</a:t>
            </a:r>
            <a:r>
              <a:rPr lang="en-US" dirty="0"/>
              <a:t> Med,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study of internalized </a:t>
            </a:r>
            <a:r>
              <a:rPr lang="en-US" dirty="0" smtClean="0"/>
              <a:t>r</a:t>
            </a:r>
            <a:r>
              <a:rPr lang="en-US" dirty="0" smtClean="0"/>
              <a:t>acism…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Implicit </a:t>
            </a:r>
            <a:r>
              <a:rPr lang="en-US" sz="2400" dirty="0" smtClean="0"/>
              <a:t>association test used to measure implicit (unconscious) racial bias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Among </a:t>
            </a:r>
            <a:r>
              <a:rPr lang="en-US" sz="2400" dirty="0" smtClean="0"/>
              <a:t>black men with anti-black bias, experiences of discrimination associated with hypertension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Those with a pro-black bias had lower risk of hypertension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44499" y="6211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Chae</a:t>
            </a:r>
            <a:r>
              <a:rPr lang="en-US" dirty="0"/>
              <a:t>, </a:t>
            </a:r>
            <a:r>
              <a:rPr lang="en-US" dirty="0" err="1"/>
              <a:t>Psychosom</a:t>
            </a:r>
            <a:r>
              <a:rPr lang="en-US" dirty="0"/>
              <a:t> Med,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Bowleg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 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1.    How does intersectionality relate to the socioecological model? To Krieger’s metaphor of the fractal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What are the biggest challenges you see to incorporating intersectionality into your work? What are the benefits?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605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talked about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 Goal of course is to provide toolkit/context for research on social determinants and health disparities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 In thinking about/studying health disparities, considering multilevel influences on health (i.e. socioecological model) is essential</a:t>
            </a:r>
            <a:endParaRPr lang="en-US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 Having a </a:t>
            </a:r>
            <a:r>
              <a:rPr lang="en-US" sz="2600" u="sng" dirty="0" smtClean="0"/>
              <a:t>theory</a:t>
            </a:r>
            <a:r>
              <a:rPr lang="en-US" sz="2600" dirty="0" smtClean="0"/>
              <a:t> for how social factors influence health can guide research questions, methods, and guide/frame interpretation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 </a:t>
            </a:r>
            <a:r>
              <a:rPr lang="en-US" sz="2200" dirty="0" smtClean="0"/>
              <a:t>This does not mean having to address all aspects of the theory in your research, but provides essential context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 Several theories include issues related to accountability and power, both in society overall and in conduct of research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47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Tenets of Intersectionality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Social identities are multiple and intersecting – “Matrix of Domination”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People from multiple historically and oppressed and marginalized groups are the starting point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Multiple social identities at the micro level interact with </a:t>
            </a:r>
            <a:r>
              <a:rPr lang="en-US" sz="2800" dirty="0" err="1" smtClean="0"/>
              <a:t>macrolevel</a:t>
            </a:r>
            <a:r>
              <a:rPr lang="en-US" sz="2800" dirty="0" smtClean="0"/>
              <a:t> structural factors to produce disparities in health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 smtClean="0"/>
              <a:t>Ecologic framework is explicit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[Social change is an explicit and overarching goal].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32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“Anti-categorical </a:t>
            </a:r>
            <a:r>
              <a:rPr lang="en-US" sz="2800" dirty="0"/>
              <a:t>inquiry, on the other hand, </a:t>
            </a:r>
            <a:r>
              <a:rPr lang="en-US" sz="2800" dirty="0" smtClean="0"/>
              <a:t>directs critique </a:t>
            </a:r>
            <a:r>
              <a:rPr lang="en-US" sz="2800" dirty="0"/>
              <a:t>toward categorization itself. Emphasis is placed on </a:t>
            </a:r>
            <a:r>
              <a:rPr lang="en-US" sz="2800" dirty="0" smtClean="0"/>
              <a:t>the inherent </a:t>
            </a:r>
            <a:r>
              <a:rPr lang="en-US" sz="2800" dirty="0"/>
              <a:t>fluidity and malleability of social categories, as these </a:t>
            </a:r>
            <a:r>
              <a:rPr lang="en-US" sz="2800" dirty="0" smtClean="0"/>
              <a:t>are socially </a:t>
            </a:r>
            <a:r>
              <a:rPr lang="en-US" sz="2800" dirty="0"/>
              <a:t>contingent constructions rather than </a:t>
            </a:r>
            <a:r>
              <a:rPr lang="en-US" sz="2800" dirty="0" err="1"/>
              <a:t>mirrorings</a:t>
            </a:r>
            <a:r>
              <a:rPr lang="en-US" sz="2800" dirty="0"/>
              <a:t> of </a:t>
            </a:r>
            <a:r>
              <a:rPr lang="en-US" sz="2800" dirty="0" smtClean="0"/>
              <a:t>fixed realities</a:t>
            </a:r>
            <a:r>
              <a:rPr lang="en-US" sz="2800" dirty="0"/>
              <a:t>. It is here argued that categorization per se can lead </a:t>
            </a:r>
            <a:r>
              <a:rPr lang="en-US" sz="2800" dirty="0" smtClean="0"/>
              <a:t>to creation</a:t>
            </a:r>
            <a:r>
              <a:rPr lang="en-US" sz="2800" dirty="0"/>
              <a:t>, perpetuation or </a:t>
            </a:r>
            <a:r>
              <a:rPr lang="en-US" sz="2800" dirty="0" err="1"/>
              <a:t>essentialization</a:t>
            </a:r>
            <a:r>
              <a:rPr lang="en-US" sz="2800" dirty="0"/>
              <a:t> of differences and </a:t>
            </a:r>
            <a:r>
              <a:rPr lang="en-US" sz="2800" dirty="0" smtClean="0"/>
              <a:t>inequalities between </a:t>
            </a:r>
            <a:r>
              <a:rPr lang="en-US" sz="2800" dirty="0"/>
              <a:t>groups</a:t>
            </a:r>
            <a:r>
              <a:rPr lang="en-US" sz="2800" dirty="0" smtClean="0"/>
              <a:t>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30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“</a:t>
            </a:r>
            <a:r>
              <a:rPr lang="en-US" sz="2800" dirty="0"/>
              <a:t>This is an important question for population-health sciences, </a:t>
            </a:r>
            <a:r>
              <a:rPr lang="en-US" sz="2800" dirty="0" smtClean="0"/>
              <a:t>we argue </a:t>
            </a:r>
            <a:r>
              <a:rPr lang="en-US" sz="2800" dirty="0"/>
              <a:t>(Merlo and </a:t>
            </a:r>
            <a:r>
              <a:rPr lang="en-US" sz="2800" dirty="0" err="1"/>
              <a:t>Mulinari</a:t>
            </a:r>
            <a:r>
              <a:rPr lang="en-US" sz="2800" dirty="0"/>
              <a:t>, 2015), not only because </a:t>
            </a:r>
            <a:r>
              <a:rPr lang="en-US" sz="2800" dirty="0" smtClean="0"/>
              <a:t>conclusions based </a:t>
            </a:r>
            <a:r>
              <a:rPr lang="en-US" sz="2800" dirty="0"/>
              <a:t>on group averages may lead to under- or over-diagnosis </a:t>
            </a:r>
            <a:r>
              <a:rPr lang="en-US" sz="2800" dirty="0" smtClean="0"/>
              <a:t>and ineffective </a:t>
            </a:r>
            <a:r>
              <a:rPr lang="en-US" sz="2800" dirty="0"/>
              <a:t>treatment, but also because they can have a </a:t>
            </a:r>
            <a:r>
              <a:rPr lang="en-US" sz="2800" dirty="0" smtClean="0"/>
              <a:t>stereotyping and </a:t>
            </a:r>
            <a:r>
              <a:rPr lang="en-US" sz="2800" dirty="0"/>
              <a:t>stigmatizing effect through representing population groups </a:t>
            </a:r>
            <a:r>
              <a:rPr lang="en-US" sz="2800" dirty="0" smtClean="0"/>
              <a:t>as more </a:t>
            </a:r>
            <a:r>
              <a:rPr lang="en-US" sz="2800" dirty="0"/>
              <a:t>homogenous, and different from others, than they are. </a:t>
            </a:r>
            <a:r>
              <a:rPr lang="en-US" sz="2800" dirty="0" smtClean="0"/>
              <a:t>We argue </a:t>
            </a:r>
            <a:r>
              <a:rPr lang="en-US" sz="2800" dirty="0"/>
              <a:t>that measurement of average between-group risk </a:t>
            </a:r>
            <a:r>
              <a:rPr lang="en-US" sz="2800" dirty="0" smtClean="0"/>
              <a:t>should therefore </a:t>
            </a:r>
            <a:r>
              <a:rPr lang="en-US" sz="2800" dirty="0"/>
              <a:t>routinely be complemented with gauging of its </a:t>
            </a:r>
            <a:r>
              <a:rPr lang="en-US" sz="2800" dirty="0" smtClean="0"/>
              <a:t>predictive validity </a:t>
            </a:r>
            <a:r>
              <a:rPr lang="en-US" sz="2800" dirty="0"/>
              <a:t>in relation to clinical or preventive action, through </a:t>
            </a:r>
            <a:r>
              <a:rPr lang="en-US" sz="2800" dirty="0" smtClean="0"/>
              <a:t>investigation of </a:t>
            </a:r>
            <a:r>
              <a:rPr lang="en-US" sz="2800" dirty="0"/>
              <a:t>outcome </a:t>
            </a:r>
            <a:r>
              <a:rPr lang="en-US" sz="2800" dirty="0" smtClean="0"/>
              <a:t>heterogeneity.”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3879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Intersectionality: Take </a:t>
            </a:r>
            <a:r>
              <a:rPr lang="en-US" dirty="0" smtClean="0"/>
              <a:t>Home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The impact of intersecting social identities can be invisible to researchers </a:t>
            </a:r>
          </a:p>
          <a:p>
            <a:pPr marL="0" indent="0">
              <a:buNone/>
            </a:pPr>
            <a:endParaRPr lang="en-US" sz="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Conventional </a:t>
            </a:r>
            <a:r>
              <a:rPr lang="en-US" sz="2400" dirty="0" smtClean="0"/>
              <a:t>statistical approaches have difficulty in evaluating the full nuance of the lived experience of oppression</a:t>
            </a:r>
            <a:endParaRPr lang="en-US" sz="22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There is a tension between acknowledging complexity and the feasibility and interpretability of research</a:t>
            </a:r>
          </a:p>
          <a:p>
            <a:pPr marL="0" indent="0">
              <a:buNone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Creative and evolving statistical techniques can help to capture the nuance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2782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Viruell</a:t>
            </a:r>
            <a:r>
              <a:rPr lang="en-US" dirty="0" smtClean="0"/>
              <a:t>-Fuentes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    What do you think of </a:t>
            </a:r>
            <a:r>
              <a:rPr lang="en-US" sz="2400" dirty="0" err="1"/>
              <a:t>Viruell</a:t>
            </a:r>
            <a:r>
              <a:rPr lang="en-US" sz="2400" dirty="0"/>
              <a:t>-Fuentes’s critique of “cultural” explanations for health disparities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How does intersectionality add to the understanding of health disparities impacting </a:t>
            </a:r>
            <a:r>
              <a:rPr lang="en-US" sz="2400" dirty="0" err="1"/>
              <a:t>Latinx</a:t>
            </a:r>
            <a:r>
              <a:rPr lang="en-US" sz="2400" dirty="0"/>
              <a:t> populations?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76846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How has racism as a cause of health disparities been investigated in your area of interest? What work still needs to be done?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How does intersectionality relate to your area of interest?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8705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Multilevel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6362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Attention to SEM and theories that incorporate ecological considerations lead to need to consider contextual effects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Studying influences across multiple levels requires attention to measurement and analytic considerations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What are the potential contextual influences on health outcomes of interest?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What are the exposures that are most amenable to change?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How can these influences be measured?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What are the appropriate analytic techniques for contextual measure and analytic question?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Need clear understanding of the relationships between individual and contextual variables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 Main point – think about contextual influences! </a:t>
            </a:r>
          </a:p>
        </p:txBody>
      </p:sp>
    </p:spTree>
    <p:extLst>
      <p:ext uri="{BB962C8B-B14F-4D97-AF65-F5344CB8AC3E}">
        <p14:creationId xmlns:p14="http://schemas.microsoft.com/office/powerpoint/2010/main" val="51960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Inference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Observational studies present challenges in providing causation and finding best ways to improve health outcomes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Particularly problematic in studies of social factors and negative health behaviors given difficulty with randomization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Approaches to improve ability to draw causal conclusions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Quasi-experimental approaches (including instrumental variables)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Longitudinal studies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Causal analytic approaches using time-varying covariates such as marginal structural models</a:t>
            </a:r>
          </a:p>
        </p:txBody>
      </p:sp>
    </p:spTree>
    <p:extLst>
      <p:ext uri="{BB962C8B-B14F-4D97-AF65-F5344CB8AC3E}">
        <p14:creationId xmlns:p14="http://schemas.microsoft.com/office/powerpoint/2010/main" val="26649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Racism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Analysis of health disparities controlling for SES often leads to remaining differences being interpreted as biology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Need explicit language and methods to incorporate lived experience of race as a social category and how it impacts health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296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Williams et 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    How does racism and other forms of discrimination lead to health disparities? </a:t>
            </a:r>
            <a:endParaRPr lang="en-US" sz="2400" dirty="0" smtClean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What are some identified challenges in measuring discrimination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3.    What are the most important areas to focus on in research on racism? How can this lead to interventions to impact health disparities?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Williams: Discrimination and Racism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Racism </a:t>
            </a:r>
            <a:r>
              <a:rPr lang="en-US" sz="2800" dirty="0" smtClean="0"/>
              <a:t>has an effect on health </a:t>
            </a:r>
            <a:r>
              <a:rPr lang="en-US" sz="2800" dirty="0" smtClean="0"/>
              <a:t>both </a:t>
            </a:r>
            <a:r>
              <a:rPr lang="en-US" sz="2800" dirty="0" smtClean="0"/>
              <a:t>directly and through </a:t>
            </a:r>
            <a:r>
              <a:rPr lang="en-US" sz="2800" dirty="0" smtClean="0"/>
              <a:t>behaviors</a:t>
            </a:r>
            <a:endParaRPr lang="en-US" sz="2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Interpersonal racism -&gt; chronic stress, decreased access to </a:t>
            </a:r>
            <a:r>
              <a:rPr lang="en-US" sz="2400" dirty="0" smtClean="0"/>
              <a:t>resources</a:t>
            </a: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Institutional </a:t>
            </a:r>
            <a:r>
              <a:rPr lang="en-US" sz="2400" dirty="0" smtClean="0"/>
              <a:t>racism -&gt; health and social resources, environmental exposures, stress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Internalized </a:t>
            </a:r>
            <a:r>
              <a:rPr lang="en-US" sz="2400" dirty="0" smtClean="0"/>
              <a:t>racism -&gt; chronic </a:t>
            </a:r>
            <a:r>
              <a:rPr lang="en-US" sz="2400" dirty="0" smtClean="0"/>
              <a:t>stress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 Stress affects health through three pathways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Negative emotional states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Behavioral coping strategies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Direct impacts on physiological pathways</a:t>
            </a: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39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Williams et 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    How does racism and other forms of discrimination lead to health disparities? </a:t>
            </a:r>
            <a:endParaRPr lang="en-US" sz="2400" dirty="0" smtClean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2.    What are some identified challenges in measuring discrimination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3.    What are the most important areas to focus on in research on racism? How can this lead to interventions to impact health disparities?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392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to Measurement of Racism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Identifying what type of discrimination is impactful on what outcomes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Daily hassle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Life course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Trauma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Macro events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Vicarious experiences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Time course of experiences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Subjective vs. “objective” experiences – what are influences on impact?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Thinking about confounding of emotional states, vs. modification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Ambiguity of events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Recall 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Sensitivity of questions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Is race-based discrimination different than other kinds of discrimination?</a:t>
            </a:r>
          </a:p>
        </p:txBody>
      </p:sp>
    </p:spTree>
    <p:extLst>
      <p:ext uri="{BB962C8B-B14F-4D97-AF65-F5344CB8AC3E}">
        <p14:creationId xmlns:p14="http://schemas.microsoft.com/office/powerpoint/2010/main" val="11592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9369</TotalTime>
  <Words>1231</Words>
  <Application>Microsoft Office PowerPoint</Application>
  <PresentationFormat>Widescreen</PresentationFormat>
  <Paragraphs>136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Retrospect</vt:lpstr>
      <vt:lpstr>Advanced Methods and Concepts in Research on Health Disparities and Social Determinants of Health: Intersectionality</vt:lpstr>
      <vt:lpstr>What we have talked about so far</vt:lpstr>
      <vt:lpstr>Multilevel Models</vt:lpstr>
      <vt:lpstr>Causal Inference </vt:lpstr>
      <vt:lpstr>Focus on Racism</vt:lpstr>
      <vt:lpstr>Williams et al.</vt:lpstr>
      <vt:lpstr>Williams: Discrimination and Racism</vt:lpstr>
      <vt:lpstr>Williams et al.</vt:lpstr>
      <vt:lpstr>Challenges to Measurement of Racism</vt:lpstr>
      <vt:lpstr>Williams et al.</vt:lpstr>
      <vt:lpstr>Williams: A Nod to Intersectionality</vt:lpstr>
      <vt:lpstr>Braveman</vt:lpstr>
      <vt:lpstr>PowerPoint Presentation</vt:lpstr>
      <vt:lpstr>Another study of vigilance….</vt:lpstr>
      <vt:lpstr>A study of perceived discrimination….</vt:lpstr>
      <vt:lpstr>PowerPoint Presentation</vt:lpstr>
      <vt:lpstr>A Study of Structural Racism…</vt:lpstr>
      <vt:lpstr>A study of internalized racism…</vt:lpstr>
      <vt:lpstr>Bowleg</vt:lpstr>
      <vt:lpstr>Tenets of Intersectionality</vt:lpstr>
      <vt:lpstr>PowerPoint Presentation</vt:lpstr>
      <vt:lpstr>PowerPoint Presentation</vt:lpstr>
      <vt:lpstr>Intersectionality: Take Home Points</vt:lpstr>
      <vt:lpstr>Viruell-Fuentes</vt:lpstr>
      <vt:lpstr>Summary Questions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Methods and Concepts in Research on Health Disparities and Social Determinants of Health</dc:title>
  <dc:creator>Dehlendorf, Christine</dc:creator>
  <cp:lastModifiedBy>Dehlendorf, Christine</cp:lastModifiedBy>
  <cp:revision>35</cp:revision>
  <dcterms:created xsi:type="dcterms:W3CDTF">2017-04-03T16:48:48Z</dcterms:created>
  <dcterms:modified xsi:type="dcterms:W3CDTF">2018-04-20T22:56:03Z</dcterms:modified>
</cp:coreProperties>
</file>