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0"/>
  </p:notesMasterIdLst>
  <p:sldIdLst>
    <p:sldId id="274" r:id="rId2"/>
    <p:sldId id="285" r:id="rId3"/>
    <p:sldId id="284" r:id="rId4"/>
    <p:sldId id="294" r:id="rId5"/>
    <p:sldId id="289" r:id="rId6"/>
    <p:sldId id="287" r:id="rId7"/>
    <p:sldId id="288" r:id="rId8"/>
    <p:sldId id="291" r:id="rId9"/>
    <p:sldId id="295" r:id="rId10"/>
    <p:sldId id="296" r:id="rId11"/>
    <p:sldId id="297" r:id="rId12"/>
    <p:sldId id="299" r:id="rId13"/>
    <p:sldId id="300" r:id="rId14"/>
    <p:sldId id="292" r:id="rId15"/>
    <p:sldId id="286" r:id="rId16"/>
    <p:sldId id="298" r:id="rId17"/>
    <p:sldId id="301" r:id="rId18"/>
    <p:sldId id="29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94660"/>
  </p:normalViewPr>
  <p:slideViewPr>
    <p:cSldViewPr snapToGrid="0">
      <p:cViewPr varScale="1">
        <p:scale>
          <a:sx n="65" d="100"/>
          <a:sy n="65" d="100"/>
        </p:scale>
        <p:origin x="66" y="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E70DBD-B07D-49F4-B6B3-7044835E0075}" type="datetimeFigureOut">
              <a:rPr lang="en-US" smtClean="0"/>
              <a:t>4/22/2018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69060C-13CD-45E8-840F-DD6F88BEB804}" type="slidenum">
              <a:rPr lang="en-US" smtClean="0"/>
              <a:t>‹#›</a:t>
            </a:fld>
            <a:endParaRPr lang="en-US"/>
          </a:p>
        </p:txBody>
      </p:sp>
    </p:spTree>
    <p:extLst>
      <p:ext uri="{BB962C8B-B14F-4D97-AF65-F5344CB8AC3E}">
        <p14:creationId xmlns:p14="http://schemas.microsoft.com/office/powerpoint/2010/main" val="1375801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a:t>
            </a:r>
            <a:r>
              <a:rPr lang="en-US" baseline="0" dirty="0" smtClean="0"/>
              <a:t> much is </a:t>
            </a:r>
            <a:r>
              <a:rPr lang="en-US" baseline="0" dirty="0" err="1" smtClean="0"/>
              <a:t>cbpr</a:t>
            </a:r>
            <a:r>
              <a:rPr lang="en-US" baseline="0" dirty="0" smtClean="0"/>
              <a:t> about disparities?</a:t>
            </a:r>
            <a:endParaRPr lang="en-US" dirty="0"/>
          </a:p>
        </p:txBody>
      </p:sp>
      <p:sp>
        <p:nvSpPr>
          <p:cNvPr id="4" name="Slide Number Placeholder 3"/>
          <p:cNvSpPr>
            <a:spLocks noGrp="1"/>
          </p:cNvSpPr>
          <p:nvPr>
            <p:ph type="sldNum" sz="quarter" idx="10"/>
          </p:nvPr>
        </p:nvSpPr>
        <p:spPr/>
        <p:txBody>
          <a:bodyPr/>
          <a:lstStyle/>
          <a:p>
            <a:fld id="{E069060C-13CD-45E8-840F-DD6F88BEB804}" type="slidenum">
              <a:rPr lang="en-US" smtClean="0"/>
              <a:t>2</a:t>
            </a:fld>
            <a:endParaRPr lang="en-US"/>
          </a:p>
        </p:txBody>
      </p:sp>
    </p:spTree>
    <p:extLst>
      <p:ext uri="{BB962C8B-B14F-4D97-AF65-F5344CB8AC3E}">
        <p14:creationId xmlns:p14="http://schemas.microsoft.com/office/powerpoint/2010/main" val="7397619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much about</a:t>
            </a:r>
            <a:r>
              <a:rPr lang="en-US" baseline="0" dirty="0" smtClean="0"/>
              <a:t> disparities?</a:t>
            </a:r>
            <a:endParaRPr lang="en-US" dirty="0"/>
          </a:p>
        </p:txBody>
      </p:sp>
      <p:sp>
        <p:nvSpPr>
          <p:cNvPr id="4" name="Slide Number Placeholder 3"/>
          <p:cNvSpPr>
            <a:spLocks noGrp="1"/>
          </p:cNvSpPr>
          <p:nvPr>
            <p:ph type="sldNum" sz="quarter" idx="10"/>
          </p:nvPr>
        </p:nvSpPr>
        <p:spPr/>
        <p:txBody>
          <a:bodyPr/>
          <a:lstStyle/>
          <a:p>
            <a:fld id="{E069060C-13CD-45E8-840F-DD6F88BEB804}" type="slidenum">
              <a:rPr lang="en-US" smtClean="0"/>
              <a:t>6</a:t>
            </a:fld>
            <a:endParaRPr lang="en-US"/>
          </a:p>
        </p:txBody>
      </p:sp>
    </p:spTree>
    <p:extLst>
      <p:ext uri="{BB962C8B-B14F-4D97-AF65-F5344CB8AC3E}">
        <p14:creationId xmlns:p14="http://schemas.microsoft.com/office/powerpoint/2010/main" val="2244219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Budget concerns, delay in publishing, </a:t>
            </a:r>
            <a:r>
              <a:rPr lang="en-US" dirty="0" err="1" smtClean="0"/>
              <a:t>retincence</a:t>
            </a:r>
            <a:r>
              <a:rPr lang="en-US" dirty="0" smtClean="0"/>
              <a:t> of partner – did a lot of transparent negotiation, got a grant for the community partner, strategically used the academic</a:t>
            </a:r>
            <a:endParaRPr lang="en-US" dirty="0"/>
          </a:p>
        </p:txBody>
      </p:sp>
      <p:sp>
        <p:nvSpPr>
          <p:cNvPr id="4" name="Slide Number Placeholder 3"/>
          <p:cNvSpPr>
            <a:spLocks noGrp="1"/>
          </p:cNvSpPr>
          <p:nvPr>
            <p:ph type="sldNum" sz="quarter" idx="10"/>
          </p:nvPr>
        </p:nvSpPr>
        <p:spPr/>
        <p:txBody>
          <a:bodyPr/>
          <a:lstStyle/>
          <a:p>
            <a:fld id="{E069060C-13CD-45E8-840F-DD6F88BEB804}" type="slidenum">
              <a:rPr lang="en-US" smtClean="0"/>
              <a:t>14</a:t>
            </a:fld>
            <a:endParaRPr lang="en-US"/>
          </a:p>
        </p:txBody>
      </p:sp>
    </p:spTree>
    <p:extLst>
      <p:ext uri="{BB962C8B-B14F-4D97-AF65-F5344CB8AC3E}">
        <p14:creationId xmlns:p14="http://schemas.microsoft.com/office/powerpoint/2010/main" val="1838381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4314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445177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28173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362D0A-EB28-4581-A133-14B6252BBD14}" type="datetimeFigureOut">
              <a:rPr lang="en-US" smtClean="0"/>
              <a:t>4/22/2018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551239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1362D0A-EB28-4581-A133-14B6252BBD14}" type="datetimeFigureOut">
              <a:rPr lang="en-US" smtClean="0"/>
              <a:t>4/22/2018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58CA73-F04C-4A07-BA9A-E01730CDBFF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9115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1362D0A-EB28-4581-A133-14B6252BBD14}" type="datetimeFigureOut">
              <a:rPr lang="en-US" smtClean="0"/>
              <a:t>4/22/2018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2909560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362D0A-EB28-4581-A133-14B6252BBD14}" type="datetimeFigureOut">
              <a:rPr lang="en-US" smtClean="0"/>
              <a:t>4/22/2018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19996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1362D0A-EB28-4581-A133-14B6252BBD14}" type="datetimeFigureOut">
              <a:rPr lang="en-US" smtClean="0"/>
              <a:t>4/22/2018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4249898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1362D0A-EB28-4581-A133-14B6252BBD14}" type="datetimeFigureOut">
              <a:rPr lang="en-US" smtClean="0"/>
              <a:t>4/22/2018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613230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1362D0A-EB28-4581-A133-14B6252BBD14}" type="datetimeFigureOut">
              <a:rPr lang="en-US" smtClean="0"/>
              <a:t>4/22/2018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758CA73-F04C-4A07-BA9A-E01730CDBFFD}" type="slidenum">
              <a:rPr lang="en-US" smtClean="0"/>
              <a:t>‹#›</a:t>
            </a:fld>
            <a:endParaRPr lang="en-US"/>
          </a:p>
        </p:txBody>
      </p:sp>
    </p:spTree>
    <p:extLst>
      <p:ext uri="{BB962C8B-B14F-4D97-AF65-F5344CB8AC3E}">
        <p14:creationId xmlns:p14="http://schemas.microsoft.com/office/powerpoint/2010/main" val="333186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1362D0A-EB28-4581-A133-14B6252BBD14}" type="datetimeFigureOut">
              <a:rPr lang="en-US" smtClean="0"/>
              <a:t>4/22/2018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58CA73-F04C-4A07-BA9A-E01730CDBFFD}" type="slidenum">
              <a:rPr lang="en-US" smtClean="0"/>
              <a:t>‹#›</a:t>
            </a:fld>
            <a:endParaRPr lang="en-US"/>
          </a:p>
        </p:txBody>
      </p:sp>
    </p:spTree>
    <p:extLst>
      <p:ext uri="{BB962C8B-B14F-4D97-AF65-F5344CB8AC3E}">
        <p14:creationId xmlns:p14="http://schemas.microsoft.com/office/powerpoint/2010/main" val="3570958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1362D0A-EB28-4581-A133-14B6252BBD14}" type="datetimeFigureOut">
              <a:rPr lang="en-US" smtClean="0"/>
              <a:t>4/22/2018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758CA73-F04C-4A07-BA9A-E01730CDBFF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988828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en.wikipedia.org/wiki/Cultural_humility#cite_note-1"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06411"/>
            <a:ext cx="9144000" cy="2387600"/>
          </a:xfrm>
        </p:spPr>
        <p:txBody>
          <a:bodyPr>
            <a:noAutofit/>
          </a:bodyPr>
          <a:lstStyle/>
          <a:p>
            <a:r>
              <a:rPr lang="en-US" sz="4800" dirty="0" smtClean="0"/>
              <a:t>Advanced Methods and Concepts in Research on Health Disparities and Social Determinants of Health:</a:t>
            </a:r>
            <a:br>
              <a:rPr lang="en-US" sz="4800" dirty="0" smtClean="0"/>
            </a:br>
            <a:r>
              <a:rPr lang="en-US" sz="4800" dirty="0" smtClean="0"/>
              <a:t>CBPR</a:t>
            </a:r>
            <a:endParaRPr lang="en-US" sz="4800" dirty="0"/>
          </a:p>
        </p:txBody>
      </p:sp>
      <p:sp>
        <p:nvSpPr>
          <p:cNvPr id="3" name="Subtitle 2"/>
          <p:cNvSpPr>
            <a:spLocks noGrp="1"/>
          </p:cNvSpPr>
          <p:nvPr>
            <p:ph type="subTitle" idx="1"/>
          </p:nvPr>
        </p:nvSpPr>
        <p:spPr>
          <a:xfrm>
            <a:off x="1524000" y="4635310"/>
            <a:ext cx="9144000" cy="1655762"/>
          </a:xfrm>
        </p:spPr>
        <p:txBody>
          <a:bodyPr/>
          <a:lstStyle/>
          <a:p>
            <a:r>
              <a:rPr lang="en-US" dirty="0" smtClean="0"/>
              <a:t>April </a:t>
            </a:r>
            <a:r>
              <a:rPr lang="en-US" dirty="0" smtClean="0"/>
              <a:t>23, 2018</a:t>
            </a:r>
            <a:endParaRPr lang="en-US" dirty="0"/>
          </a:p>
        </p:txBody>
      </p:sp>
    </p:spTree>
    <p:extLst>
      <p:ext uri="{BB962C8B-B14F-4D97-AF65-F5344CB8AC3E}">
        <p14:creationId xmlns:p14="http://schemas.microsoft.com/office/powerpoint/2010/main" val="1520958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Andrews: Sustainability</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Sustained effects of the intervention? </a:t>
            </a:r>
          </a:p>
          <a:p>
            <a:pPr>
              <a:buFont typeface="Wingdings" panose="05000000000000000000" pitchFamily="2" charset="2"/>
              <a:buChar char="§"/>
            </a:pPr>
            <a:r>
              <a:rPr lang="en-US" sz="2400" dirty="0" smtClean="0"/>
              <a:t> Capacity building of NAB and CHWs</a:t>
            </a:r>
          </a:p>
          <a:p>
            <a:pPr>
              <a:buFont typeface="Wingdings" panose="05000000000000000000" pitchFamily="2" charset="2"/>
              <a:buChar char="§"/>
            </a:pPr>
            <a:r>
              <a:rPr lang="en-US" sz="2400" dirty="0"/>
              <a:t> </a:t>
            </a:r>
            <a:r>
              <a:rPr lang="en-US" sz="2400" dirty="0" smtClean="0"/>
              <a:t>Champions at multiple levels of partnering organizations to weather personnel changes</a:t>
            </a:r>
          </a:p>
          <a:p>
            <a:pPr>
              <a:buFont typeface="Wingdings" panose="05000000000000000000" pitchFamily="2" charset="2"/>
              <a:buChar char="§"/>
            </a:pPr>
            <a:r>
              <a:rPr lang="en-US" sz="2400" dirty="0"/>
              <a:t> </a:t>
            </a:r>
            <a:r>
              <a:rPr lang="en-US" sz="2400" dirty="0" smtClean="0"/>
              <a:t>Balance between centralized and neighborhood-specific intervention development/input</a:t>
            </a:r>
          </a:p>
          <a:p>
            <a:pPr>
              <a:buFont typeface="Wingdings" panose="05000000000000000000" pitchFamily="2" charset="2"/>
              <a:buChar char="§"/>
            </a:pPr>
            <a:r>
              <a:rPr lang="en-US" sz="2400" dirty="0"/>
              <a:t> </a:t>
            </a:r>
            <a:r>
              <a:rPr lang="en-US" sz="2400" dirty="0" smtClean="0"/>
              <a:t>Formalized processes</a:t>
            </a:r>
          </a:p>
          <a:p>
            <a:pPr>
              <a:buFont typeface="Wingdings" panose="05000000000000000000" pitchFamily="2" charset="2"/>
              <a:buChar char="§"/>
            </a:pPr>
            <a:r>
              <a:rPr lang="en-US" sz="2400" dirty="0"/>
              <a:t> </a:t>
            </a:r>
            <a:r>
              <a:rPr lang="en-US" sz="2400" dirty="0" smtClean="0"/>
              <a:t>Sustained funding?</a:t>
            </a:r>
            <a:endParaRPr lang="en-US" sz="2400" dirty="0"/>
          </a:p>
        </p:txBody>
      </p:sp>
    </p:spTree>
    <p:extLst>
      <p:ext uri="{BB962C8B-B14F-4D97-AF65-F5344CB8AC3E}">
        <p14:creationId xmlns:p14="http://schemas.microsoft.com/office/powerpoint/2010/main" val="40979110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3458" y="-332828"/>
            <a:ext cx="10058400" cy="1450757"/>
          </a:xfrm>
        </p:spPr>
        <p:txBody>
          <a:bodyPr/>
          <a:lstStyle/>
          <a:p>
            <a:r>
              <a:rPr lang="en-US" dirty="0" smtClean="0"/>
              <a:t>Andrews, 2016</a:t>
            </a:r>
            <a:endParaRPr lang="en-US" dirty="0"/>
          </a:p>
        </p:txBody>
      </p:sp>
      <p:sp>
        <p:nvSpPr>
          <p:cNvPr id="3" name="Content Placeholder 2"/>
          <p:cNvSpPr>
            <a:spLocks noGrp="1"/>
          </p:cNvSpPr>
          <p:nvPr>
            <p:ph idx="1"/>
          </p:nvPr>
        </p:nvSpPr>
        <p:spPr>
          <a:xfrm>
            <a:off x="589936" y="1458442"/>
            <a:ext cx="4822722" cy="4687801"/>
          </a:xfrm>
        </p:spPr>
        <p:txBody>
          <a:bodyPr>
            <a:noAutofit/>
          </a:bodyPr>
          <a:lstStyle/>
          <a:p>
            <a:pPr>
              <a:buFont typeface="Wingdings" panose="05000000000000000000" pitchFamily="2" charset="2"/>
              <a:buChar char="§"/>
            </a:pPr>
            <a:r>
              <a:rPr lang="en-US" sz="2200" dirty="0" smtClean="0"/>
              <a:t> Smoking </a:t>
            </a:r>
            <a:r>
              <a:rPr lang="en-US" sz="2200" dirty="0"/>
              <a:t>abstinence rates at 12 months for intervention vs. control were 9% vs. 4.3%, p = 0.05. </a:t>
            </a:r>
            <a:endParaRPr lang="en-US" sz="2200" dirty="0" smtClean="0"/>
          </a:p>
          <a:p>
            <a:pPr>
              <a:buFont typeface="Wingdings" panose="05000000000000000000" pitchFamily="2" charset="2"/>
              <a:buChar char="§"/>
            </a:pPr>
            <a:r>
              <a:rPr lang="en-US" sz="2200" dirty="0"/>
              <a:t> </a:t>
            </a:r>
            <a:r>
              <a:rPr lang="en-US" sz="2200" dirty="0" smtClean="0"/>
              <a:t>Additional </a:t>
            </a:r>
            <a:r>
              <a:rPr lang="en-US" sz="2200" dirty="0"/>
              <a:t>analyses accounting for passive smoke </a:t>
            </a:r>
            <a:r>
              <a:rPr lang="en-US" sz="2200" dirty="0" smtClean="0"/>
              <a:t>exposure demonstrated </a:t>
            </a:r>
            <a:r>
              <a:rPr lang="en-US" sz="2200" dirty="0"/>
              <a:t>12 month abstinence rates of 12% vs. 5.3%, p = 0.016. </a:t>
            </a:r>
            <a:endParaRPr lang="en-US" sz="2200" dirty="0" smtClean="0"/>
          </a:p>
          <a:p>
            <a:pPr>
              <a:buFont typeface="Wingdings" panose="05000000000000000000" pitchFamily="2" charset="2"/>
              <a:buChar char="§"/>
            </a:pPr>
            <a:r>
              <a:rPr lang="en-US" sz="2200" dirty="0"/>
              <a:t> </a:t>
            </a:r>
            <a:r>
              <a:rPr lang="en-US" sz="2200" dirty="0" smtClean="0"/>
              <a:t>In the </a:t>
            </a:r>
            <a:r>
              <a:rPr lang="en-US" sz="2200" dirty="0"/>
              <a:t>multivariate regression analyses, there was no significant effect of the intervention on the odds of being a non-smoker (OR = 0.44, 95% CI: 0.18–1.07). </a:t>
            </a:r>
            <a:endParaRPr lang="en-US" sz="2200" dirty="0" smtClean="0"/>
          </a:p>
          <a:p>
            <a:pPr>
              <a:buFont typeface="Wingdings" panose="05000000000000000000" pitchFamily="2" charset="2"/>
              <a:buChar char="§"/>
            </a:pPr>
            <a:r>
              <a:rPr lang="en-US" sz="2200" dirty="0" smtClean="0"/>
              <a:t>Intervention </a:t>
            </a:r>
            <a:r>
              <a:rPr lang="en-US" sz="2200" dirty="0"/>
              <a:t>participants who kept coach visits, attended group sessions, and used patches were more likely to remain abstinent.</a:t>
            </a:r>
            <a:endParaRPr lang="en-US" sz="2200" dirty="0"/>
          </a:p>
        </p:txBody>
      </p:sp>
      <p:pic>
        <p:nvPicPr>
          <p:cNvPr id="1026" name="Picture 2" descr="An external file that holds a picture, illustration, etc.&#10;Object name is nihms947968f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77990" y="1568585"/>
            <a:ext cx="6314010" cy="45776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49582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Vasquez: CPBR for Policy Change</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Problem of pollution identified by community organization WE ACT, study design came from academic partners at Columbia</a:t>
            </a:r>
          </a:p>
          <a:p>
            <a:pPr>
              <a:buFont typeface="Wingdings" panose="05000000000000000000" pitchFamily="2" charset="2"/>
              <a:buChar char="§"/>
            </a:pPr>
            <a:r>
              <a:rPr lang="en-US" sz="2400" dirty="0"/>
              <a:t> </a:t>
            </a:r>
            <a:r>
              <a:rPr lang="en-US" sz="2400" dirty="0" smtClean="0"/>
              <a:t>Trained 17 youth to monitor pollution and traffic</a:t>
            </a:r>
          </a:p>
          <a:p>
            <a:pPr>
              <a:buFont typeface="Wingdings" panose="05000000000000000000" pitchFamily="2" charset="2"/>
              <a:buChar char="§"/>
            </a:pPr>
            <a:r>
              <a:rPr lang="en-US" sz="2400" dirty="0"/>
              <a:t> </a:t>
            </a:r>
            <a:r>
              <a:rPr lang="en-US" sz="2400" dirty="0" smtClean="0"/>
              <a:t>Academic researchers provided mentoring and oversight, analyzed data </a:t>
            </a:r>
            <a:endParaRPr lang="en-US" sz="2400" dirty="0"/>
          </a:p>
        </p:txBody>
      </p:sp>
    </p:spTree>
    <p:extLst>
      <p:ext uri="{BB962C8B-B14F-4D97-AF65-F5344CB8AC3E}">
        <p14:creationId xmlns:p14="http://schemas.microsoft.com/office/powerpoint/2010/main" val="15247998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Vasquez: CPBR for Policy Change</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Policy mobilization was led by WE ACT: Results were used in public education campaigns, conferences, public testimony, briefing of officials </a:t>
            </a:r>
          </a:p>
          <a:p>
            <a:pPr>
              <a:buFont typeface="Wingdings" panose="05000000000000000000" pitchFamily="2" charset="2"/>
              <a:buChar char="§"/>
            </a:pPr>
            <a:r>
              <a:rPr lang="en-US" sz="2400" dirty="0" smtClean="0"/>
              <a:t> Academic partners participated in workshops, provided advice</a:t>
            </a:r>
          </a:p>
          <a:p>
            <a:pPr>
              <a:buFont typeface="Wingdings" panose="05000000000000000000" pitchFamily="2" charset="2"/>
              <a:buChar char="§"/>
            </a:pPr>
            <a:r>
              <a:rPr lang="en-US" sz="2400" dirty="0"/>
              <a:t> </a:t>
            </a:r>
            <a:r>
              <a:rPr lang="en-US" sz="2400" dirty="0" smtClean="0"/>
              <a:t>Some conflict over timeline and focus </a:t>
            </a:r>
          </a:p>
          <a:p>
            <a:pPr>
              <a:buFont typeface="Wingdings" panose="05000000000000000000" pitchFamily="2" charset="2"/>
              <a:buChar char="§"/>
            </a:pPr>
            <a:r>
              <a:rPr lang="en-US" sz="2400" dirty="0"/>
              <a:t> </a:t>
            </a:r>
            <a:r>
              <a:rPr lang="en-US" sz="2400" dirty="0" smtClean="0"/>
              <a:t>Ultimately contributed to conversion to “clean” diesel, implementation of more consistent </a:t>
            </a:r>
            <a:r>
              <a:rPr lang="en-US" sz="2400" dirty="0" err="1" smtClean="0"/>
              <a:t>airemonitoring</a:t>
            </a:r>
            <a:r>
              <a:rPr lang="en-US" sz="2400" dirty="0" smtClean="0"/>
              <a:t>, establishment of state wide environmental justice programs, contributed to discussions on a federal level</a:t>
            </a:r>
            <a:endParaRPr lang="en-US" sz="2400" dirty="0"/>
          </a:p>
        </p:txBody>
      </p:sp>
    </p:spTree>
    <p:extLst>
      <p:ext uri="{BB962C8B-B14F-4D97-AF65-F5344CB8AC3E}">
        <p14:creationId xmlns:p14="http://schemas.microsoft.com/office/powerpoint/2010/main" val="34469369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Vasquez: CBPR for Policy</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  </a:t>
            </a:r>
            <a:r>
              <a:rPr lang="en-US" sz="2400" dirty="0"/>
              <a:t>What do you think of how </a:t>
            </a:r>
            <a:r>
              <a:rPr lang="en-US" sz="2400" dirty="0" smtClean="0"/>
              <a:t>CBPR </a:t>
            </a:r>
            <a:r>
              <a:rPr lang="en-US" sz="2400" dirty="0"/>
              <a:t>principles </a:t>
            </a:r>
            <a:r>
              <a:rPr lang="en-US" sz="2400" dirty="0" smtClean="0"/>
              <a:t>were applied in this </a:t>
            </a:r>
            <a:r>
              <a:rPr lang="en-US" sz="2400" dirty="0"/>
              <a:t>project</a:t>
            </a:r>
            <a:r>
              <a:rPr lang="en-US" sz="2400" dirty="0" smtClean="0"/>
              <a:t>?</a:t>
            </a:r>
          </a:p>
          <a:p>
            <a:pPr>
              <a:buFont typeface="Arial" panose="020B0604020202020204" pitchFamily="34" charset="0"/>
              <a:buChar char="•"/>
            </a:pPr>
            <a:r>
              <a:rPr lang="en-US" sz="2400" dirty="0"/>
              <a:t> </a:t>
            </a:r>
            <a:r>
              <a:rPr lang="en-US" sz="2400" dirty="0" smtClean="0"/>
              <a:t>What challenges did they face? How did they address them?</a:t>
            </a:r>
          </a:p>
          <a:p>
            <a:pPr>
              <a:buFont typeface="Arial" panose="020B0604020202020204" pitchFamily="34" charset="0"/>
              <a:buChar char="•"/>
            </a:pPr>
            <a:r>
              <a:rPr lang="en-US" sz="2400" dirty="0" smtClean="0"/>
              <a:t> What </a:t>
            </a:r>
            <a:r>
              <a:rPr lang="en-US" sz="2400" dirty="0" smtClean="0"/>
              <a:t>aspects of this </a:t>
            </a:r>
            <a:r>
              <a:rPr lang="en-US" sz="2400" dirty="0" smtClean="0"/>
              <a:t>project could </a:t>
            </a:r>
            <a:r>
              <a:rPr lang="en-US" sz="2400" dirty="0" smtClean="0"/>
              <a:t>be generalized to other projects?</a:t>
            </a:r>
          </a:p>
          <a:p>
            <a:pPr>
              <a:buFont typeface="Arial" panose="020B0604020202020204" pitchFamily="34" charset="0"/>
              <a:buChar char="•"/>
            </a:pPr>
            <a:r>
              <a:rPr lang="en-US" sz="2400" dirty="0"/>
              <a:t> </a:t>
            </a:r>
            <a:r>
              <a:rPr lang="en-US" sz="2400" dirty="0" smtClean="0"/>
              <a:t>What do you think of the academic partner’s statement that “the motivation for involvement did not lie in identifying policy goals but rather in trying to fill scientific gaps”?</a:t>
            </a:r>
          </a:p>
          <a:p>
            <a:pPr>
              <a:buFont typeface="Arial" panose="020B0604020202020204" pitchFamily="34" charset="0"/>
              <a:buChar char="•"/>
            </a:pPr>
            <a:r>
              <a:rPr lang="en-US" sz="2400" dirty="0" smtClean="0"/>
              <a:t>What role does research about the effectiveness of specific approaches to and aspects of CBPR have in health disparities research?</a:t>
            </a:r>
            <a:endParaRPr lang="en-US" sz="2400" dirty="0"/>
          </a:p>
        </p:txBody>
      </p:sp>
    </p:spTree>
    <p:extLst>
      <p:ext uri="{BB962C8B-B14F-4D97-AF65-F5344CB8AC3E}">
        <p14:creationId xmlns:p14="http://schemas.microsoft.com/office/powerpoint/2010/main" val="2836807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 </a:t>
            </a:r>
            <a:r>
              <a:rPr lang="en-US" sz="2400" dirty="0" smtClean="0"/>
              <a:t>Given the challenges</a:t>
            </a:r>
            <a:r>
              <a:rPr lang="en-US" sz="2400" dirty="0"/>
              <a:t> </a:t>
            </a:r>
            <a:r>
              <a:rPr lang="en-US" sz="2400" dirty="0" smtClean="0"/>
              <a:t>and benefits of CBPR, how can disparities researchers move forward? </a:t>
            </a:r>
            <a:endParaRPr lang="en-US" sz="2400" dirty="0"/>
          </a:p>
          <a:p>
            <a:pPr>
              <a:buFont typeface="Arial" panose="020B0604020202020204" pitchFamily="34" charset="0"/>
              <a:buChar char="•"/>
            </a:pPr>
            <a:r>
              <a:rPr lang="en-US" sz="2400" dirty="0" smtClean="0"/>
              <a:t> </a:t>
            </a:r>
            <a:r>
              <a:rPr lang="en-US" sz="2400" dirty="0" err="1" smtClean="0"/>
              <a:t>Minkler</a:t>
            </a:r>
            <a:r>
              <a:rPr lang="en-US" sz="2400" dirty="0" smtClean="0"/>
              <a:t> mentions importance of cultural humility in CBPR. What does this mean, and how can it be accomplished?</a:t>
            </a:r>
          </a:p>
          <a:p>
            <a:pPr>
              <a:buFont typeface="Arial" panose="020B0604020202020204" pitchFamily="34" charset="0"/>
              <a:buChar char="•"/>
            </a:pPr>
            <a:r>
              <a:rPr lang="en-US" sz="2400" dirty="0" smtClean="0"/>
              <a:t> In doing CBPR, what is a community? How is this identified? (See </a:t>
            </a:r>
            <a:r>
              <a:rPr lang="en-US" sz="2400" dirty="0" err="1" smtClean="0"/>
              <a:t>Minkler</a:t>
            </a:r>
            <a:r>
              <a:rPr lang="en-US" sz="2400" dirty="0" smtClean="0"/>
              <a:t> page 8</a:t>
            </a:r>
            <a:r>
              <a:rPr lang="en-US" sz="2400" dirty="0" smtClean="0"/>
              <a:t>)</a:t>
            </a:r>
          </a:p>
          <a:p>
            <a:pPr>
              <a:buFont typeface="Arial" panose="020B0604020202020204" pitchFamily="34" charset="0"/>
              <a:buChar char="•"/>
            </a:pPr>
            <a:r>
              <a:rPr lang="en-US" sz="2400" dirty="0"/>
              <a:t> </a:t>
            </a:r>
            <a:r>
              <a:rPr lang="en-US" sz="2400" dirty="0" smtClean="0"/>
              <a:t>How could CBPR, or elements of CBPR, be incorporated into your work?</a:t>
            </a:r>
            <a:endParaRPr lang="en-US" sz="2400" dirty="0"/>
          </a:p>
        </p:txBody>
      </p:sp>
    </p:spTree>
    <p:extLst>
      <p:ext uri="{BB962C8B-B14F-4D97-AF65-F5344CB8AC3E}">
        <p14:creationId xmlns:p14="http://schemas.microsoft.com/office/powerpoint/2010/main" val="1547310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and Structural Humility</a:t>
            </a:r>
            <a:endParaRPr lang="en-US" dirty="0"/>
          </a:p>
        </p:txBody>
      </p:sp>
      <p:sp>
        <p:nvSpPr>
          <p:cNvPr id="3" name="Content Placeholder 2"/>
          <p:cNvSpPr>
            <a:spLocks noGrp="1"/>
          </p:cNvSpPr>
          <p:nvPr>
            <p:ph idx="1"/>
          </p:nvPr>
        </p:nvSpPr>
        <p:spPr/>
        <p:txBody>
          <a:bodyPr>
            <a:noAutofit/>
          </a:bodyPr>
          <a:lstStyle/>
          <a:p>
            <a:r>
              <a:rPr lang="en-US" sz="2200" b="1" dirty="0"/>
              <a:t>Cultural humility</a:t>
            </a:r>
            <a:r>
              <a:rPr lang="en-US" sz="2200" dirty="0"/>
              <a:t> is the “ability to maintain an interpersonal stance that is other-oriented (or open to the other) in relation to aspects of cultural identity that are most important to the [person].</a:t>
            </a:r>
            <a:r>
              <a:rPr lang="en-US" sz="2200" baseline="30000" dirty="0">
                <a:hlinkClick r:id="rId2"/>
              </a:rPr>
              <a:t>[1]</a:t>
            </a:r>
            <a:r>
              <a:rPr lang="en-US" sz="2200" dirty="0"/>
              <a:t>” Cultural humility is different from other culturally-based training ideals because it focuses on self-humility rather than achieving a state of knowledge or </a:t>
            </a:r>
            <a:r>
              <a:rPr lang="en-US" sz="2200" dirty="0" smtClean="0"/>
              <a:t>awareness</a:t>
            </a:r>
          </a:p>
          <a:p>
            <a:endParaRPr lang="en-US" sz="2200" dirty="0"/>
          </a:p>
          <a:p>
            <a:r>
              <a:rPr lang="en-US" sz="2200" dirty="0"/>
              <a:t>We define </a:t>
            </a:r>
            <a:r>
              <a:rPr lang="en-US" sz="2200" b="1" dirty="0"/>
              <a:t>structural competency </a:t>
            </a:r>
            <a:r>
              <a:rPr lang="en-US" sz="2200" dirty="0"/>
              <a:t>as the trained ability to discern how a host of issues defined clinically as symptoms, attitudes, or diseases (e.g., depression, hypertension, obesity, smoking, medication “non-compliance,” trauma, psychosis) also represent the downstream implications of a number of upstream decisions about such matters as health care and food delivery systems, zoning laws, urban and rural infrastructures, medicalization, or even about the very definitions of illness and health</a:t>
            </a:r>
          </a:p>
        </p:txBody>
      </p:sp>
    </p:spTree>
    <p:extLst>
      <p:ext uri="{BB962C8B-B14F-4D97-AF65-F5344CB8AC3E}">
        <p14:creationId xmlns:p14="http://schemas.microsoft.com/office/powerpoint/2010/main" val="281291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Approaches to Community Engagement</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Start from scratch: develop community board, do needs assessment, network with organizations -&gt; intervention development, etc.</a:t>
            </a:r>
          </a:p>
          <a:p>
            <a:pPr>
              <a:buFont typeface="Wingdings" panose="05000000000000000000" pitchFamily="2" charset="2"/>
              <a:buChar char="§"/>
            </a:pPr>
            <a:endParaRPr lang="en-US" sz="900" dirty="0"/>
          </a:p>
          <a:p>
            <a:pPr>
              <a:buFont typeface="Wingdings" panose="05000000000000000000" pitchFamily="2" charset="2"/>
              <a:buChar char="§"/>
            </a:pPr>
            <a:r>
              <a:rPr lang="en-US" sz="2400" dirty="0" smtClean="0"/>
              <a:t> Identify and partner with specific organization on specific issue - &gt; intervention development etc.</a:t>
            </a:r>
          </a:p>
          <a:p>
            <a:pPr>
              <a:buFont typeface="Wingdings" panose="05000000000000000000" pitchFamily="2" charset="2"/>
              <a:buChar char="§"/>
            </a:pPr>
            <a:endParaRPr lang="en-US" sz="1000" dirty="0"/>
          </a:p>
          <a:p>
            <a:pPr>
              <a:buFont typeface="Wingdings" panose="05000000000000000000" pitchFamily="2" charset="2"/>
              <a:buChar char="§"/>
            </a:pPr>
            <a:r>
              <a:rPr lang="en-US" sz="2400" dirty="0" smtClean="0"/>
              <a:t> Do community engaged research which takes into account community needs and involvement, without aspiring to “CBPR”</a:t>
            </a:r>
            <a:endParaRPr lang="en-US" sz="2400" dirty="0"/>
          </a:p>
        </p:txBody>
      </p:sp>
    </p:spTree>
    <p:extLst>
      <p:ext uri="{BB962C8B-B14F-4D97-AF65-F5344CB8AC3E}">
        <p14:creationId xmlns:p14="http://schemas.microsoft.com/office/powerpoint/2010/main" val="5723915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rotWithShape="1">
          <a:blip r:embed="rId2"/>
          <a:srcRect l="33825" t="15030" r="32039" b="5208"/>
          <a:stretch/>
        </p:blipFill>
        <p:spPr>
          <a:xfrm>
            <a:off x="3657601" y="391885"/>
            <a:ext cx="4441371" cy="5834743"/>
          </a:xfrm>
          <a:prstGeom prst="rect">
            <a:avLst/>
          </a:prstGeom>
        </p:spPr>
      </p:pic>
    </p:spTree>
    <p:extLst>
      <p:ext uri="{BB962C8B-B14F-4D97-AF65-F5344CB8AC3E}">
        <p14:creationId xmlns:p14="http://schemas.microsoft.com/office/powerpoint/2010/main" val="1346166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Minkler</a:t>
            </a:r>
            <a:r>
              <a:rPr lang="en-US" dirty="0" smtClean="0"/>
              <a:t>: CPBR Overview</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800" dirty="0" smtClean="0"/>
              <a:t> “A collaborative process that equitably involves all partners in the research process and recognizes the unique strengths that each brings. CBPR begins with a research topic of importance to the community with the aim of combining knowledge and action for social change to improve community health and eliminate health disparities”.</a:t>
            </a:r>
            <a:endParaRPr lang="en-US" sz="2800" dirty="0"/>
          </a:p>
        </p:txBody>
      </p:sp>
    </p:spTree>
    <p:extLst>
      <p:ext uri="{BB962C8B-B14F-4D97-AF65-F5344CB8AC3E}">
        <p14:creationId xmlns:p14="http://schemas.microsoft.com/office/powerpoint/2010/main" val="12931204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Community-Based Participatory </a:t>
            </a:r>
            <a:r>
              <a:rPr lang="en-US" dirty="0" smtClean="0"/>
              <a:t>Research and Health Disparities?</a:t>
            </a:r>
            <a:endParaRPr lang="en-US" dirty="0"/>
          </a:p>
        </p:txBody>
      </p:sp>
      <p:sp>
        <p:nvSpPr>
          <p:cNvPr id="3" name="Content Placeholder 2"/>
          <p:cNvSpPr>
            <a:spLocks noGrp="1"/>
          </p:cNvSpPr>
          <p:nvPr>
            <p:ph idx="1"/>
          </p:nvPr>
        </p:nvSpPr>
        <p:spPr>
          <a:xfrm>
            <a:off x="1097280" y="1737360"/>
            <a:ext cx="10058400" cy="4023360"/>
          </a:xfrm>
        </p:spPr>
        <p:txBody>
          <a:bodyPr/>
          <a:lstStyle/>
          <a:p>
            <a:pPr>
              <a:buFont typeface="Arial" panose="020B0604020202020204" pitchFamily="34" charset="0"/>
              <a:buChar char="•"/>
            </a:pPr>
            <a:r>
              <a:rPr lang="en-US" dirty="0" smtClean="0"/>
              <a:t> </a:t>
            </a:r>
            <a:r>
              <a:rPr lang="en-US" sz="2800" dirty="0" smtClean="0"/>
              <a:t>Particularly relevant to health disparities research because:</a:t>
            </a:r>
          </a:p>
          <a:p>
            <a:pPr lvl="1">
              <a:buFont typeface="Arial" panose="020B0604020202020204" pitchFamily="34" charset="0"/>
              <a:buChar char="•"/>
            </a:pPr>
            <a:r>
              <a:rPr lang="en-US" sz="2400" dirty="0" smtClean="0"/>
              <a:t>Can be used to address health outcomes for disenfranchised populations </a:t>
            </a:r>
          </a:p>
          <a:p>
            <a:pPr lvl="1">
              <a:buFont typeface="Arial" panose="020B0604020202020204" pitchFamily="34" charset="0"/>
              <a:buChar char="•"/>
            </a:pPr>
            <a:r>
              <a:rPr lang="en-US" sz="2400" dirty="0" smtClean="0"/>
              <a:t>Provides opportunity to move beyond individual explanations to social </a:t>
            </a:r>
            <a:r>
              <a:rPr lang="en-US" sz="2400" dirty="0" smtClean="0"/>
              <a:t>determinants</a:t>
            </a:r>
          </a:p>
          <a:p>
            <a:pPr lvl="1">
              <a:buFont typeface="Arial" panose="020B0604020202020204" pitchFamily="34" charset="0"/>
              <a:buChar char="•"/>
            </a:pPr>
            <a:r>
              <a:rPr lang="en-US" sz="2400" dirty="0" smtClean="0"/>
              <a:t>Focused on action</a:t>
            </a:r>
            <a:endParaRPr lang="en-US" sz="2400" dirty="0" smtClean="0"/>
          </a:p>
          <a:p>
            <a:pPr lvl="1">
              <a:buFont typeface="Arial" panose="020B0604020202020204" pitchFamily="34" charset="0"/>
              <a:buChar char="•"/>
            </a:pPr>
            <a:endParaRPr lang="en-US" sz="2000" dirty="0"/>
          </a:p>
          <a:p>
            <a:pPr>
              <a:buFont typeface="Arial" panose="020B0604020202020204" pitchFamily="34" charset="0"/>
              <a:buChar char="•"/>
            </a:pPr>
            <a:r>
              <a:rPr lang="en-US" sz="2400" dirty="0" smtClean="0"/>
              <a:t> </a:t>
            </a:r>
            <a:r>
              <a:rPr lang="en-US" sz="2800" dirty="0" smtClean="0"/>
              <a:t>Pure CBPR is challenging; considering how to incorporate most relevant aspects of approach can be more tractable and still effective</a:t>
            </a:r>
            <a:endParaRPr lang="en-US" sz="2400" dirty="0" smtClean="0"/>
          </a:p>
          <a:p>
            <a:pPr>
              <a:buFont typeface="Arial" panose="020B0604020202020204" pitchFamily="34" charset="0"/>
              <a:buChar char="•"/>
            </a:pPr>
            <a:endParaRPr lang="en-US" dirty="0"/>
          </a:p>
          <a:p>
            <a:pPr marL="0" indent="0">
              <a:buNone/>
            </a:pPr>
            <a:endParaRPr lang="en-US" dirty="0"/>
          </a:p>
        </p:txBody>
      </p:sp>
    </p:spTree>
    <p:extLst>
      <p:ext uri="{BB962C8B-B14F-4D97-AF65-F5344CB8AC3E}">
        <p14:creationId xmlns:p14="http://schemas.microsoft.com/office/powerpoint/2010/main" val="7310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community?</a:t>
            </a:r>
            <a:endParaRPr lang="en-US" dirty="0"/>
          </a:p>
        </p:txBody>
      </p:sp>
      <p:sp>
        <p:nvSpPr>
          <p:cNvPr id="3" name="Content Placeholder 2"/>
          <p:cNvSpPr>
            <a:spLocks noGrp="1"/>
          </p:cNvSpPr>
          <p:nvPr>
            <p:ph idx="1"/>
          </p:nvPr>
        </p:nvSpPr>
        <p:spPr/>
        <p:txBody>
          <a:bodyPr>
            <a:normAutofit/>
          </a:bodyPr>
          <a:lstStyle/>
          <a:p>
            <a:r>
              <a:rPr lang="en-US" sz="2400" dirty="0" smtClean="0"/>
              <a:t>Israel, Ann Rev Pub Health, 1998:</a:t>
            </a:r>
          </a:p>
          <a:p>
            <a:r>
              <a:rPr lang="en-US" sz="2400" dirty="0" smtClean="0"/>
              <a:t>“Community </a:t>
            </a:r>
            <a:r>
              <a:rPr lang="en-US" sz="2400" dirty="0"/>
              <a:t>is characterized by a sense of identification and emotional connection to other members, common symbol systems, shared values and norms, mutual— although not necessarily equal—influence, common interests, and commitment to meeting shared needs (83, 92, 150, 166). Communities of identity may be centered on a defined geographic neighborhood or a geographically dispersed ethnic group with a sense of common identity and shared </a:t>
            </a:r>
            <a:r>
              <a:rPr lang="en-US" sz="2400" dirty="0" smtClean="0"/>
              <a:t>fate.”</a:t>
            </a:r>
            <a:endParaRPr lang="en-US" sz="2400" dirty="0"/>
          </a:p>
        </p:txBody>
      </p:sp>
    </p:spTree>
    <p:extLst>
      <p:ext uri="{BB962C8B-B14F-4D97-AF65-F5344CB8AC3E}">
        <p14:creationId xmlns:p14="http://schemas.microsoft.com/office/powerpoint/2010/main" val="13864543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Minkler</a:t>
            </a:r>
            <a:r>
              <a:rPr lang="en-US" dirty="0" smtClean="0"/>
              <a:t>: Questions</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t> What do you think of the claimed benefits of CBPR?</a:t>
            </a:r>
          </a:p>
          <a:p>
            <a:pPr>
              <a:buFont typeface="Arial" panose="020B0604020202020204" pitchFamily="34" charset="0"/>
              <a:buChar char="•"/>
            </a:pPr>
            <a:r>
              <a:rPr lang="en-US" sz="2400" dirty="0"/>
              <a:t> </a:t>
            </a:r>
            <a:r>
              <a:rPr lang="en-US" sz="2400" dirty="0" smtClean="0"/>
              <a:t>Which challenges do you think are most significant?</a:t>
            </a:r>
          </a:p>
          <a:p>
            <a:pPr>
              <a:buFont typeface="Arial" panose="020B0604020202020204" pitchFamily="34" charset="0"/>
              <a:buChar char="•"/>
            </a:pPr>
            <a:r>
              <a:rPr lang="en-US" sz="2400" dirty="0" smtClean="0"/>
              <a:t> What do you think </a:t>
            </a:r>
            <a:r>
              <a:rPr lang="en-US" sz="2400" dirty="0" err="1" smtClean="0"/>
              <a:t>Minkler</a:t>
            </a:r>
            <a:r>
              <a:rPr lang="en-US" sz="2400" dirty="0" smtClean="0"/>
              <a:t> means by “systems development and local community capacity development”? How can this be accomplished?</a:t>
            </a:r>
            <a:endParaRPr lang="en-US" sz="2400" dirty="0"/>
          </a:p>
        </p:txBody>
      </p:sp>
    </p:spTree>
    <p:extLst>
      <p:ext uri="{BB962C8B-B14F-4D97-AF65-F5344CB8AC3E}">
        <p14:creationId xmlns:p14="http://schemas.microsoft.com/office/powerpoint/2010/main" val="18040287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Minkler</a:t>
            </a:r>
            <a:r>
              <a:rPr lang="en-US" dirty="0" smtClean="0"/>
              <a:t>: Benefits of CBPR</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t> Support development of relevant research questions</a:t>
            </a:r>
          </a:p>
          <a:p>
            <a:pPr>
              <a:buFont typeface="Arial" panose="020B0604020202020204" pitchFamily="34" charset="0"/>
              <a:buChar char="•"/>
            </a:pPr>
            <a:r>
              <a:rPr lang="en-US" sz="2400" dirty="0"/>
              <a:t> </a:t>
            </a:r>
            <a:r>
              <a:rPr lang="en-US" sz="2400" dirty="0" smtClean="0"/>
              <a:t>Improve cultural sensitivity and reliability of </a:t>
            </a:r>
            <a:r>
              <a:rPr lang="en-US" sz="2400" dirty="0" smtClean="0"/>
              <a:t>measurements and methods</a:t>
            </a:r>
            <a:endParaRPr lang="en-US" sz="2400" dirty="0" smtClean="0"/>
          </a:p>
          <a:p>
            <a:pPr>
              <a:buFont typeface="Arial" panose="020B0604020202020204" pitchFamily="34" charset="0"/>
              <a:buChar char="•"/>
            </a:pPr>
            <a:r>
              <a:rPr lang="en-US" sz="2400" dirty="0"/>
              <a:t> </a:t>
            </a:r>
            <a:r>
              <a:rPr lang="en-US" sz="2400" dirty="0" smtClean="0"/>
              <a:t>Uncover relevant lay knowledge necessary to understand problem and possible solutions</a:t>
            </a:r>
          </a:p>
          <a:p>
            <a:pPr>
              <a:buFont typeface="Arial" panose="020B0604020202020204" pitchFamily="34" charset="0"/>
              <a:buChar char="•"/>
            </a:pPr>
            <a:r>
              <a:rPr lang="en-US" sz="2400" dirty="0"/>
              <a:t> </a:t>
            </a:r>
            <a:r>
              <a:rPr lang="en-US" sz="2400" dirty="0" smtClean="0"/>
              <a:t>Enhance recruitment and retention</a:t>
            </a:r>
          </a:p>
          <a:p>
            <a:pPr>
              <a:buFont typeface="Arial" panose="020B0604020202020204" pitchFamily="34" charset="0"/>
              <a:buChar char="•"/>
            </a:pPr>
            <a:r>
              <a:rPr lang="en-US" sz="2400" dirty="0"/>
              <a:t> </a:t>
            </a:r>
            <a:r>
              <a:rPr lang="en-US" sz="2400" dirty="0" smtClean="0"/>
              <a:t>Improve interpretation of findings</a:t>
            </a:r>
          </a:p>
          <a:p>
            <a:pPr>
              <a:buFont typeface="Arial" panose="020B0604020202020204" pitchFamily="34" charset="0"/>
              <a:buChar char="•"/>
            </a:pPr>
            <a:r>
              <a:rPr lang="en-US" sz="2400" dirty="0"/>
              <a:t> </a:t>
            </a:r>
            <a:r>
              <a:rPr lang="en-US" sz="2400" dirty="0" smtClean="0"/>
              <a:t>Increase the relevance of intervention approaches</a:t>
            </a:r>
            <a:endParaRPr lang="en-US" sz="2400" dirty="0"/>
          </a:p>
        </p:txBody>
      </p:sp>
    </p:spTree>
    <p:extLst>
      <p:ext uri="{BB962C8B-B14F-4D97-AF65-F5344CB8AC3E}">
        <p14:creationId xmlns:p14="http://schemas.microsoft.com/office/powerpoint/2010/main" val="7159142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Minkler</a:t>
            </a:r>
            <a:r>
              <a:rPr lang="en-US" dirty="0" smtClean="0"/>
              <a:t>: Challenges to CBPR</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t> How to initiate the collaboration/identify the problem?</a:t>
            </a:r>
          </a:p>
          <a:p>
            <a:pPr>
              <a:buFont typeface="Arial" panose="020B0604020202020204" pitchFamily="34" charset="0"/>
              <a:buChar char="•"/>
            </a:pPr>
            <a:r>
              <a:rPr lang="en-US" sz="2400" dirty="0"/>
              <a:t> </a:t>
            </a:r>
            <a:r>
              <a:rPr lang="en-US" sz="2400" dirty="0" smtClean="0"/>
              <a:t>Insider-Outsider tension (including funding/benefits, trust)</a:t>
            </a:r>
          </a:p>
          <a:p>
            <a:pPr>
              <a:buFont typeface="Arial" panose="020B0604020202020204" pitchFamily="34" charset="0"/>
              <a:buChar char="•"/>
            </a:pPr>
            <a:r>
              <a:rPr lang="en-US" sz="2400" dirty="0"/>
              <a:t> </a:t>
            </a:r>
            <a:r>
              <a:rPr lang="en-US" sz="2400" dirty="0" smtClean="0"/>
              <a:t>Challenges in enabling and motivating community </a:t>
            </a:r>
            <a:r>
              <a:rPr lang="en-US" sz="2400" dirty="0" smtClean="0"/>
              <a:t>engagement</a:t>
            </a:r>
          </a:p>
          <a:p>
            <a:pPr lvl="1">
              <a:buFont typeface="Arial" panose="020B0604020202020204" pitchFamily="34" charset="0"/>
              <a:buChar char="•"/>
            </a:pPr>
            <a:r>
              <a:rPr lang="en-US" sz="2200" dirty="0"/>
              <a:t>Need to engage in meaningful capacity </a:t>
            </a:r>
            <a:r>
              <a:rPr lang="en-US" sz="2200" dirty="0" smtClean="0"/>
              <a:t>building, provide adequate compensation</a:t>
            </a:r>
          </a:p>
          <a:p>
            <a:pPr>
              <a:buFont typeface="Arial" panose="020B0604020202020204" pitchFamily="34" charset="0"/>
              <a:buChar char="•"/>
            </a:pPr>
            <a:r>
              <a:rPr lang="en-US" sz="2400" dirty="0"/>
              <a:t> </a:t>
            </a:r>
            <a:r>
              <a:rPr lang="en-US" sz="2400" dirty="0" smtClean="0"/>
              <a:t>Differences in paradigm about the process and outcomes of research</a:t>
            </a:r>
            <a:endParaRPr lang="en-US" sz="2400" dirty="0" smtClean="0"/>
          </a:p>
          <a:p>
            <a:pPr>
              <a:buFont typeface="Arial" panose="020B0604020202020204" pitchFamily="34" charset="0"/>
              <a:buChar char="•"/>
            </a:pPr>
            <a:r>
              <a:rPr lang="en-US" sz="2400" dirty="0"/>
              <a:t> </a:t>
            </a:r>
            <a:r>
              <a:rPr lang="en-US" sz="2400" dirty="0" smtClean="0"/>
              <a:t>Disconnect in sharing findings, including different agendas (political vs. scientific</a:t>
            </a:r>
            <a:r>
              <a:rPr lang="en-US" sz="2400" dirty="0" smtClean="0"/>
              <a:t>)</a:t>
            </a:r>
          </a:p>
          <a:p>
            <a:pPr marL="0" indent="0">
              <a:buNone/>
            </a:pPr>
            <a:endParaRPr lang="en-US" sz="2400" dirty="0" smtClean="0"/>
          </a:p>
        </p:txBody>
      </p:sp>
    </p:spTree>
    <p:extLst>
      <p:ext uri="{BB962C8B-B14F-4D97-AF65-F5344CB8AC3E}">
        <p14:creationId xmlns:p14="http://schemas.microsoft.com/office/powerpoint/2010/main" val="39044075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Andrews: CBPR for Intervention Design</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t> What do you think of the “origin story” of this collaboration? </a:t>
            </a:r>
            <a:endParaRPr lang="en-US" sz="2400" dirty="0"/>
          </a:p>
          <a:p>
            <a:pPr>
              <a:buFont typeface="Arial" panose="020B0604020202020204" pitchFamily="34" charset="0"/>
              <a:buChar char="•"/>
            </a:pPr>
            <a:r>
              <a:rPr lang="en-US" sz="2400" dirty="0" smtClean="0"/>
              <a:t> </a:t>
            </a:r>
            <a:r>
              <a:rPr lang="en-US" sz="2400" dirty="0"/>
              <a:t>What do you think of how </a:t>
            </a:r>
            <a:r>
              <a:rPr lang="en-US" sz="2400" dirty="0" smtClean="0"/>
              <a:t>CBPR principles were applied </a:t>
            </a:r>
            <a:r>
              <a:rPr lang="en-US" sz="2400" dirty="0"/>
              <a:t>in this project</a:t>
            </a:r>
            <a:r>
              <a:rPr lang="en-US" sz="2400" dirty="0" smtClean="0"/>
              <a:t>?</a:t>
            </a:r>
          </a:p>
          <a:p>
            <a:pPr>
              <a:buFont typeface="Arial" panose="020B0604020202020204" pitchFamily="34" charset="0"/>
              <a:buChar char="•"/>
            </a:pPr>
            <a:r>
              <a:rPr lang="en-US" sz="2600" dirty="0" smtClean="0"/>
              <a:t> </a:t>
            </a:r>
            <a:r>
              <a:rPr lang="en-US" sz="2400" dirty="0" smtClean="0"/>
              <a:t>How </a:t>
            </a:r>
            <a:r>
              <a:rPr lang="en-US" sz="2400" dirty="0" smtClean="0"/>
              <a:t>did the use of CBPR influence the intervention development? The study design?</a:t>
            </a:r>
          </a:p>
          <a:p>
            <a:pPr>
              <a:buFont typeface="Arial" panose="020B0604020202020204" pitchFamily="34" charset="0"/>
              <a:buChar char="•"/>
            </a:pPr>
            <a:r>
              <a:rPr lang="en-US" sz="2400" dirty="0"/>
              <a:t> </a:t>
            </a:r>
            <a:r>
              <a:rPr lang="en-US" sz="2400" dirty="0" smtClean="0"/>
              <a:t>How did they address sustainability</a:t>
            </a:r>
            <a:r>
              <a:rPr lang="en-US" sz="2400" dirty="0" smtClean="0"/>
              <a:t>?</a:t>
            </a:r>
          </a:p>
          <a:p>
            <a:pPr>
              <a:buFont typeface="Arial" panose="020B0604020202020204" pitchFamily="34" charset="0"/>
              <a:buChar char="•"/>
            </a:pPr>
            <a:r>
              <a:rPr lang="en-US" sz="2400" dirty="0"/>
              <a:t> </a:t>
            </a:r>
            <a:r>
              <a:rPr lang="en-US" sz="2400" dirty="0" smtClean="0"/>
              <a:t>What did you think of Table 1?</a:t>
            </a:r>
            <a:endParaRPr lang="en-US" sz="2400" dirty="0"/>
          </a:p>
        </p:txBody>
      </p:sp>
    </p:spTree>
    <p:extLst>
      <p:ext uri="{BB962C8B-B14F-4D97-AF65-F5344CB8AC3E}">
        <p14:creationId xmlns:p14="http://schemas.microsoft.com/office/powerpoint/2010/main" val="3448211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Andrews: Phases of Involvement</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 Problem identification</a:t>
            </a:r>
          </a:p>
          <a:p>
            <a:pPr>
              <a:buFont typeface="Wingdings" panose="05000000000000000000" pitchFamily="2" charset="2"/>
              <a:buChar char="§"/>
            </a:pPr>
            <a:r>
              <a:rPr lang="en-US" sz="2400" dirty="0" smtClean="0"/>
              <a:t> Needs assessment</a:t>
            </a:r>
          </a:p>
          <a:p>
            <a:pPr>
              <a:buFont typeface="Wingdings" panose="05000000000000000000" pitchFamily="2" charset="2"/>
              <a:buChar char="§"/>
            </a:pPr>
            <a:r>
              <a:rPr lang="en-US" sz="2400" dirty="0"/>
              <a:t> </a:t>
            </a:r>
            <a:r>
              <a:rPr lang="en-US" sz="2400" dirty="0" smtClean="0"/>
              <a:t>Intervention development</a:t>
            </a:r>
          </a:p>
          <a:p>
            <a:pPr>
              <a:buFont typeface="Wingdings" panose="05000000000000000000" pitchFamily="2" charset="2"/>
              <a:buChar char="§"/>
            </a:pPr>
            <a:r>
              <a:rPr lang="en-US" sz="2400" dirty="0"/>
              <a:t> </a:t>
            </a:r>
            <a:r>
              <a:rPr lang="en-US" sz="2400" dirty="0" smtClean="0"/>
              <a:t>Pilot studies</a:t>
            </a:r>
          </a:p>
          <a:p>
            <a:pPr>
              <a:buFont typeface="Wingdings" panose="05000000000000000000" pitchFamily="2" charset="2"/>
              <a:buChar char="§"/>
            </a:pPr>
            <a:r>
              <a:rPr lang="en-US" sz="2400" dirty="0"/>
              <a:t> </a:t>
            </a:r>
            <a:r>
              <a:rPr lang="en-US" sz="2400" dirty="0" smtClean="0"/>
              <a:t>Randomized controlled trial</a:t>
            </a:r>
            <a:endParaRPr lang="en-US" sz="2400" dirty="0"/>
          </a:p>
        </p:txBody>
      </p:sp>
    </p:spTree>
    <p:extLst>
      <p:ext uri="{BB962C8B-B14F-4D97-AF65-F5344CB8AC3E}">
        <p14:creationId xmlns:p14="http://schemas.microsoft.com/office/powerpoint/2010/main" val="2932090074"/>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13296</TotalTime>
  <Words>1025</Words>
  <Application>Microsoft Office PowerPoint</Application>
  <PresentationFormat>Widescreen</PresentationFormat>
  <Paragraphs>92</Paragraphs>
  <Slides>18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Wingdings</vt:lpstr>
      <vt:lpstr>Retrospect</vt:lpstr>
      <vt:lpstr>Advanced Methods and Concepts in Research on Health Disparities and Social Determinants of Health: CBPR</vt:lpstr>
      <vt:lpstr>Minkler: CPBR Overview</vt:lpstr>
      <vt:lpstr>Community-Based Participatory Research and Health Disparities?</vt:lpstr>
      <vt:lpstr>What is a community?</vt:lpstr>
      <vt:lpstr>Minkler: Questions</vt:lpstr>
      <vt:lpstr>Minkler: Benefits of CBPR</vt:lpstr>
      <vt:lpstr>Minkler: Challenges to CBPR</vt:lpstr>
      <vt:lpstr>Andrews: CBPR for Intervention Design</vt:lpstr>
      <vt:lpstr>Andrews: Phases of Involvement</vt:lpstr>
      <vt:lpstr>Andrews: Sustainability</vt:lpstr>
      <vt:lpstr>Andrews, 2016</vt:lpstr>
      <vt:lpstr>Vasquez: CPBR for Policy Change</vt:lpstr>
      <vt:lpstr>Vasquez: CPBR for Policy Change</vt:lpstr>
      <vt:lpstr>Vasquez: CBPR for Policy</vt:lpstr>
      <vt:lpstr>Discussion Questions</vt:lpstr>
      <vt:lpstr>Cultural and Structural Humility</vt:lpstr>
      <vt:lpstr>Different Approaches to Community Engagement</vt:lpstr>
      <vt:lpstr>PowerPoint Presentation</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Methods and Concepts in Research on Health Disparities and Social Determinants of Health</dc:title>
  <dc:creator>Dehlendorf, Christine</dc:creator>
  <cp:lastModifiedBy>Dehlendorf, Christine</cp:lastModifiedBy>
  <cp:revision>51</cp:revision>
  <dcterms:created xsi:type="dcterms:W3CDTF">2017-04-03T16:48:48Z</dcterms:created>
  <dcterms:modified xsi:type="dcterms:W3CDTF">2018-04-22T23:24:10Z</dcterms:modified>
</cp:coreProperties>
</file>