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274" r:id="rId2"/>
    <p:sldId id="288" r:id="rId3"/>
    <p:sldId id="287" r:id="rId4"/>
    <p:sldId id="286" r:id="rId5"/>
    <p:sldId id="291" r:id="rId6"/>
    <p:sldId id="284" r:id="rId7"/>
    <p:sldId id="289" r:id="rId8"/>
    <p:sldId id="293" r:id="rId9"/>
    <p:sldId id="292" r:id="rId10"/>
    <p:sldId id="290" r:id="rId11"/>
    <p:sldId id="28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77087" autoAdjust="0"/>
  </p:normalViewPr>
  <p:slideViewPr>
    <p:cSldViewPr snapToGrid="0">
      <p:cViewPr>
        <p:scale>
          <a:sx n="60" d="100"/>
          <a:sy n="60" d="100"/>
        </p:scale>
        <p:origin x="-390" y="-24"/>
      </p:cViewPr>
      <p:guideLst>
        <p:guide orient="horz" pos="2160"/>
        <p:guide pos="3840"/>
      </p:guideLst>
    </p:cSldViewPr>
  </p:slideViewPr>
  <p:notesTextViewPr>
    <p:cViewPr>
      <p:scale>
        <a:sx n="1" d="1"/>
        <a:sy n="1" d="1"/>
      </p:scale>
      <p:origin x="0" y="0"/>
    </p:cViewPr>
  </p:notesTextViewPr>
  <p:sorterViewPr>
    <p:cViewPr>
      <p:scale>
        <a:sx n="100" d="100"/>
        <a:sy n="100" d="100"/>
      </p:scale>
      <p:origin x="0" y="-9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E70DBD-B07D-49F4-B6B3-7044835E0075}" type="datetimeFigureOut">
              <a:rPr lang="en-US" smtClean="0"/>
              <a:t>4/29/2018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9060C-13CD-45E8-840F-DD6F88BEB804}" type="slidenum">
              <a:rPr lang="en-US" smtClean="0"/>
              <a:t>‹#›</a:t>
            </a:fld>
            <a:endParaRPr lang="en-US"/>
          </a:p>
        </p:txBody>
      </p:sp>
    </p:spTree>
    <p:extLst>
      <p:ext uri="{BB962C8B-B14F-4D97-AF65-F5344CB8AC3E}">
        <p14:creationId xmlns:p14="http://schemas.microsoft.com/office/powerpoint/2010/main" val="137580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Are </a:t>
            </a:r>
            <a:r>
              <a:rPr lang="en-US" baseline="0" dirty="0" smtClean="0"/>
              <a:t>you measuring what you think you are measuring?</a:t>
            </a:r>
          </a:p>
          <a:p>
            <a:r>
              <a:rPr lang="en-US" baseline="0" dirty="0" smtClean="0"/>
              <a:t>Validation is about making the case that you are justified in drawing inferences about a latent construct based on your measure</a:t>
            </a:r>
          </a:p>
          <a:p>
            <a:endParaRPr lang="en-US" baseline="0" dirty="0" smtClean="0"/>
          </a:p>
          <a:p>
            <a:r>
              <a:rPr lang="en-US" baseline="0" dirty="0" smtClean="0"/>
              <a:t>To “validate a measure” is simple language that obscures the different forms of validity evidence, as well as the fact that a “valid” measure isn’t necessarily appropriate for us indiscriminately in all populations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3</a:t>
            </a:fld>
            <a:endParaRPr lang="en-US"/>
          </a:p>
        </p:txBody>
      </p:sp>
    </p:spTree>
    <p:extLst>
      <p:ext uri="{BB962C8B-B14F-4D97-AF65-F5344CB8AC3E}">
        <p14:creationId xmlns:p14="http://schemas.microsoft.com/office/powerpoint/2010/main" val="3264596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won’t go into detail into the methods involved in each of these – just good to have an overview of the types of evidence that exist</a:t>
            </a:r>
          </a:p>
          <a:p>
            <a:r>
              <a:rPr lang="en-US" baseline="0" dirty="0" smtClean="0"/>
              <a:t>Depending on your discipline, different categorizations/ divisions between types of validity evidence  - sometimes, construct/criterion</a:t>
            </a:r>
          </a:p>
          <a:p>
            <a:r>
              <a:rPr lang="en-US" baseline="0" dirty="0" smtClean="0"/>
              <a:t>Consequence – measure developers to assume responsibility for documenting the consequences of testing –particularly in high stakes environs- and the </a:t>
            </a:r>
            <a:r>
              <a:rPr lang="en-US" baseline="0" dirty="0" err="1" smtClean="0"/>
              <a:t>jutification</a:t>
            </a:r>
            <a:r>
              <a:rPr lang="en-US" baseline="0" dirty="0" smtClean="0"/>
              <a:t> for use of </a:t>
            </a:r>
            <a:r>
              <a:rPr lang="en-US" baseline="0" dirty="0" smtClean="0"/>
              <a:t>scores. Another example – impact of giving providers feedback on how they are treating patients.  https://www.ncbi.nlm.nih.gov/pubmed/26839945 </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4</a:t>
            </a:fld>
            <a:endParaRPr lang="en-US"/>
          </a:p>
        </p:txBody>
      </p:sp>
    </p:spTree>
    <p:extLst>
      <p:ext uri="{BB962C8B-B14F-4D97-AF65-F5344CB8AC3E}">
        <p14:creationId xmlns:p14="http://schemas.microsoft.com/office/powerpoint/2010/main" val="3982382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Ramirez</a:t>
            </a:r>
            <a:r>
              <a:rPr lang="en-US" baseline="0" dirty="0" smtClean="0"/>
              <a:t> article talks about conceptual versus metric equivalence (factor loadings for latter). Structural equivalence would be whether </a:t>
            </a:r>
            <a:r>
              <a:rPr lang="en-US" baseline="0" dirty="0" err="1" smtClean="0"/>
              <a:t>relationsips</a:t>
            </a:r>
            <a:r>
              <a:rPr lang="en-US" baseline="0" dirty="0" smtClean="0"/>
              <a:t> with outside variables are same – but some say this isn’t necessary for validation because might have different real relationships.</a:t>
            </a:r>
          </a:p>
          <a:p>
            <a:endParaRPr lang="en-US" baseline="0" dirty="0" smtClean="0"/>
          </a:p>
          <a:p>
            <a:r>
              <a:rPr lang="en-US" baseline="0" dirty="0" smtClean="0"/>
              <a:t>For this Figure – it’s a guide to what quadrants might need further research if not enough evidence exists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5</a:t>
            </a:fld>
            <a:endParaRPr lang="en-US"/>
          </a:p>
        </p:txBody>
      </p:sp>
    </p:spTree>
    <p:extLst>
      <p:ext uri="{BB962C8B-B14F-4D97-AF65-F5344CB8AC3E}">
        <p14:creationId xmlns:p14="http://schemas.microsoft.com/office/powerpoint/2010/main" val="309237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Coherence</a:t>
            </a:r>
            <a:r>
              <a:rPr lang="en-US" baseline="0" dirty="0" smtClean="0"/>
              <a:t> validity – alpha, factor analysis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6</a:t>
            </a:fld>
            <a:endParaRPr lang="en-US"/>
          </a:p>
        </p:txBody>
      </p:sp>
    </p:spTree>
    <p:extLst>
      <p:ext uri="{BB962C8B-B14F-4D97-AF65-F5344CB8AC3E}">
        <p14:creationId xmlns:p14="http://schemas.microsoft.com/office/powerpoint/2010/main" val="931402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Precision</a:t>
            </a:r>
          </a:p>
          <a:p>
            <a:r>
              <a:rPr lang="en-US" dirty="0" smtClean="0"/>
              <a:t>In other words, you can be consistently measuring the wrong thing!</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7</a:t>
            </a:fld>
            <a:endParaRPr lang="en-US"/>
          </a:p>
        </p:txBody>
      </p:sp>
    </p:spTree>
    <p:extLst>
      <p:ext uri="{BB962C8B-B14F-4D97-AF65-F5344CB8AC3E}">
        <p14:creationId xmlns:p14="http://schemas.microsoft.com/office/powerpoint/2010/main" val="3666250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Stewart &amp; </a:t>
            </a:r>
            <a:r>
              <a:rPr lang="en-US" dirty="0" err="1" smtClean="0"/>
              <a:t>Napoles</a:t>
            </a:r>
            <a:r>
              <a:rPr lang="en-US" dirty="0" smtClean="0"/>
              <a:t>-Springer touch upon</a:t>
            </a:r>
            <a:r>
              <a:rPr lang="en-US" baseline="0" dirty="0" smtClean="0"/>
              <a:t> first bullet, we have already discussed need to carefully measure race, SES, discrimination. They also bring up measurement of QOC and acculturation. Then get into methods.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8</a:t>
            </a:fld>
            <a:endParaRPr lang="en-US"/>
          </a:p>
        </p:txBody>
      </p:sp>
    </p:spTree>
    <p:extLst>
      <p:ext uri="{BB962C8B-B14F-4D97-AF65-F5344CB8AC3E}">
        <p14:creationId xmlns:p14="http://schemas.microsoft.com/office/powerpoint/2010/main" val="821578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cross-cultural differences in interpretations of constructs</a:t>
            </a:r>
            <a:r>
              <a:rPr lang="en-US" baseline="0" dirty="0" smtClean="0"/>
              <a:t> and i</a:t>
            </a:r>
            <a:r>
              <a:rPr lang="en-US" dirty="0" smtClean="0"/>
              <a:t>tems used to measure construct</a:t>
            </a:r>
          </a:p>
          <a:p>
            <a:pPr marL="228600" indent="-228600">
              <a:buAutoNum type="arabicPeriod"/>
            </a:pPr>
            <a:r>
              <a:rPr lang="en-US" dirty="0" smtClean="0"/>
              <a:t>Qualitative methods, classical</a:t>
            </a:r>
            <a:r>
              <a:rPr lang="en-US" baseline="0" dirty="0" smtClean="0"/>
              <a:t> test theory, modern psychometric methods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10</a:t>
            </a:fld>
            <a:endParaRPr lang="en-US"/>
          </a:p>
        </p:txBody>
      </p:sp>
    </p:spTree>
    <p:extLst>
      <p:ext uri="{BB962C8B-B14F-4D97-AF65-F5344CB8AC3E}">
        <p14:creationId xmlns:p14="http://schemas.microsoft.com/office/powerpoint/2010/main" val="2913560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31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44517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2817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551239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362D0A-EB28-4581-A133-14B6252BBD14}"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911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362D0A-EB28-4581-A133-14B6252BBD14}" type="datetimeFigureOut">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90956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362D0A-EB28-4581-A133-14B6252BBD14}" type="datetimeFigureOut">
              <a:rPr lang="en-US" smtClean="0"/>
              <a:t>4/29/2018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1999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1362D0A-EB28-4581-A133-14B6252BBD14}" type="datetimeFigureOut">
              <a:rPr lang="en-US" smtClean="0"/>
              <a:t>4/29/2018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4249898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1362D0A-EB28-4581-A133-14B6252BBD14}" type="datetimeFigureOut">
              <a:rPr lang="en-US" smtClean="0"/>
              <a:t>4/29/2018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61323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1362D0A-EB28-4581-A133-14B6252BBD14}" type="datetimeFigureOut">
              <a:rPr lang="en-US" smtClean="0"/>
              <a:t>4/29/2018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758CA73-F04C-4A07-BA9A-E01730CDBFFD}" type="slidenum">
              <a:rPr lang="en-US" smtClean="0"/>
              <a:t>‹#›</a:t>
            </a:fld>
            <a:endParaRPr lang="en-US"/>
          </a:p>
        </p:txBody>
      </p:sp>
    </p:spTree>
    <p:extLst>
      <p:ext uri="{BB962C8B-B14F-4D97-AF65-F5344CB8AC3E}">
        <p14:creationId xmlns:p14="http://schemas.microsoft.com/office/powerpoint/2010/main" val="333186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1362D0A-EB28-4581-A133-14B6252BBD14}" type="datetimeFigureOut">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57095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1362D0A-EB28-4581-A133-14B6252BBD14}" type="datetimeFigureOut">
              <a:rPr lang="en-US" smtClean="0"/>
              <a:t>4/29/2018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758CA73-F04C-4A07-BA9A-E01730CDBFF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88828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06411"/>
            <a:ext cx="9144000" cy="2387600"/>
          </a:xfrm>
        </p:spPr>
        <p:txBody>
          <a:bodyPr>
            <a:noAutofit/>
          </a:bodyPr>
          <a:lstStyle/>
          <a:p>
            <a:r>
              <a:rPr lang="en-US" sz="4800" dirty="0" smtClean="0"/>
              <a:t>Advanced Methods and Concepts in Research on Health Disparities and Social Determinants of Health:</a:t>
            </a:r>
            <a:br>
              <a:rPr lang="en-US" sz="4800" dirty="0" smtClean="0"/>
            </a:br>
            <a:r>
              <a:rPr lang="en-US" sz="4800" dirty="0" smtClean="0"/>
              <a:t>Measurement</a:t>
            </a:r>
            <a:endParaRPr lang="en-US" sz="4800" dirty="0"/>
          </a:p>
        </p:txBody>
      </p:sp>
      <p:sp>
        <p:nvSpPr>
          <p:cNvPr id="3" name="Subtitle 2"/>
          <p:cNvSpPr>
            <a:spLocks noGrp="1"/>
          </p:cNvSpPr>
          <p:nvPr>
            <p:ph type="subTitle" idx="1"/>
          </p:nvPr>
        </p:nvSpPr>
        <p:spPr>
          <a:xfrm>
            <a:off x="1524000" y="4635310"/>
            <a:ext cx="9144000" cy="1655762"/>
          </a:xfrm>
        </p:spPr>
        <p:txBody>
          <a:bodyPr/>
          <a:lstStyle/>
          <a:p>
            <a:r>
              <a:rPr lang="en-US" dirty="0" smtClean="0"/>
              <a:t>April 30, 2018</a:t>
            </a:r>
            <a:endParaRPr lang="en-US" dirty="0" smtClean="0"/>
          </a:p>
          <a:p>
            <a:r>
              <a:rPr lang="en-US" dirty="0" smtClean="0"/>
              <a:t>Kelsey </a:t>
            </a:r>
            <a:r>
              <a:rPr lang="en-US" dirty="0" smtClean="0"/>
              <a:t>Holt, S</a:t>
            </a:r>
            <a:r>
              <a:rPr lang="en-US" sz="1800" dirty="0" smtClean="0"/>
              <a:t>c</a:t>
            </a:r>
            <a:r>
              <a:rPr lang="en-US" dirty="0" smtClean="0"/>
              <a:t>D</a:t>
            </a:r>
          </a:p>
        </p:txBody>
      </p:sp>
    </p:spTree>
    <p:extLst>
      <p:ext uri="{BB962C8B-B14F-4D97-AF65-F5344CB8AC3E}">
        <p14:creationId xmlns:p14="http://schemas.microsoft.com/office/powerpoint/2010/main" val="1520958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McMahon article</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dirty="0"/>
              <a:t>How did the construction of the SRPS and IPC scales differ in the way that they have been evaluated for validity of score interpretation among different populations?</a:t>
            </a:r>
          </a:p>
          <a:p>
            <a:pPr marL="749300" lvl="1" indent="-292100">
              <a:buFont typeface="Arial" panose="020B0604020202020204" pitchFamily="34" charset="0"/>
              <a:buChar char="•"/>
            </a:pPr>
            <a:r>
              <a:rPr lang="en-US" sz="2200" dirty="0"/>
              <a:t>IPC – initially developed with several diverse populations in mind</a:t>
            </a:r>
          </a:p>
          <a:p>
            <a:pPr marL="749300" lvl="1" indent="-292100">
              <a:buFont typeface="Arial" panose="020B0604020202020204" pitchFamily="34" charset="0"/>
              <a:buChar char="•"/>
            </a:pPr>
            <a:r>
              <a:rPr lang="en-US" sz="2200" dirty="0"/>
              <a:t>SRPS – developed among one population and subsequently adapted</a:t>
            </a:r>
          </a:p>
          <a:p>
            <a:pPr marL="457200" indent="-457200">
              <a:buFont typeface="+mj-lt"/>
              <a:buAutoNum type="arabicPeriod"/>
            </a:pPr>
            <a:r>
              <a:rPr lang="en-US" sz="2400" dirty="0" smtClean="0"/>
              <a:t>What evidence was initially used for the validity of use of the SRPS among a predominantly Latina population in the United States?</a:t>
            </a:r>
            <a:endParaRPr lang="en-US" sz="2400" dirty="0"/>
          </a:p>
          <a:p>
            <a:pPr marL="457200" indent="-457200">
              <a:buFont typeface="+mj-lt"/>
              <a:buAutoNum type="arabicPeriod"/>
            </a:pPr>
            <a:r>
              <a:rPr lang="en-US" sz="2400" dirty="0" smtClean="0"/>
              <a:t>To what degree were conceptual versus psychometric equivalence assessed in the adaptations of the SRPS for different contexts?</a:t>
            </a:r>
          </a:p>
          <a:p>
            <a:pPr marL="457200" indent="-457200">
              <a:buFont typeface="+mj-lt"/>
              <a:buAutoNum type="arabicPeriod"/>
            </a:pPr>
            <a:endParaRPr lang="en-US" sz="2400" dirty="0" smtClean="0"/>
          </a:p>
          <a:p>
            <a:pPr marL="0" indent="0">
              <a:buNone/>
            </a:pPr>
            <a:endParaRPr lang="en-US" sz="2400" dirty="0"/>
          </a:p>
        </p:txBody>
      </p:sp>
    </p:spTree>
    <p:extLst>
      <p:ext uri="{BB962C8B-B14F-4D97-AF65-F5344CB8AC3E}">
        <p14:creationId xmlns:p14="http://schemas.microsoft.com/office/powerpoint/2010/main" val="186926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Points</a:t>
            </a:r>
            <a:endParaRPr lang="en-US" dirty="0"/>
          </a:p>
        </p:txBody>
      </p:sp>
      <p:sp>
        <p:nvSpPr>
          <p:cNvPr id="3" name="Content Placeholder 2"/>
          <p:cNvSpPr>
            <a:spLocks noGrp="1"/>
          </p:cNvSpPr>
          <p:nvPr>
            <p:ph idx="1"/>
          </p:nvPr>
        </p:nvSpPr>
        <p:spPr>
          <a:xfrm>
            <a:off x="1097280" y="1845733"/>
            <a:ext cx="10058400" cy="4412191"/>
          </a:xfrm>
        </p:spPr>
        <p:txBody>
          <a:bodyPr>
            <a:noAutofit/>
          </a:bodyPr>
          <a:lstStyle/>
          <a:p>
            <a:pPr marL="457200" indent="-457200">
              <a:buFont typeface="+mj-lt"/>
              <a:buAutoNum type="arabicPeriod"/>
            </a:pPr>
            <a:r>
              <a:rPr lang="en-US" sz="2400" dirty="0" smtClean="0"/>
              <a:t> Measures are imperfect proxies for “true” nature of social phenomena</a:t>
            </a:r>
          </a:p>
          <a:p>
            <a:pPr marL="749300" lvl="1" indent="-292100">
              <a:buFont typeface="Arial" panose="020B0604020202020204" pitchFamily="34" charset="0"/>
              <a:buChar char="•"/>
            </a:pPr>
            <a:r>
              <a:rPr lang="en-US" dirty="0" smtClean="0"/>
              <a:t>Care must be taken to define the constructs measures are targeting (in particular for race/ethnicity)</a:t>
            </a:r>
          </a:p>
          <a:p>
            <a:pPr marL="749300" lvl="1" indent="-292100">
              <a:buFont typeface="Arial" panose="020B0604020202020204" pitchFamily="34" charset="0"/>
              <a:buChar char="•"/>
            </a:pPr>
            <a:r>
              <a:rPr lang="en-US" dirty="0" smtClean="0"/>
              <a:t>Bias can arise in self-reported measures when studying the same phenomena between diverse groups if concepts have different meanings or if items are not consistently interpreted between groups</a:t>
            </a:r>
          </a:p>
          <a:p>
            <a:pPr marL="571500" indent="-571500">
              <a:buFont typeface="+mj-lt"/>
              <a:buAutoNum type="arabicPeriod"/>
            </a:pPr>
            <a:r>
              <a:rPr lang="en-US" sz="2400" dirty="0" smtClean="0"/>
              <a:t>There are various quantitative and qualitative approaches to assessing validity of measures and identifying bias</a:t>
            </a:r>
          </a:p>
          <a:p>
            <a:pPr marL="571500" indent="-571500">
              <a:buFont typeface="+mj-lt"/>
              <a:buAutoNum type="arabicPeriod"/>
            </a:pPr>
            <a:r>
              <a:rPr lang="en-US" sz="2400" dirty="0" smtClean="0"/>
              <a:t>A focus on measurement is critical to advancing the agenda to decrease health disparities</a:t>
            </a:r>
          </a:p>
          <a:p>
            <a:pPr marL="742950" lvl="1" indent="-285750">
              <a:buFont typeface="Arial" panose="020B0604020202020204" pitchFamily="34" charset="0"/>
              <a:buChar char="•"/>
            </a:pPr>
            <a:r>
              <a:rPr lang="en-US" dirty="0" smtClean="0"/>
              <a:t>Need to better capture SES, discrimination, acculturation, quality of care, etc.</a:t>
            </a:r>
          </a:p>
          <a:p>
            <a:pPr marL="742950" lvl="1" indent="-285750">
              <a:buFont typeface="Arial" panose="020B0604020202020204" pitchFamily="34" charset="0"/>
              <a:buChar char="•"/>
            </a:pPr>
            <a:r>
              <a:rPr lang="en-US" dirty="0" smtClean="0"/>
              <a:t>Negative consequences of failing to consider differential functioning of a measurement tool among different groups</a:t>
            </a:r>
          </a:p>
          <a:p>
            <a:pPr marL="742950" lvl="1" indent="-285750">
              <a:buFont typeface="Arial" panose="020B0604020202020204" pitchFamily="34" charset="0"/>
              <a:buChar char="•"/>
            </a:pPr>
            <a:endParaRPr lang="en-US" sz="2000" dirty="0" smtClean="0"/>
          </a:p>
        </p:txBody>
      </p:sp>
    </p:spTree>
    <p:extLst>
      <p:ext uri="{BB962C8B-B14F-4D97-AF65-F5344CB8AC3E}">
        <p14:creationId xmlns:p14="http://schemas.microsoft.com/office/powerpoint/2010/main" val="182782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a:t>
            </a:r>
            <a:endParaRPr lang="en-US" dirty="0"/>
          </a:p>
        </p:txBody>
      </p:sp>
      <p:sp>
        <p:nvSpPr>
          <p:cNvPr id="3" name="Content Placeholder 2"/>
          <p:cNvSpPr>
            <a:spLocks noGrp="1"/>
          </p:cNvSpPr>
          <p:nvPr>
            <p:ph idx="1"/>
          </p:nvPr>
        </p:nvSpPr>
        <p:spPr/>
        <p:txBody>
          <a:bodyPr/>
          <a:lstStyle/>
          <a:p>
            <a:pPr marL="228600" indent="-228600">
              <a:buFont typeface="Arial" panose="020B0604020202020204" pitchFamily="34" charset="0"/>
              <a:buChar char="•"/>
            </a:pPr>
            <a:r>
              <a:rPr lang="en-US" sz="2400" dirty="0"/>
              <a:t>Measures are proxies for </a:t>
            </a:r>
            <a:r>
              <a:rPr lang="en-US" sz="2400" dirty="0" smtClean="0"/>
              <a:t>constructs you </a:t>
            </a:r>
            <a:r>
              <a:rPr lang="en-US" sz="2400" dirty="0"/>
              <a:t>can’t directly observe </a:t>
            </a:r>
            <a:endParaRPr lang="en-US" sz="2400" dirty="0" smtClean="0"/>
          </a:p>
          <a:p>
            <a:pPr marL="521208" lvl="1" indent="-228600">
              <a:buFont typeface="Arial" panose="020B0604020202020204" pitchFamily="34" charset="0"/>
              <a:buChar char="•"/>
            </a:pPr>
            <a:r>
              <a:rPr lang="en-US" sz="2200" dirty="0" smtClean="0"/>
              <a:t>E.g</a:t>
            </a:r>
            <a:r>
              <a:rPr lang="en-US" sz="2200" dirty="0"/>
              <a:t>., </a:t>
            </a:r>
            <a:r>
              <a:rPr lang="en-US" sz="2200" dirty="0" smtClean="0"/>
              <a:t>socioeconomic </a:t>
            </a:r>
            <a:r>
              <a:rPr lang="en-US" sz="2200" dirty="0"/>
              <a:t>position, as measured by education </a:t>
            </a:r>
            <a:r>
              <a:rPr lang="en-US" sz="2200" dirty="0" smtClean="0"/>
              <a:t>level</a:t>
            </a:r>
          </a:p>
          <a:p>
            <a:pPr marL="521208" lvl="1" indent="-228600">
              <a:buFont typeface="Arial" panose="020B0604020202020204" pitchFamily="34" charset="0"/>
              <a:buChar char="•"/>
            </a:pPr>
            <a:r>
              <a:rPr lang="en-US" sz="2200" dirty="0" smtClean="0"/>
              <a:t>E.g., interpersonal quality of care, as measured by interpersonal processes of care scale</a:t>
            </a:r>
            <a:endParaRPr lang="en-US" sz="2200" dirty="0"/>
          </a:p>
          <a:p>
            <a:endParaRPr lang="en-US" dirty="0"/>
          </a:p>
        </p:txBody>
      </p:sp>
    </p:spTree>
    <p:extLst>
      <p:ext uri="{BB962C8B-B14F-4D97-AF65-F5344CB8AC3E}">
        <p14:creationId xmlns:p14="http://schemas.microsoft.com/office/powerpoint/2010/main" val="1797346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Validity</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Are you measuring what you think you’re measuring? </a:t>
            </a:r>
          </a:p>
          <a:p>
            <a:pPr>
              <a:buFont typeface="Arial" panose="020B0604020202020204" pitchFamily="34" charset="0"/>
              <a:buChar char="•"/>
            </a:pPr>
            <a:r>
              <a:rPr lang="en-US" sz="2400" dirty="0" smtClean="0"/>
              <a:t>“</a:t>
            </a:r>
            <a:r>
              <a:rPr lang="en-US" sz="2400" dirty="0" smtClean="0"/>
              <a:t>To validate an interpretation or use of test scores is to </a:t>
            </a:r>
            <a:r>
              <a:rPr lang="en-US" sz="2400" b="1" dirty="0" smtClean="0"/>
              <a:t>evaluate the plausibility of the claims based on the scores</a:t>
            </a:r>
            <a:r>
              <a:rPr lang="en-US" sz="2400" dirty="0" smtClean="0"/>
              <a:t>. An argument-based approach to validation suggests that the claims based on the test scores be outlined as an argument that specifies the inferences and supporting assumptions needed to get from test responses to score-based interpretations and uses.” </a:t>
            </a:r>
            <a:endParaRPr lang="en-US" sz="2400" dirty="0"/>
          </a:p>
        </p:txBody>
      </p:sp>
      <p:sp>
        <p:nvSpPr>
          <p:cNvPr id="4" name="Rectangle 3"/>
          <p:cNvSpPr/>
          <p:nvPr/>
        </p:nvSpPr>
        <p:spPr>
          <a:xfrm>
            <a:off x="6096000" y="5644084"/>
            <a:ext cx="6096000" cy="461665"/>
          </a:xfrm>
          <a:prstGeom prst="rect">
            <a:avLst/>
          </a:prstGeom>
        </p:spPr>
        <p:txBody>
          <a:bodyPr>
            <a:spAutoFit/>
          </a:bodyPr>
          <a:lstStyle/>
          <a:p>
            <a:r>
              <a:rPr lang="en-US" sz="1200" dirty="0"/>
              <a:t>Kane MT. Validating the interpretations and uses of test scores. Journal of Educational Measurement. 2013 Mar 1;50(1):1-73.</a:t>
            </a:r>
          </a:p>
        </p:txBody>
      </p:sp>
    </p:spTree>
    <p:extLst>
      <p:ext uri="{BB962C8B-B14F-4D97-AF65-F5344CB8AC3E}">
        <p14:creationId xmlns:p14="http://schemas.microsoft.com/office/powerpoint/2010/main" val="257098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609601"/>
            <a:ext cx="10448925" cy="1047750"/>
          </a:xfrm>
        </p:spPr>
        <p:txBody>
          <a:bodyPr>
            <a:normAutofit fontScale="90000"/>
          </a:bodyPr>
          <a:lstStyle/>
          <a:p>
            <a:r>
              <a:rPr lang="en-US" dirty="0"/>
              <a:t>S</a:t>
            </a:r>
            <a:r>
              <a:rPr lang="en-US" dirty="0" smtClean="0"/>
              <a:t>ources of validity evidence for score use (5 Cs)</a:t>
            </a:r>
            <a:endParaRPr lang="en-US" dirty="0"/>
          </a:p>
        </p:txBody>
      </p:sp>
      <p:sp>
        <p:nvSpPr>
          <p:cNvPr id="3" name="Content Placeholder 2"/>
          <p:cNvSpPr>
            <a:spLocks noGrp="1"/>
          </p:cNvSpPr>
          <p:nvPr>
            <p:ph idx="1"/>
          </p:nvPr>
        </p:nvSpPr>
        <p:spPr>
          <a:xfrm>
            <a:off x="1162051" y="1800224"/>
            <a:ext cx="9715500" cy="4533901"/>
          </a:xfrm>
        </p:spPr>
        <p:txBody>
          <a:bodyPr>
            <a:normAutofit fontScale="92500" lnSpcReduction="20000"/>
          </a:bodyPr>
          <a:lstStyle/>
          <a:p>
            <a:pPr marL="514350" indent="-514350">
              <a:buFont typeface="+mj-lt"/>
              <a:buAutoNum type="arabicPeriod"/>
            </a:pPr>
            <a:r>
              <a:rPr lang="en-US" b="1" dirty="0" smtClean="0"/>
              <a:t>Content</a:t>
            </a:r>
          </a:p>
          <a:p>
            <a:pPr lvl="1"/>
            <a:r>
              <a:rPr lang="en-US" dirty="0" smtClean="0"/>
              <a:t>Evidence based on content</a:t>
            </a:r>
          </a:p>
          <a:p>
            <a:pPr lvl="2"/>
            <a:r>
              <a:rPr lang="en-US" dirty="0" smtClean="0"/>
              <a:t>e.g., Focus group studies, literature reviews</a:t>
            </a:r>
          </a:p>
          <a:p>
            <a:pPr marL="514350" indent="-514350">
              <a:buFont typeface="+mj-lt"/>
              <a:buAutoNum type="arabicPeriod"/>
            </a:pPr>
            <a:r>
              <a:rPr lang="en-US" b="1" dirty="0" smtClean="0"/>
              <a:t>Cognition</a:t>
            </a:r>
          </a:p>
          <a:p>
            <a:pPr lvl="1"/>
            <a:r>
              <a:rPr lang="en-US" dirty="0" smtClean="0"/>
              <a:t>Evidence based on response processes</a:t>
            </a:r>
          </a:p>
          <a:p>
            <a:pPr lvl="2"/>
            <a:r>
              <a:rPr lang="en-US" dirty="0"/>
              <a:t>e.g., </a:t>
            </a:r>
            <a:r>
              <a:rPr lang="en-US" dirty="0" smtClean="0"/>
              <a:t>Think-aloud protocols</a:t>
            </a:r>
          </a:p>
          <a:p>
            <a:pPr marL="514350" indent="-514350">
              <a:buFont typeface="+mj-lt"/>
              <a:buAutoNum type="arabicPeriod"/>
            </a:pPr>
            <a:r>
              <a:rPr lang="en-US" b="1" dirty="0" smtClean="0"/>
              <a:t>Coherence</a:t>
            </a:r>
          </a:p>
          <a:p>
            <a:pPr lvl="1"/>
            <a:r>
              <a:rPr lang="en-US" dirty="0" smtClean="0"/>
              <a:t>Evidence based on internal structure</a:t>
            </a:r>
          </a:p>
          <a:p>
            <a:pPr lvl="2"/>
            <a:r>
              <a:rPr lang="en-US" dirty="0"/>
              <a:t>e.g., </a:t>
            </a:r>
            <a:r>
              <a:rPr lang="en-US" dirty="0" smtClean="0"/>
              <a:t>Reliability analysis, factor analysis</a:t>
            </a:r>
          </a:p>
          <a:p>
            <a:pPr marL="514350" indent="-514350">
              <a:buFont typeface="+mj-lt"/>
              <a:buAutoNum type="arabicPeriod"/>
            </a:pPr>
            <a:r>
              <a:rPr lang="en-US" b="1" dirty="0" smtClean="0"/>
              <a:t>Correlation</a:t>
            </a:r>
          </a:p>
          <a:p>
            <a:pPr lvl="1"/>
            <a:r>
              <a:rPr lang="en-US" dirty="0" smtClean="0"/>
              <a:t>Evidence based on relations to other variables</a:t>
            </a:r>
          </a:p>
          <a:p>
            <a:pPr lvl="2"/>
            <a:r>
              <a:rPr lang="en-US" dirty="0"/>
              <a:t>e.g., </a:t>
            </a:r>
            <a:r>
              <a:rPr lang="en-US" dirty="0" smtClean="0"/>
              <a:t>Convergent evidence</a:t>
            </a:r>
          </a:p>
          <a:p>
            <a:pPr marL="514350" indent="-514350">
              <a:buFont typeface="+mj-lt"/>
              <a:buAutoNum type="arabicPeriod"/>
            </a:pPr>
            <a:r>
              <a:rPr lang="en-US" b="1" dirty="0" smtClean="0"/>
              <a:t>Consequence</a:t>
            </a:r>
          </a:p>
          <a:p>
            <a:pPr lvl="1"/>
            <a:r>
              <a:rPr lang="en-US" dirty="0" smtClean="0"/>
              <a:t>Evidence based on consequences of measurement</a:t>
            </a:r>
          </a:p>
          <a:p>
            <a:pPr lvl="2"/>
            <a:r>
              <a:rPr lang="en-US" dirty="0"/>
              <a:t>e</a:t>
            </a:r>
            <a:r>
              <a:rPr lang="en-US" dirty="0" smtClean="0"/>
              <a:t>.g., Long-term evaluations of impact of testing on educational performance</a:t>
            </a:r>
          </a:p>
          <a:p>
            <a:pPr lvl="2"/>
            <a:endParaRPr lang="en-US" dirty="0"/>
          </a:p>
        </p:txBody>
      </p:sp>
      <p:sp>
        <p:nvSpPr>
          <p:cNvPr id="5" name="Slide Number Placeholder 4"/>
          <p:cNvSpPr>
            <a:spLocks noGrp="1"/>
          </p:cNvSpPr>
          <p:nvPr>
            <p:ph type="sldNum" sz="quarter" idx="12"/>
          </p:nvPr>
        </p:nvSpPr>
        <p:spPr>
          <a:xfrm>
            <a:off x="10020300" y="5619750"/>
            <a:ext cx="2171700" cy="491053"/>
          </a:xfrm>
        </p:spPr>
        <p:txBody>
          <a:bodyPr/>
          <a:lstStyle/>
          <a:p>
            <a:r>
              <a:rPr lang="en-US" dirty="0" smtClean="0">
                <a:solidFill>
                  <a:prstClr val="black">
                    <a:tint val="75000"/>
                  </a:prstClr>
                </a:solidFill>
              </a:rPr>
              <a:t>Slide adapted from Dr. Andrew Ho</a:t>
            </a:r>
          </a:p>
          <a:p>
            <a:r>
              <a:rPr lang="en-US" dirty="0" smtClean="0">
                <a:solidFill>
                  <a:prstClr val="black">
                    <a:tint val="75000"/>
                  </a:prstClr>
                </a:solidFill>
              </a:rPr>
              <a:t>Harvard Graduate School of Education    </a:t>
            </a:r>
            <a:endParaRPr lang="en-US" dirty="0">
              <a:solidFill>
                <a:prstClr val="black">
                  <a:tint val="75000"/>
                </a:prstClr>
              </a:solidFill>
            </a:endParaRPr>
          </a:p>
        </p:txBody>
      </p:sp>
    </p:spTree>
    <p:extLst>
      <p:ext uri="{BB962C8B-B14F-4D97-AF65-F5344CB8AC3E}">
        <p14:creationId xmlns:p14="http://schemas.microsoft.com/office/powerpoint/2010/main" val="1633267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versus psychometric considerations</a:t>
            </a:r>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8155" t="30990" r="36164" b="34505"/>
          <a:stretch/>
        </p:blipFill>
        <p:spPr bwMode="auto">
          <a:xfrm>
            <a:off x="1619250" y="1951434"/>
            <a:ext cx="8820150" cy="3745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9182100" y="5944821"/>
            <a:ext cx="3105150" cy="307777"/>
          </a:xfrm>
          <a:prstGeom prst="rect">
            <a:avLst/>
          </a:prstGeom>
          <a:noFill/>
        </p:spPr>
        <p:txBody>
          <a:bodyPr wrap="square" rtlCol="0">
            <a:spAutoFit/>
          </a:bodyPr>
          <a:lstStyle/>
          <a:p>
            <a:r>
              <a:rPr lang="en-US" sz="1400" dirty="0" smtClean="0"/>
              <a:t>Stewart &amp; </a:t>
            </a:r>
            <a:r>
              <a:rPr lang="en-US" sz="1400" dirty="0" err="1" smtClean="0"/>
              <a:t>Napoles</a:t>
            </a:r>
            <a:r>
              <a:rPr lang="en-US" sz="1400" dirty="0" smtClean="0"/>
              <a:t>-Springer 2003</a:t>
            </a:r>
            <a:endParaRPr lang="en-US" sz="1400" dirty="0"/>
          </a:p>
        </p:txBody>
      </p:sp>
      <p:sp>
        <p:nvSpPr>
          <p:cNvPr id="5" name="TextBox 4"/>
          <p:cNvSpPr txBox="1"/>
          <p:nvPr/>
        </p:nvSpPr>
        <p:spPr>
          <a:xfrm>
            <a:off x="4876800" y="1307603"/>
            <a:ext cx="3181350"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t>Content and cognition validity evidence (qualitative)</a:t>
            </a:r>
            <a:endParaRPr lang="en-US" b="1" dirty="0"/>
          </a:p>
        </p:txBody>
      </p:sp>
      <p:sp>
        <p:nvSpPr>
          <p:cNvPr id="8" name="TextBox 7"/>
          <p:cNvSpPr txBox="1"/>
          <p:nvPr/>
        </p:nvSpPr>
        <p:spPr>
          <a:xfrm>
            <a:off x="4876800" y="4095750"/>
            <a:ext cx="3181350"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t>Coherence validity evidence (quantitative)</a:t>
            </a:r>
            <a:endParaRPr lang="en-US" b="1" dirty="0"/>
          </a:p>
        </p:txBody>
      </p:sp>
    </p:spTree>
    <p:extLst>
      <p:ext uri="{BB962C8B-B14F-4D97-AF65-F5344CB8AC3E}">
        <p14:creationId xmlns:p14="http://schemas.microsoft.com/office/powerpoint/2010/main" val="131174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Scale vs. index</a:t>
            </a:r>
            <a:endParaRPr lang="en-US" dirty="0"/>
          </a:p>
        </p:txBody>
      </p:sp>
      <p:sp>
        <p:nvSpPr>
          <p:cNvPr id="3" name="Content Placeholder 2"/>
          <p:cNvSpPr>
            <a:spLocks noGrp="1"/>
          </p:cNvSpPr>
          <p:nvPr>
            <p:ph idx="1"/>
          </p:nvPr>
        </p:nvSpPr>
        <p:spPr/>
        <p:txBody>
          <a:bodyPr/>
          <a:lstStyle/>
          <a:p>
            <a:pPr marL="228600" indent="-228600">
              <a:buFont typeface="Arial" panose="020B0604020202020204" pitchFamily="34" charset="0"/>
              <a:buChar char="•"/>
            </a:pPr>
            <a:r>
              <a:rPr lang="en-US" sz="2400" dirty="0" smtClean="0"/>
              <a:t>Scale: responses to individual items share a common </a:t>
            </a:r>
            <a:r>
              <a:rPr lang="en-US" sz="2400" i="1" u="sng" dirty="0" smtClean="0"/>
              <a:t>cause</a:t>
            </a:r>
          </a:p>
          <a:p>
            <a:pPr marL="521208" lvl="1" indent="-228600">
              <a:buFont typeface="Arial" panose="020B0604020202020204" pitchFamily="34" charset="0"/>
              <a:buChar char="•"/>
            </a:pPr>
            <a:r>
              <a:rPr lang="en-US" dirty="0" smtClean="0"/>
              <a:t>E.g., Sexual relationship power scale: “most of the time, we do what my partner wants to do” and “who usually has more say about what you do together” are both </a:t>
            </a:r>
            <a:r>
              <a:rPr lang="en-US" i="1" dirty="0" smtClean="0"/>
              <a:t>caused by </a:t>
            </a:r>
            <a:r>
              <a:rPr lang="en-US" dirty="0" smtClean="0"/>
              <a:t>the underlying level of relationship power of women</a:t>
            </a:r>
          </a:p>
          <a:p>
            <a:pPr marL="228600" indent="-228600">
              <a:buFont typeface="Arial" panose="020B0604020202020204" pitchFamily="34" charset="0"/>
              <a:buChar char="•"/>
            </a:pPr>
            <a:r>
              <a:rPr lang="en-US" sz="2400" dirty="0" smtClean="0"/>
              <a:t>Index: responses to individual items share a common </a:t>
            </a:r>
            <a:r>
              <a:rPr lang="en-US" sz="2400" i="1" u="sng" dirty="0" smtClean="0"/>
              <a:t>effect</a:t>
            </a:r>
          </a:p>
          <a:p>
            <a:pPr marL="704088" lvl="2" indent="-228600">
              <a:buFont typeface="Arial" panose="020B0604020202020204" pitchFamily="34" charset="0"/>
              <a:buChar char="•"/>
            </a:pPr>
            <a:r>
              <a:rPr lang="en-US" sz="1800" dirty="0" smtClean="0"/>
              <a:t>E.g., Stressful life events index: “losing a job” and “divorce” both </a:t>
            </a:r>
            <a:r>
              <a:rPr lang="en-US" sz="1800" i="1" dirty="0" smtClean="0"/>
              <a:t>cause</a:t>
            </a:r>
            <a:r>
              <a:rPr lang="en-US" sz="1800" dirty="0" smtClean="0"/>
              <a:t> stress</a:t>
            </a:r>
          </a:p>
          <a:p>
            <a:pPr marL="228600" indent="-228600">
              <a:buFont typeface="Arial" panose="020B0604020202020204" pitchFamily="34" charset="0"/>
              <a:buChar char="•"/>
            </a:pPr>
            <a:r>
              <a:rPr lang="en-US" sz="2400" dirty="0" smtClean="0"/>
              <a:t>Can have single-item measures too (e.g., education level, race/ethnicity)</a:t>
            </a:r>
          </a:p>
          <a:p>
            <a:pPr marL="228600" indent="-228600">
              <a:buFont typeface="Arial" panose="020B0604020202020204" pitchFamily="34" charset="0"/>
              <a:buChar char="•"/>
            </a:pPr>
            <a:r>
              <a:rPr lang="en-US" sz="2400" dirty="0" smtClean="0"/>
              <a:t>Note: Factor analysis and Cronbach’s alpha only appropriate for scales</a:t>
            </a:r>
          </a:p>
        </p:txBody>
      </p:sp>
    </p:spTree>
    <p:extLst>
      <p:ext uri="{BB962C8B-B14F-4D97-AF65-F5344CB8AC3E}">
        <p14:creationId xmlns:p14="http://schemas.microsoft.com/office/powerpoint/2010/main" val="208979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a:t>
            </a:r>
            <a:endParaRPr lang="en-US" dirty="0"/>
          </a:p>
        </p:txBody>
      </p:sp>
      <p:sp>
        <p:nvSpPr>
          <p:cNvPr id="3" name="Content Placeholder 2"/>
          <p:cNvSpPr>
            <a:spLocks noGrp="1"/>
          </p:cNvSpPr>
          <p:nvPr>
            <p:ph idx="1"/>
          </p:nvPr>
        </p:nvSpPr>
        <p:spPr/>
        <p:txBody>
          <a:bodyPr/>
          <a:lstStyle/>
          <a:p>
            <a:pPr marL="228600" indent="-228600">
              <a:buFont typeface="Arial" panose="020B0604020202020204" pitchFamily="34" charset="0"/>
              <a:buChar char="•"/>
            </a:pPr>
            <a:r>
              <a:rPr lang="en-US" dirty="0" smtClean="0"/>
              <a:t>Does the measure provide consistent scores?</a:t>
            </a:r>
          </a:p>
          <a:p>
            <a:pPr marL="521208" lvl="1" indent="-228600">
              <a:buFont typeface="Arial" panose="020B0604020202020204" pitchFamily="34" charset="0"/>
              <a:buChar char="•"/>
            </a:pPr>
            <a:r>
              <a:rPr lang="en-US" dirty="0" smtClean="0"/>
              <a:t>Over time (assuming latent construct is stable)</a:t>
            </a:r>
          </a:p>
          <a:p>
            <a:pPr marL="521208" lvl="1" indent="-228600">
              <a:buFont typeface="Arial" panose="020B0604020202020204" pitchFamily="34" charset="0"/>
              <a:buChar char="•"/>
            </a:pPr>
            <a:r>
              <a:rPr lang="en-US" dirty="0" smtClean="0"/>
              <a:t>By rater</a:t>
            </a:r>
          </a:p>
          <a:p>
            <a:pPr marL="228600" indent="-228600">
              <a:buFont typeface="Arial" panose="020B0604020202020204" pitchFamily="34" charset="0"/>
              <a:buChar char="•"/>
            </a:pPr>
            <a:r>
              <a:rPr lang="en-US" dirty="0" smtClean="0"/>
              <a:t>Need reliability for validity, but don’t need validity for reliability</a:t>
            </a:r>
          </a:p>
        </p:txBody>
      </p:sp>
      <p:pic>
        <p:nvPicPr>
          <p:cNvPr id="2053" name="Picture 5" descr="Image result for illustration of relationship between validity and relia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3646" y="3590241"/>
            <a:ext cx="6009152" cy="20431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963150" y="5633354"/>
            <a:ext cx="2228849" cy="707886"/>
          </a:xfrm>
          <a:prstGeom prst="rect">
            <a:avLst/>
          </a:prstGeom>
        </p:spPr>
        <p:txBody>
          <a:bodyPr wrap="square">
            <a:spAutoFit/>
          </a:bodyPr>
          <a:lstStyle/>
          <a:p>
            <a:r>
              <a:rPr lang="en-US" sz="1000" dirty="0" smtClean="0"/>
              <a:t>Image from: http</a:t>
            </a:r>
            <a:r>
              <a:rPr lang="en-US" sz="1000" dirty="0"/>
              <a:t>://www.renaissance.com/2014/07/10/understanding-the-reliability-and-validity-of-test-scores/</a:t>
            </a:r>
          </a:p>
        </p:txBody>
      </p:sp>
    </p:spTree>
    <p:extLst>
      <p:ext uri="{BB962C8B-B14F-4D97-AF65-F5344CB8AC3E}">
        <p14:creationId xmlns:p14="http://schemas.microsoft.com/office/powerpoint/2010/main" val="98793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53"/>
                                        </p:tgtEl>
                                        <p:attrNameLst>
                                          <p:attrName>style.visibility</p:attrName>
                                        </p:attrNameLst>
                                      </p:cBhvr>
                                      <p:to>
                                        <p:strVal val="visible"/>
                                      </p:to>
                                    </p:set>
                                    <p:animEffect transition="in" filter="fade">
                                      <p:cBhvr>
                                        <p:cTn id="10" dur="500"/>
                                        <p:tgtEl>
                                          <p:spTgt spid="205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and health disparities</a:t>
            </a:r>
            <a:endParaRPr lang="en-US" dirty="0"/>
          </a:p>
        </p:txBody>
      </p:sp>
      <p:sp>
        <p:nvSpPr>
          <p:cNvPr id="3" name="Content Placeholder 2"/>
          <p:cNvSpPr>
            <a:spLocks noGrp="1"/>
          </p:cNvSpPr>
          <p:nvPr>
            <p:ph idx="1"/>
          </p:nvPr>
        </p:nvSpPr>
        <p:spPr/>
        <p:txBody>
          <a:bodyPr/>
          <a:lstStyle/>
          <a:p>
            <a:pPr marL="236538" indent="-236538">
              <a:buFont typeface="Arial" panose="020B0604020202020204" pitchFamily="34" charset="0"/>
              <a:buChar char="•"/>
            </a:pPr>
            <a:r>
              <a:rPr lang="en-US" sz="2400" dirty="0" smtClean="0"/>
              <a:t>We’ve already touched upon measurement in terms of a need to </a:t>
            </a:r>
            <a:r>
              <a:rPr lang="en-US" sz="2400" b="1" dirty="0" smtClean="0"/>
              <a:t>carefully consider race/ethnicity </a:t>
            </a:r>
            <a:r>
              <a:rPr lang="en-US" sz="2400" dirty="0" smtClean="0"/>
              <a:t>as a marker of complex, interrelated factors, and the need to </a:t>
            </a:r>
            <a:r>
              <a:rPr lang="en-US" sz="2400" b="1" dirty="0" smtClean="0"/>
              <a:t>improve our measures of discrimination </a:t>
            </a:r>
            <a:r>
              <a:rPr lang="en-US" sz="2400" dirty="0" smtClean="0"/>
              <a:t>to better understand why health disparities exist…</a:t>
            </a:r>
          </a:p>
          <a:p>
            <a:pPr marL="236538" indent="-236538">
              <a:buFont typeface="Arial" panose="020B0604020202020204" pitchFamily="34" charset="0"/>
              <a:buChar char="•"/>
            </a:pPr>
            <a:r>
              <a:rPr lang="en-US" sz="2400" dirty="0" smtClean="0"/>
              <a:t>Today we will talk about how to </a:t>
            </a:r>
            <a:r>
              <a:rPr lang="en-US" sz="2400" b="1" dirty="0" smtClean="0"/>
              <a:t>make sure self-reported </a:t>
            </a:r>
            <a:r>
              <a:rPr lang="en-US" sz="2400" b="1" dirty="0"/>
              <a:t>measures </a:t>
            </a:r>
            <a:r>
              <a:rPr lang="en-US" sz="2400" b="1" dirty="0" smtClean="0"/>
              <a:t>are not biased</a:t>
            </a:r>
            <a:r>
              <a:rPr lang="en-US" sz="2400" dirty="0" smtClean="0"/>
              <a:t>, due to conceptual or psychometric </a:t>
            </a:r>
            <a:r>
              <a:rPr lang="en-US" sz="2400" dirty="0" err="1" smtClean="0"/>
              <a:t>inequivalence</a:t>
            </a:r>
            <a:endParaRPr lang="en-US" sz="2400" dirty="0" smtClean="0"/>
          </a:p>
          <a:p>
            <a:pPr marL="236538" indent="-236538">
              <a:buFont typeface="Arial" panose="020B0604020202020204" pitchFamily="34" charset="0"/>
              <a:buChar char="•"/>
            </a:pPr>
            <a:r>
              <a:rPr lang="en-US" sz="2400" dirty="0" smtClean="0"/>
              <a:t>Imprecise measurement can lead to poorly targeted interventions</a:t>
            </a:r>
          </a:p>
        </p:txBody>
      </p:sp>
    </p:spTree>
    <p:extLst>
      <p:ext uri="{BB962C8B-B14F-4D97-AF65-F5344CB8AC3E}">
        <p14:creationId xmlns:p14="http://schemas.microsoft.com/office/powerpoint/2010/main" val="323498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Discussion </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4929758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3592</TotalTime>
  <Words>1006</Words>
  <Application>Microsoft Office PowerPoint</Application>
  <PresentationFormat>Custom</PresentationFormat>
  <Paragraphs>88</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Retrospect</vt:lpstr>
      <vt:lpstr>Advanced Methods and Concepts in Research on Health Disparities and Social Determinants of Health: Measurement</vt:lpstr>
      <vt:lpstr>Measurement</vt:lpstr>
      <vt:lpstr>Validity</vt:lpstr>
      <vt:lpstr>Sources of validity evidence for score use (5 Cs)</vt:lpstr>
      <vt:lpstr>Conceptual versus psychometric considerations</vt:lpstr>
      <vt:lpstr>Scale vs. index</vt:lpstr>
      <vt:lpstr>Reliability </vt:lpstr>
      <vt:lpstr>Measurement and health disparities</vt:lpstr>
      <vt:lpstr>Discussion  </vt:lpstr>
      <vt:lpstr>McMahon article</vt:lpstr>
      <vt:lpstr>Take Home Points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Methods and Concepts in Research on Health Disparities and Social Determinants of Health</dc:title>
  <dc:creator>Dehlendorf, Christine</dc:creator>
  <cp:lastModifiedBy>Holt, Kelsey</cp:lastModifiedBy>
  <cp:revision>71</cp:revision>
  <dcterms:created xsi:type="dcterms:W3CDTF">2017-04-03T16:48:48Z</dcterms:created>
  <dcterms:modified xsi:type="dcterms:W3CDTF">2018-04-29T21:54:59Z</dcterms:modified>
</cp:coreProperties>
</file>