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>
        <p:scale>
          <a:sx n="125" d="100"/>
          <a:sy n="125" d="100"/>
        </p:scale>
        <p:origin x="144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CB49D-453B-4B37-81CB-34D038F87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76F2E6-EBFB-4F35-BC90-9CB026D78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7B163-AAEE-41DE-BAF8-E6DE18336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8A201-A12C-4871-95E0-64CDFDC80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26BE5-E706-49DF-99C4-CC35CACA1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7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C196B-47AE-419E-9F0F-C695D5CE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E6C24-E205-48FB-965A-BEA96199A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17B19-7C94-4958-ADD5-6157809B4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B1B68-1FC6-4234-BAD8-0BF0071A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77AC7-1C71-4C37-9D31-AC273343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9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5D69DA-9CA4-48F8-B24F-2BC3AC653B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A11A3-BBA5-461C-98E3-E6D2CAD14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D35BD-2A98-4211-953B-71548AB3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41A0E-C67B-4E6D-9E73-424B47FF8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E18BD-2044-48ED-94CF-1C886E2E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7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85DCA-1AFF-4C9E-956D-BE4376CE2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159A9-C177-4C6E-9723-C797397C7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2A298-1F31-4068-9921-0BEB75CE2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BF3A9-DD13-4E74-8C55-070A7128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AB689-24ED-4B4E-B311-F0E526B5E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4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30A06-0C12-48D4-9A02-D0EA3C5CA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5A010-5BBB-46ED-B9EE-BEA65DF4F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DA8C0-7C01-4511-8089-091251CE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A8CC0-909D-4879-B88A-ECFE3088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786CA-2534-4C16-838D-05A4E8DCB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6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E9731-E87E-41CE-9345-D6FBDAC3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E21BC-A164-48E5-89B7-DF63BE953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6137DF-1EFF-42F9-9AB0-645FDBDE4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C9061-97D5-4F2A-B3B7-D820860A3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2B8FF-6B89-4E5C-9656-0635CD38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75DB8-7DD4-4B44-8363-83423C3F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654AE-ABF1-4C55-837E-AF2FA282B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E315A-A7B4-4127-9F33-D5CEF58A8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ECC37-2F9B-4705-B102-A0B9BB008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CA8D24-3FB7-4101-BF47-9D56D61B0E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833C1-469F-4E68-A4AF-B36AE46DE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9A2137-0123-41AF-A688-CB3D56B9F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74C74D-7DF6-4844-9E37-F20E1DDD5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F8A56C-E83B-4FEE-B441-A7C2CD82B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7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03B17-ECB0-4583-8FB7-3A40173D2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5E469C-9A45-4A67-AF6B-F2D6EE832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93F1B-FA80-4181-A0ED-C2BAC6AA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EE3F3-2EA3-484F-9450-4B565B14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1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CAD5DE-240E-40B4-99D8-7A408B374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BE7502-8A42-4E9A-9979-1B4D7F31E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957EA-2642-4E0D-BDAC-FE742EA9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72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7FEB-AC49-45C7-A580-F5B9A391B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AC637-676E-41BE-8EE7-66052E5B8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0B75E-DBF2-4131-9AFD-69667640A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D2135-1B03-4AD8-B644-9751E3DF7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75A69-3B2F-4696-859F-16E32E271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AE3D2-F202-4514-92E9-40D0665FB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AAE25-DD65-4B9A-8A7A-B6DC24C32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2C8746-AC66-4BB2-9B10-B6A34DD2B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775D3-5CE2-4FD7-944C-BE751484B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CA1D4-D641-41DA-B185-20004161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C4F79-918C-4EB3-934D-5644AFEA2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C7AC6-7532-4A90-B75C-018E78896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38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5CF313-8B66-470B-BC5C-0D089AF75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93F6-9302-411A-BD46-BC0854651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C841D-825C-4126-813E-02FEBA4727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7A965-9108-40C5-9098-D15F2AC42968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AB2D5-E712-4559-8627-8BC1681B8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C7E01-4E93-4049-9C84-E15438FAD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56FB-A144-4753-9677-5DAFBD0A9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6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051D-C025-F447-A1CC-D51BBE47A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can use cross-product term?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9928B-53EF-E14A-841E-6C202A5B0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often use a model like this: </a:t>
            </a:r>
          </a:p>
          <a:p>
            <a:pPr marL="457200" lvl="1" indent="0">
              <a:buNone/>
            </a:pPr>
            <a:r>
              <a:rPr lang="en-US" dirty="0"/>
              <a:t>Ln(Odds(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/>
              <a:t>1</a:t>
            </a:r>
            <a:r>
              <a:rPr lang="en-US" dirty="0"/>
              <a:t>)) = β</a:t>
            </a:r>
            <a:r>
              <a:rPr lang="en-US" baseline="-25000" dirty="0"/>
              <a:t>0 </a:t>
            </a:r>
            <a:r>
              <a:rPr lang="en-US" dirty="0"/>
              <a:t>+ β</a:t>
            </a:r>
            <a:r>
              <a:rPr lang="en-US" baseline="-25000" dirty="0"/>
              <a:t>1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/>
              <a:t>1 </a:t>
            </a:r>
            <a:r>
              <a:rPr lang="en-US" dirty="0"/>
              <a:t>+ β</a:t>
            </a:r>
            <a:r>
              <a:rPr lang="en-US" baseline="-25000" dirty="0"/>
              <a:t>2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2</a:t>
            </a:r>
            <a:r>
              <a:rPr lang="en-US" baseline="-25000" dirty="0"/>
              <a:t> </a:t>
            </a:r>
            <a:r>
              <a:rPr lang="en-US" dirty="0"/>
              <a:t>+ β</a:t>
            </a:r>
            <a:r>
              <a:rPr lang="en-US" baseline="-25000" dirty="0"/>
              <a:t>3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/>
              <a:t>1</a:t>
            </a:r>
            <a:r>
              <a:rPr lang="en-US" dirty="0"/>
              <a:t>*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with the cross-product term to test first for presence of interaction. </a:t>
            </a:r>
          </a:p>
          <a:p>
            <a:r>
              <a:rPr lang="en-US" dirty="0"/>
              <a:t>Using a likelihood ratio test (LRT) you can compare a model like this vs. a simpler model without the cross-product term: </a:t>
            </a:r>
          </a:p>
          <a:p>
            <a:pPr marL="457200" lvl="1" indent="0">
              <a:buNone/>
            </a:pPr>
            <a:r>
              <a:rPr lang="en-US" dirty="0"/>
              <a:t>Ln(Odds(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/>
              <a:t>1</a:t>
            </a:r>
            <a:r>
              <a:rPr lang="en-US" dirty="0"/>
              <a:t>)) = β</a:t>
            </a:r>
            <a:r>
              <a:rPr lang="en-US" baseline="-25000" dirty="0"/>
              <a:t>0 </a:t>
            </a:r>
            <a:r>
              <a:rPr lang="en-US" dirty="0"/>
              <a:t>+ β</a:t>
            </a:r>
            <a:r>
              <a:rPr lang="en-US" baseline="-25000" dirty="0"/>
              <a:t>1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/>
              <a:t>1 </a:t>
            </a:r>
            <a:r>
              <a:rPr lang="en-US" dirty="0"/>
              <a:t>+ β</a:t>
            </a:r>
            <a:r>
              <a:rPr lang="en-US" baseline="-25000" dirty="0"/>
              <a:t>2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x</a:t>
            </a:r>
            <a:r>
              <a:rPr lang="en-US" baseline="-250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2</a:t>
            </a:r>
            <a:endParaRPr lang="en-US" dirty="0"/>
          </a:p>
          <a:p>
            <a:r>
              <a:rPr lang="en-US" dirty="0"/>
              <a:t>If there is interaction, it is nice to present results with cross-classified exposure groups, with a single reference group</a:t>
            </a:r>
          </a:p>
          <a:p>
            <a:pPr lvl="1"/>
            <a:r>
              <a:rPr lang="en-US" dirty="0"/>
              <a:t>The next two slides show different ways to program STATA to provide estimates for dummy variables for cross-classified exposure categories</a:t>
            </a:r>
          </a:p>
        </p:txBody>
      </p:sp>
    </p:spTree>
    <p:extLst>
      <p:ext uri="{BB962C8B-B14F-4D97-AF65-F5344CB8AC3E}">
        <p14:creationId xmlns:p14="http://schemas.microsoft.com/office/powerpoint/2010/main" val="251899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FB5377-B5DE-4DB2-9292-9DC06C9B5183}"/>
              </a:ext>
            </a:extLst>
          </p:cNvPr>
          <p:cNvSpPr/>
          <p:nvPr/>
        </p:nvSpPr>
        <p:spPr>
          <a:xfrm>
            <a:off x="1200150" y="695325"/>
            <a:ext cx="96964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*These two codes are the </a:t>
            </a:r>
            <a:r>
              <a:rPr lang="en-US">
                <a:solidFill>
                  <a:srgbClr val="FF0000"/>
                </a:solidFill>
              </a:rPr>
              <a:t>same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logistic case sex </a:t>
            </a:r>
            <a:r>
              <a:rPr lang="en-US" dirty="0" err="1"/>
              <a:t>colgrad</a:t>
            </a:r>
            <a:r>
              <a:rPr lang="en-US" dirty="0"/>
              <a:t> age </a:t>
            </a:r>
            <a:r>
              <a:rPr lang="en-US" dirty="0" err="1"/>
              <a:t>i.snp</a:t>
            </a:r>
            <a:r>
              <a:rPr lang="en-US" dirty="0"/>
              <a:t> </a:t>
            </a:r>
            <a:r>
              <a:rPr lang="en-US" dirty="0" err="1"/>
              <a:t>i.smoking</a:t>
            </a:r>
            <a:r>
              <a:rPr lang="en-US" dirty="0"/>
              <a:t> </a:t>
            </a:r>
            <a:r>
              <a:rPr lang="en-US" dirty="0" err="1"/>
              <a:t>i.snp#i.smoking</a:t>
            </a:r>
            <a:endParaRPr lang="en-US" dirty="0"/>
          </a:p>
          <a:p>
            <a:r>
              <a:rPr lang="en-US" dirty="0"/>
              <a:t>logistic case sex </a:t>
            </a:r>
            <a:r>
              <a:rPr lang="en-US" dirty="0" err="1"/>
              <a:t>colgrad</a:t>
            </a:r>
            <a:r>
              <a:rPr lang="en-US" dirty="0"/>
              <a:t> age </a:t>
            </a:r>
            <a:r>
              <a:rPr lang="en-US" dirty="0" err="1"/>
              <a:t>i.snp</a:t>
            </a:r>
            <a:r>
              <a:rPr lang="en-US" dirty="0"/>
              <a:t>##</a:t>
            </a:r>
            <a:r>
              <a:rPr lang="en-US" dirty="0" err="1"/>
              <a:t>i.smoking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* this is code is a shortcut for the model with dummy variables</a:t>
            </a:r>
          </a:p>
          <a:p>
            <a:r>
              <a:rPr lang="en-US" dirty="0"/>
              <a:t>logistic case sex </a:t>
            </a:r>
            <a:r>
              <a:rPr lang="en-US" dirty="0" err="1"/>
              <a:t>colgrad</a:t>
            </a:r>
            <a:r>
              <a:rPr lang="en-US" dirty="0"/>
              <a:t> age </a:t>
            </a:r>
            <a:r>
              <a:rPr lang="en-US" dirty="0" err="1"/>
              <a:t>i.snp#i.smoking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8627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4EDC52-B386-4F85-A78A-751CBAB5DDD3}"/>
              </a:ext>
            </a:extLst>
          </p:cNvPr>
          <p:cNvSpPr/>
          <p:nvPr/>
        </p:nvSpPr>
        <p:spPr>
          <a:xfrm>
            <a:off x="828675" y="1085850"/>
            <a:ext cx="92392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*</a:t>
            </a:r>
            <a:r>
              <a:rPr lang="en-US" dirty="0">
                <a:solidFill>
                  <a:srgbClr val="FF0000"/>
                </a:solidFill>
              </a:rPr>
              <a:t>Creating dummy variables for each exposure combination (to calculate RR01 RR10 RR11)</a:t>
            </a:r>
          </a:p>
          <a:p>
            <a:r>
              <a:rPr lang="en-US" dirty="0"/>
              <a:t>gen snpxsm00 = 0</a:t>
            </a:r>
          </a:p>
          <a:p>
            <a:r>
              <a:rPr lang="en-US" dirty="0"/>
              <a:t>replace snpxsm00 = 1 if </a:t>
            </a:r>
            <a:r>
              <a:rPr lang="en-US" dirty="0" err="1"/>
              <a:t>snp</a:t>
            </a:r>
            <a:r>
              <a:rPr lang="en-US" dirty="0"/>
              <a:t>==0 &amp; smoking==0</a:t>
            </a:r>
          </a:p>
          <a:p>
            <a:endParaRPr lang="en-US" dirty="0"/>
          </a:p>
          <a:p>
            <a:r>
              <a:rPr lang="en-US" dirty="0"/>
              <a:t>gen snpxsm10 = 0</a:t>
            </a:r>
          </a:p>
          <a:p>
            <a:r>
              <a:rPr lang="en-US" dirty="0"/>
              <a:t>replace snpxsm10 = 1 if </a:t>
            </a:r>
            <a:r>
              <a:rPr lang="en-US" dirty="0" err="1"/>
              <a:t>snp</a:t>
            </a:r>
            <a:r>
              <a:rPr lang="en-US" dirty="0"/>
              <a:t>==1 &amp; smoking==0</a:t>
            </a:r>
          </a:p>
          <a:p>
            <a:endParaRPr lang="en-US" dirty="0"/>
          </a:p>
          <a:p>
            <a:r>
              <a:rPr lang="en-US" dirty="0"/>
              <a:t>gen snpxsm01 = 0</a:t>
            </a:r>
          </a:p>
          <a:p>
            <a:r>
              <a:rPr lang="en-US" dirty="0"/>
              <a:t>replace snpxsm01 = 1 if </a:t>
            </a:r>
            <a:r>
              <a:rPr lang="en-US" dirty="0" err="1"/>
              <a:t>snp</a:t>
            </a:r>
            <a:r>
              <a:rPr lang="en-US" dirty="0"/>
              <a:t>==0 &amp; smoking==1</a:t>
            </a:r>
          </a:p>
          <a:p>
            <a:endParaRPr lang="en-US" dirty="0"/>
          </a:p>
          <a:p>
            <a:r>
              <a:rPr lang="en-US" dirty="0"/>
              <a:t>gen snpxsm11 = 0</a:t>
            </a:r>
          </a:p>
          <a:p>
            <a:r>
              <a:rPr lang="en-US" dirty="0"/>
              <a:t>replace snpxsm11 = 1 if </a:t>
            </a:r>
            <a:r>
              <a:rPr lang="en-US" dirty="0" err="1"/>
              <a:t>snp</a:t>
            </a:r>
            <a:r>
              <a:rPr lang="en-US" dirty="0"/>
              <a:t>==1 &amp; smoking==1</a:t>
            </a:r>
          </a:p>
          <a:p>
            <a:endParaRPr lang="en-US" dirty="0"/>
          </a:p>
          <a:p>
            <a:r>
              <a:rPr lang="en-US" dirty="0"/>
              <a:t>logistic case snpxsm10 snpxsm01 snpxsm11 sex </a:t>
            </a:r>
            <a:r>
              <a:rPr lang="en-US" dirty="0" err="1"/>
              <a:t>colgrad</a:t>
            </a:r>
            <a:r>
              <a:rPr lang="en-US" dirty="0"/>
              <a:t> age /// snpxsmo00 no need to include</a:t>
            </a:r>
          </a:p>
        </p:txBody>
      </p:sp>
    </p:spTree>
    <p:extLst>
      <p:ext uri="{BB962C8B-B14F-4D97-AF65-F5344CB8AC3E}">
        <p14:creationId xmlns:p14="http://schemas.microsoft.com/office/powerpoint/2010/main" val="44042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276</Words>
  <Application>Microsoft Macintosh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Apple Chancery</vt:lpstr>
      <vt:lpstr>Arial</vt:lpstr>
      <vt:lpstr>Calibri</vt:lpstr>
      <vt:lpstr>Calibri Light</vt:lpstr>
      <vt:lpstr>Office Theme</vt:lpstr>
      <vt:lpstr>How we can use cross-product term?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Ospina</dc:creator>
  <cp:lastModifiedBy>Chan, June Maylin</cp:lastModifiedBy>
  <cp:revision>5</cp:revision>
  <dcterms:created xsi:type="dcterms:W3CDTF">2019-03-08T02:36:33Z</dcterms:created>
  <dcterms:modified xsi:type="dcterms:W3CDTF">2019-03-14T20:35:37Z</dcterms:modified>
</cp:coreProperties>
</file>