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embeddings/Microsoft_Equation3.bin" ContentType="application/vnd.openxmlformats-officedocument.oleObject"/>
  <Override PartName="/ppt/embeddings/oleObject4.bin" ContentType="application/vnd.openxmlformats-officedocument.oleObject"/>
  <Override PartName="/ppt/embeddings/Microsoft_Equation4.bin" ContentType="application/vnd.openxmlformats-officedocument.oleObject"/>
  <Override PartName="/ppt/embeddings/oleObject5.bin" ContentType="application/vnd.openxmlformats-officedocument.oleObject"/>
  <Override PartName="/ppt/embeddings/Microsoft_Equation5.bin" ContentType="application/vnd.openxmlformats-officedocument.oleObject"/>
  <Override PartName="/ppt/embeddings/oleObject6.bin" ContentType="application/vnd.openxmlformats-officedocument.oleObject"/>
  <Override PartName="/ppt/embeddings/Microsoft_Equation6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621" r:id="rId2"/>
    <p:sldId id="624" r:id="rId3"/>
    <p:sldId id="549" r:id="rId4"/>
    <p:sldId id="550" r:id="rId5"/>
    <p:sldId id="711" r:id="rId6"/>
    <p:sldId id="712" r:id="rId7"/>
    <p:sldId id="551" r:id="rId8"/>
    <p:sldId id="552" r:id="rId9"/>
    <p:sldId id="622" r:id="rId10"/>
    <p:sldId id="583" r:id="rId11"/>
    <p:sldId id="584" r:id="rId12"/>
    <p:sldId id="586" r:id="rId13"/>
    <p:sldId id="587" r:id="rId14"/>
    <p:sldId id="588" r:id="rId15"/>
    <p:sldId id="589" r:id="rId16"/>
    <p:sldId id="623" r:id="rId17"/>
    <p:sldId id="625" r:id="rId18"/>
    <p:sldId id="555" r:id="rId19"/>
    <p:sldId id="677" r:id="rId20"/>
    <p:sldId id="679" r:id="rId21"/>
    <p:sldId id="626" r:id="rId22"/>
    <p:sldId id="629" r:id="rId23"/>
    <p:sldId id="630" r:id="rId24"/>
    <p:sldId id="631" r:id="rId25"/>
    <p:sldId id="692" r:id="rId26"/>
    <p:sldId id="694" r:id="rId27"/>
    <p:sldId id="695" r:id="rId28"/>
    <p:sldId id="696" r:id="rId29"/>
    <p:sldId id="697" r:id="rId30"/>
    <p:sldId id="698" r:id="rId31"/>
    <p:sldId id="700" r:id="rId32"/>
    <p:sldId id="699" r:id="rId33"/>
    <p:sldId id="701" r:id="rId34"/>
    <p:sldId id="702" r:id="rId35"/>
    <p:sldId id="703" r:id="rId36"/>
    <p:sldId id="704" r:id="rId37"/>
    <p:sldId id="705" r:id="rId38"/>
    <p:sldId id="706" r:id="rId39"/>
    <p:sldId id="708" r:id="rId40"/>
    <p:sldId id="709" r:id="rId41"/>
    <p:sldId id="71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0206" autoAdjust="0"/>
  </p:normalViewPr>
  <p:slideViewPr>
    <p:cSldViewPr>
      <p:cViewPr varScale="1">
        <p:scale>
          <a:sx n="129" d="100"/>
          <a:sy n="129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15BD690-E994-4D42-803E-54C8E1663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5BE4DA-4E36-B346-84F4-8A6B72881A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8B863-7565-C047-8C62-56F55C383379}" type="datetimeFigureOut">
              <a:rPr lang="en-US"/>
              <a:pPr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1937ED-C48C-9F4C-AC42-C07464557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08D83-C834-3442-84CC-D1FA7D77D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EA4D1C-CD51-EB4C-800C-1C63F775F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5190340E-EF99-4949-AD46-A5726C5CD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D20FE3B-DC7C-934A-85D4-5B4BDDC728CB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xmlns="" id="{1EE885D4-A8A3-2640-9C0D-CDFCB63FD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xmlns="" id="{2B5B9206-8F08-074E-864B-C2DC15C9B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E0E7F37-B5BD-704B-998B-06AB671EFDBB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62" name="Rectangle 2">
            <a:extLst>
              <a:ext uri="{FF2B5EF4-FFF2-40B4-BE49-F238E27FC236}">
                <a16:creationId xmlns:a16="http://schemas.microsoft.com/office/drawing/2014/main" xmlns="" id="{2EC45AAE-E9A4-D740-8FC0-7FBE708C1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xmlns="" id="{38B1D93B-784A-1D47-8BB8-7AD6D1834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5746BCA-0F3D-1A4F-B7DA-DB7CFA1413E1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xmlns="" id="{AD3F9615-CC25-274B-BC9B-03BFE5F77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xmlns="" id="{1372A098-547F-9E45-9DD2-7EB3923EA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0848FED-FD4E-3F4D-A8CC-14016748AB7A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xmlns="" id="{F869B775-D84E-0242-A4B6-8D0D61454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xmlns="" id="{55D27B90-816B-3D42-94CB-C84FD6FB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A7D9B17-5623-EF4B-8998-A846CF66A7BB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569346" name="Rectangle 2">
            <a:extLst>
              <a:ext uri="{FF2B5EF4-FFF2-40B4-BE49-F238E27FC236}">
                <a16:creationId xmlns:a16="http://schemas.microsoft.com/office/drawing/2014/main" xmlns="" id="{C96F2748-1535-E641-8042-29087CEDC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11688" cy="3459162"/>
          </a:xfrm>
          <a:ln/>
        </p:spPr>
      </p:sp>
      <p:sp>
        <p:nvSpPr>
          <p:cNvPr id="569347" name="Rectangle 3">
            <a:extLst>
              <a:ext uri="{FF2B5EF4-FFF2-40B4-BE49-F238E27FC236}">
                <a16:creationId xmlns:a16="http://schemas.microsoft.com/office/drawing/2014/main" xmlns="" id="{110E025A-CF42-EE41-9769-3764B7173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ln/>
        </p:spPr>
        <p:txBody>
          <a:bodyPr lIns="89976" tIns="44988" rIns="89976" bIns="44988"/>
          <a:lstStyle/>
          <a:p>
            <a:pPr eaLnBrk="1" hangingPunct="1">
              <a:defRPr/>
            </a:pPr>
            <a:r>
              <a:rPr lang="en-US" altLang="en-US">
                <a:ea typeface="+mn-ea"/>
              </a:rPr>
              <a:t>It turns out that if you were to go out and sample many, many times, most sample statistics that you could calculate would follow a normal distribution.  </a:t>
            </a:r>
          </a:p>
          <a:p>
            <a:pPr eaLnBrk="1" hangingPunct="1">
              <a:defRPr/>
            </a:pPr>
            <a:endParaRPr lang="en-US" altLang="en-US">
              <a:ea typeface="+mn-ea"/>
            </a:endParaRPr>
          </a:p>
          <a:p>
            <a:pPr eaLnBrk="1" hangingPunct="1">
              <a:defRPr/>
            </a:pPr>
            <a:r>
              <a:rPr lang="en-US" altLang="en-US">
                <a:ea typeface="+mn-ea"/>
              </a:rPr>
              <a:t>What are the 2 parameters (from last time) that define any normal distribution?</a:t>
            </a:r>
          </a:p>
          <a:p>
            <a:pPr eaLnBrk="1" hangingPunct="1">
              <a:defRPr/>
            </a:pPr>
            <a:r>
              <a:rPr lang="en-US" altLang="en-US">
                <a:ea typeface="+mn-ea"/>
              </a:rPr>
              <a:t>Remember that a normal curve is characterized by two parameters, a mean and a variability (SD)</a:t>
            </a:r>
          </a:p>
          <a:p>
            <a:pPr eaLnBrk="1" hangingPunct="1">
              <a:defRPr/>
            </a:pPr>
            <a:r>
              <a:rPr lang="en-US" altLang="en-US">
                <a:ea typeface="+mn-ea"/>
              </a:rPr>
              <a:t>What do you think the mean value of a sample statistic would be?  The standard deviation?</a:t>
            </a:r>
          </a:p>
          <a:p>
            <a:pPr eaLnBrk="1" hangingPunct="1">
              <a:defRPr/>
            </a:pPr>
            <a:r>
              <a:rPr lang="en-US" altLang="en-US">
                <a:ea typeface="+mn-ea"/>
              </a:rPr>
              <a:t>Remember standard deviation is natural variability of the population</a:t>
            </a:r>
          </a:p>
          <a:p>
            <a:pPr eaLnBrk="1" hangingPunct="1">
              <a:defRPr/>
            </a:pPr>
            <a:r>
              <a:rPr lang="en-US" altLang="en-US">
                <a:ea typeface="+mn-ea"/>
              </a:rPr>
              <a:t>Standard error can be standard error of the mean or standard error of the odds ratio or standard error of the difference of 2 means, etc.  The standard error of any sample statistic.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698858F-85FA-A840-9DE9-A290F3A6E348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575490" name="Rectangle 2">
            <a:extLst>
              <a:ext uri="{FF2B5EF4-FFF2-40B4-BE49-F238E27FC236}">
                <a16:creationId xmlns:a16="http://schemas.microsoft.com/office/drawing/2014/main" xmlns="" id="{47B969B6-7B5D-734A-9954-2D43A821E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xmlns="" id="{5C34FE43-F529-BB45-B9F7-3F3878D3C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82D8C9-4B78-0E45-9141-F1EEA970CEF2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xmlns="" id="{DB16C092-634B-B440-AA7D-C64DD4920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xmlns="" id="{C0168284-5586-EC4A-834D-0E2FEB677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B6CB45-5022-1D43-986B-A1B43B092681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579586" name="Rectangle 2">
            <a:extLst>
              <a:ext uri="{FF2B5EF4-FFF2-40B4-BE49-F238E27FC236}">
                <a16:creationId xmlns:a16="http://schemas.microsoft.com/office/drawing/2014/main" xmlns="" id="{25D585D1-ACE6-6841-B2A3-84BE01B17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xmlns="" id="{628AB5DD-A5C2-DB45-B6B4-DA7548AB1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8D33762-0104-764C-9CEE-65262AB7A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506C732-7D9F-3A4C-A721-F791095A1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620FA50-EBF6-D146-99BD-33EB8BA7B2CA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xmlns="" id="{B9353A0C-6101-864F-8B95-78D3021D7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xmlns="" id="{7CB87019-5DBA-8640-8A94-96ADD2E0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02696F-D6AE-6742-9028-6FD6D05C91EF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xmlns="" id="{4B9D26AC-B55C-1649-8270-66F6EF1049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xmlns="" id="{F37AF091-5111-1F42-B7E4-32906649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r>
              <a:rPr lang="en-US"/>
              <a:t>SS stands for sum of squares</a:t>
            </a:r>
          </a:p>
          <a:p>
            <a:r>
              <a:rPr lang="en-US"/>
              <a:t>MS stands for mean squares</a:t>
            </a:r>
          </a:p>
          <a:p>
            <a:r>
              <a:rPr lang="en-US"/>
              <a:t>Bartlett’s test tests for non-equal variances and also departure from normality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9535A9-02B0-EB41-8B70-6B57375351CC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BF6FC95-D555-1C4C-BC55-D4AAB095D280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xmlns="" id="{7A03E558-17FA-C04A-9712-151648592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xmlns="" id="{A0D02A19-0598-F847-88E7-8A86BDE06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624D871-DCFA-D045-BB30-75134FDB7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1088664-3D71-534A-BD7A-730F6FB27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54BFBF8-0748-4A41-AFAF-DBB79399A53E}" type="slidenum">
              <a:rPr lang="en-US" sz="1200">
                <a:latin typeface="Times New Roman" charset="0"/>
              </a:rPr>
              <a:pPr/>
              <a:t>40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xmlns="" id="{A26C6C62-9A9D-BF4A-94B8-185621F36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xmlns="" id="{E12F7EA7-182F-9049-9344-53A225B9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>
                <a:ea typeface="+mn-ea"/>
              </a:rPr>
              <a:t>*Can be written ==</a:t>
            </a:r>
          </a:p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53853E-E9C8-1B4B-88ED-EACDFFCCAA3C}" type="slidenum">
              <a:rPr lang="en-US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EB45640-D515-9145-B376-6C32479BAB46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xmlns="" id="{82E5D878-A637-2744-A418-47AC21010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xmlns="" id="{BC7A0B92-4682-B149-B9AC-DBD68207E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E11C8B7-F3B4-9E41-8749-B633650F409B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xmlns="" id="{A1E49237-E254-B243-9787-0F199CE53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11688" cy="3459162"/>
          </a:xfrm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xmlns="" id="{F7F27227-6A34-9E43-8BA3-8C29A3D31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lIns="90900" tIns="45450" rIns="90900" bIns="0"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9D23E30-27B8-E34B-917D-B25DF9082F87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xmlns="" id="{C87EF154-D997-5F4E-B18C-578FB6EA3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xmlns="" id="{A6EEC8F1-DC0D-E84E-BFF6-5A46FFD7D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C51BC2C-DD04-3140-81FD-508B3C44FB05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xmlns="" id="{7C145859-57E2-2E4D-B0E5-4C984DCAD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xmlns="" id="{F4B600B6-EF46-B046-989A-8360E0B2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E8CC04-4527-6443-BFCE-E6C96E2C323E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xmlns="" id="{F0318A83-A7BD-B14B-A9B7-D724F2C55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xmlns="" id="{8482BEEB-9815-1D44-B2A5-8D151DC44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CFCD54E-57AB-C941-A383-F0DA99C17945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xmlns="" id="{89009EDA-6616-624D-BB24-7C05FD4E4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xmlns="" id="{AA073F30-C520-4A46-B189-E78AD1044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75B3AAD-46BB-C845-A301-E765D45AFC1F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xmlns="" id="{634D2ED0-42A3-344F-A11E-257D8DCC9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xmlns="" id="{CE5489ED-2BD9-2242-BDB6-9DD6F97F2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F2DAB6C-BAC8-CF4D-8526-A1B173F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6EDCE5B-5E01-9E42-80B4-875FB279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25332A5-50F3-4F4C-93B9-0A89C035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E0E1E723-3C57-C54F-B238-9E5D073DE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99182EF-AE6E-E44B-A6E3-66B0399A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FAAEB74-7A2F-BB47-93FB-0499B05A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86904C-EA13-934D-BC48-0E1E0D84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58B1B4E-338C-6C43-AA03-2D177A511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1ECA5F-513E-E34C-A19C-A1DE3E64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81B17A36-4B20-C54D-B6F4-9035DBF8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B71B439-7781-7D49-B718-1A36F66029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749EA84-8C53-AC40-AE32-AB18911BE5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CC07DA3-9C5D-9E47-BEE7-FF49C83740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3DD04E4-4F8F-7C45-AE32-D3BDB587D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4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C49284D0-FD87-8F45-9A08-463A35C2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E2166F7-6E90-8742-9360-31AEDBA8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ECC01C3-1702-BE43-B6BA-28E85A3C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E05EEC5-2655-C04A-9F48-85A19B4EF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BA928E-302B-4A49-8E3F-8ED20200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027B2E11-C59E-BD45-ADDC-2412E6EB6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738CAC63-A3D3-024C-BDB3-ECB7FC8773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8832F86B-701D-EC4E-8766-E0185B85C9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09836F62-F8E3-6545-9735-43177F427A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E49FF8F-E627-0445-A823-C3C6F7BBA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94224715-627F-CA45-8D92-E5A7EF1A91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E317054-5A31-074F-B52E-565980D3B8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454CC2DB-71F4-6F4C-A905-C3A8A417A4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E5810D-7D90-0443-9ED2-0209AA91D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BE75F71-ABA2-E549-928E-6589E239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E10132-25C4-F744-A10F-DB4F0CC3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64BC3C6-FDF4-7F46-8944-73245CF5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1EBE-B78C-9C43-832A-B9A9AE132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573952-0AD0-BE46-BA67-39ACBE15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BB8C890-A9D7-734B-89C4-B6B4E6B2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101B02-72D9-B147-B4E2-F8A9F3BE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7112-94E8-7544-A8DD-8A95C448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8226A-DBF2-0642-B1C5-179AE6DC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3BF56-2DDE-5C4F-98AA-B2B5AFBC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A668B8-83D1-0844-BCB7-0006E2DB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BEE373-9404-7142-AF07-B78A04FC2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40D186-9A88-E24E-B607-20F91F8A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106ED67-5801-4D43-A09B-55C221EE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50AB5E2-6EEF-C143-A807-9A31328A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68F2-CD44-3840-86B6-222820B60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8589030-017E-924D-9BBD-835BA422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BBCC1DD-4860-E94C-9F65-F72E62D2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2304F6-45AB-5D44-A626-EFFBCB4C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0114598-3E81-1249-8301-1EF88D027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6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EB0063C-72E2-764D-A266-0E83BBD1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64A33B3B-784A-1849-A10E-D9F4C7FA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59A771A-314A-BA48-9269-0CE5961F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3BE7C-8EDE-3B43-9721-C4963308D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77D8D4FB-58E9-744E-8D13-2698B32C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8831B717-B131-7D4B-A287-971B054E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243B7E1-B1AD-B444-8276-AE5F27F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ABD1-CE6C-0C46-B91A-21B3FBEBA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38C79E6D-9D37-DC49-8CCD-4FA93C6E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A324CD63-8C29-2740-8E37-2B3935B6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A1775BC8-6A1D-E640-A67C-7BCA8C3A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FEFF8-F931-F94A-9312-B53D9C493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90E2F477-AE70-5F40-ABBC-15925D48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E31BC39A-E73E-524E-BB86-19E02AFF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E3CE265-814D-7D4A-8C05-904509CB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613B1-071E-794E-A1B3-1A527415C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910F3155-9EB8-0A4D-B2A5-40DD9B2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4D04A00E-A41B-B745-9026-3A220CA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81989855-CC6D-DA48-9AB3-4B8772C8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A0D-F750-A24F-ADFA-F805FFACD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A8C0DEDD-A994-B24D-8449-FECA2D38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7693A614-86D9-8C4C-AEDC-9FD4D882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556A5A5-A9B2-B143-89FB-CCCC3DA4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709CFAA-A3A0-754B-B53C-F475F3149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4E59493-E00F-154D-91EA-14742A114842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E4A9E-004A-C643-AB92-F66B54C65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C2478F-E126-5C47-91EF-6C7CA73EA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166F5-8CCE-1F4F-BF82-EFB95FAE7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210E5551-E073-3F4B-9358-7B8EA1AC3A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charset="0"/>
        <a:buChar char="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charset="0"/>
        <a:buChar char="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charset="0"/>
        <a:buChar char="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charset="0"/>
        <a:buChar char="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charset="0"/>
        <a:buChar char="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Microsoft_Equation6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696200" cy="15763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Statistical Inference: 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Pitfalls of hypothesis testing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28925"/>
            <a:ext cx="2813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301750" y="996950"/>
            <a:ext cx="7313613" cy="1279525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Results from a previous Class survey…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838200" y="1905000"/>
            <a:ext cx="80057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 research question was to test whether or not being born on odd or even days predicted anything about your future.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 discovered that people who born on odd days wake up later and drink more alcohol than people born on even days; they also have a trend of doing more homework (p=.04, p&lt;.01, p=.09).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Those born on odd days wake up 42 minutes later (7:48 vs. 7:06 am); drink 2.6 more drinks per week (1.1 vs. 3.7); and do 8 more hours of homework (22 hrs/week vs. 14).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1295400" y="228600"/>
            <a:ext cx="77930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524000" y="949325"/>
            <a:ext cx="6589713" cy="128111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Results from Class survey…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1524000" y="1941513"/>
            <a:ext cx="6591300" cy="377825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I can see the NEJM article title now… </a:t>
            </a:r>
          </a:p>
          <a:p>
            <a:pPr eaLnBrk="1" hangingPunct="1"/>
            <a:r>
              <a:rPr lang="en-US" sz="2400">
                <a:latin typeface="Arial" charset="0"/>
              </a:rPr>
              <a:t>“Being born on odd days predisposes you to alcoholism and laziness, but makes you a better med student.”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1524000" y="138113"/>
            <a:ext cx="77930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  <p:sp>
        <p:nvSpPr>
          <p:cNvPr id="35844" name="Rectangle 3"/>
          <p:cNvSpPr txBox="1">
            <a:spLocks noChangeArrowheads="1"/>
          </p:cNvSpPr>
          <p:nvPr/>
        </p:nvSpPr>
        <p:spPr bwMode="auto">
          <a:xfrm>
            <a:off x="1516063" y="3657600"/>
            <a:ext cx="65913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Font typeface="Wingdings 3" charset="0"/>
              <a:buChar char=""/>
            </a:pPr>
            <a:r>
              <a:rPr lang="en-US"/>
              <a:t>Assuming that this difference can’t be explained by astrology, it’s obviously an artifact!</a:t>
            </a: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Font typeface="Wingdings 3" charset="0"/>
              <a:buChar char=""/>
            </a:pPr>
            <a:r>
              <a:rPr lang="en-US"/>
              <a:t>What’s going on?…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676400" y="966788"/>
            <a:ext cx="6589713" cy="127952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Results from Class survey…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1331913" y="1752600"/>
            <a:ext cx="7354887" cy="3778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After the odd/even day question, I asked 25 other questions…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 ran 25 statistical tests (comparing the outcome variable between odd-day born people and even-day born people).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So, there was a high chance of finding at least one false positive!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1676400" y="173038"/>
            <a:ext cx="77930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p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8675"/>
            <a:ext cx="6705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336550" y="1350963"/>
            <a:ext cx="6588125" cy="1281112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P-value distribution for the 25 tests…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867400" y="841375"/>
            <a:ext cx="3200400" cy="954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Recall: Under the null hypothesis of no associations (which we’ll assume is true here!), p-values follow a uniform distribution…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901700" y="4699000"/>
            <a:ext cx="2032000" cy="2028825"/>
            <a:chOff x="528" y="2640"/>
            <a:chExt cx="1670" cy="1475"/>
          </a:xfrm>
        </p:grpSpPr>
        <p:sp>
          <p:nvSpPr>
            <p:cNvPr id="410630" name="Oval 6"/>
            <p:cNvSpPr>
              <a:spLocks noChangeArrowheads="1"/>
            </p:cNvSpPr>
            <p:nvPr/>
          </p:nvSpPr>
          <p:spPr bwMode="auto">
            <a:xfrm>
              <a:off x="528" y="2640"/>
              <a:ext cx="1200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631" name="Text Box 7"/>
            <p:cNvSpPr txBox="1">
              <a:spLocks noChangeArrowheads="1"/>
            </p:cNvSpPr>
            <p:nvPr/>
          </p:nvSpPr>
          <p:spPr bwMode="auto">
            <a:xfrm>
              <a:off x="570" y="3891"/>
              <a:ext cx="162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400">
                  <a:ea typeface="+mn-ea"/>
                </a:rPr>
                <a:t>Significant p-values</a:t>
              </a:r>
              <a:r>
                <a:rPr lang="en-US" altLang="en-US" sz="1400" dirty="0">
                  <a:ea typeface="+mn-ea"/>
                </a:rPr>
                <a:t>!</a:t>
              </a:r>
            </a:p>
          </p:txBody>
        </p:sp>
      </p:grpSp>
      <p:sp>
        <p:nvSpPr>
          <p:cNvPr id="39941" name="Rectangle 3"/>
          <p:cNvSpPr txBox="1">
            <a:spLocks noChangeArrowheads="1"/>
          </p:cNvSpPr>
          <p:nvPr/>
        </p:nvSpPr>
        <p:spPr bwMode="auto">
          <a:xfrm>
            <a:off x="1274763" y="109538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628775" y="820738"/>
            <a:ext cx="6589713" cy="12811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Compare with…</a:t>
            </a:r>
          </a:p>
        </p:txBody>
      </p:sp>
      <p:pic>
        <p:nvPicPr>
          <p:cNvPr id="41986" name="Picture 3" descr="randomly generated p's new s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9025"/>
            <a:ext cx="50593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randomly generated p'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344613"/>
            <a:ext cx="452596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228600" y="1550988"/>
            <a:ext cx="4038600" cy="7381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Next, I generated 25 “p-values” from a random number generator (uniform distribution). These were the results from two runs…</a:t>
            </a:r>
          </a:p>
        </p:txBody>
      </p: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1027113" y="153988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Grp="1"/>
          </p:cNvSpPr>
          <p:nvPr>
            <p:ph type="title"/>
          </p:nvPr>
        </p:nvSpPr>
        <p:spPr>
          <a:xfrm>
            <a:off x="1474788" y="776288"/>
            <a:ext cx="6589712" cy="127952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In the medical literature…</a:t>
            </a:r>
          </a:p>
        </p:txBody>
      </p:sp>
      <p:sp>
        <p:nvSpPr>
          <p:cNvPr id="412675" name="Rectangle 1027">
            <a:extLst>
              <a:ext uri="{FF2B5EF4-FFF2-40B4-BE49-F238E27FC236}">
                <a16:creationId xmlns:a16="http://schemas.microsoft.com/office/drawing/2014/main" xmlns="" id="{E127C74F-2C9B-5A4B-9C90-9C648BE47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550" y="1600200"/>
            <a:ext cx="7848600" cy="4038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Hypothetical example: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Researchers wanted to compare nutrient intakes between women who had fractured and women who had not fractured.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They used a food-frequency questionnaire and a food diary to capture food intake.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From these two instruments, they calculated daily intakes of all the vitamins, minerals, macronutrients, antioxidants, etc.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Then they compared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fracturers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to non-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fracturers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on all nutrients from both questionnaires.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They found a statistically significant difference in vitamin K between the two groups (p&lt;.05) on the FFQ only.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They had a lovely explanation of the role of vitamin K in injury repair, bone, clotting, etc.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1447800" y="152400"/>
            <a:ext cx="77930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4"/>
          <p:cNvSpPr>
            <a:spLocks noGrp="1"/>
          </p:cNvSpPr>
          <p:nvPr>
            <p:ph type="title"/>
          </p:nvPr>
        </p:nvSpPr>
        <p:spPr>
          <a:xfrm>
            <a:off x="1019175" y="927100"/>
            <a:ext cx="7793038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Factors indicative of chance findings</a:t>
            </a:r>
          </a:p>
        </p:txBody>
      </p:sp>
      <p:graphicFrame>
        <p:nvGraphicFramePr>
          <p:cNvPr id="564257" name="Group 33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8153400" cy="4267201"/>
        </p:xfrm>
        <a:graphic>
          <a:graphicData uri="http://schemas.openxmlformats.org/drawingml/2006/table">
            <a:tbl>
              <a:tblPr/>
              <a:tblGrid>
                <a:gridCol w="3919538"/>
                <a:gridCol w="4233862"/>
              </a:tblGrid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 Analyses are exploratory.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authors have mined the data for associations rather than testing a limited number of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priori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hypotheses.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 Many tests have been performed, but only a few p-values are “significant”.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If there are no associations present, .05*k significant p-values (p&lt;.05) are expected to arise just by chance, where k is the number of tests run.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 The “significant” p-values are modest in size.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closer a p-value is to .05, the more likely it is a chance finding. According to one estimate*, about 1 in 2 p-values &lt;.05 is a false positive, 1 in 6 p-values &lt;.01 is a false positive, and 1 in 56 p-values &lt;.0001 is a false positive.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 The pattern of effect sizes is inconsistent.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If the same association has been evaluated in multiple ways, an inconsistent pattern of effect sizes (e.g., risk ratios both above and below 1) is indicative of chance.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 The p-values are not adjusted for multiple comparisons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Adjustment for multiple comparisons can help control the study-wide false positive rate.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60" name="Text Box 36"/>
          <p:cNvSpPr txBox="1">
            <a:spLocks noChangeArrowheads="1"/>
          </p:cNvSpPr>
          <p:nvPr/>
        </p:nvSpPr>
        <p:spPr bwMode="auto">
          <a:xfrm>
            <a:off x="3429000" y="6435725"/>
            <a:ext cx="571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*Sterne JA and Smith GD. Sifting through the evidence—what’s wrong with significance tests? </a:t>
            </a:r>
            <a:r>
              <a:rPr lang="en-US" sz="1200" i="1">
                <a:latin typeface="Arial" charset="0"/>
                <a:cs typeface="Arial" charset="0"/>
              </a:rPr>
              <a:t>BMJ </a:t>
            </a:r>
            <a:r>
              <a:rPr lang="en-US" sz="1200">
                <a:latin typeface="Arial" charset="0"/>
                <a:cs typeface="Arial" charset="0"/>
              </a:rPr>
              <a:t>2001; 322: 226-31.</a:t>
            </a:r>
          </a:p>
        </p:txBody>
      </p:sp>
      <p:sp>
        <p:nvSpPr>
          <p:cNvPr id="46096" name="Rectangle 3"/>
          <p:cNvSpPr txBox="1">
            <a:spLocks noChangeArrowheads="1"/>
          </p:cNvSpPr>
          <p:nvPr/>
        </p:nvSpPr>
        <p:spPr bwMode="auto">
          <a:xfrm>
            <a:off x="1019175" y="311150"/>
            <a:ext cx="77930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441450" y="325438"/>
            <a:ext cx="7162800" cy="1281112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4: high type II error (low power)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imes New Roman" charset="0"/>
                <a:cs typeface="Times New Roman" charset="0"/>
              </a:rPr>
              <a:t>	</a:t>
            </a:r>
            <a:endParaRPr lang="en-US" sz="3600">
              <a:latin typeface="Arial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908050" y="1296988"/>
            <a:ext cx="8305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latin typeface="Arial" charset="0"/>
                <a:cs typeface="Arial" charset="0"/>
              </a:rPr>
              <a:t>Lack of statistical significance is not proof of the absence of an effect.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en-US"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latin typeface="Arial" charset="0"/>
                <a:cs typeface="Arial" charset="0"/>
              </a:rPr>
              <a:t>Example: A study of 36 postmenopausal women failed to find a significant relationship between hormone replacement therapy and prevention of vertebral fracture. The odds ratio and 95% CI were: 0.38 (0.12, 1.19), indicating a potentially meaningful clinical effect. Failure to find an effect may have been due to insufficient statistical power for this endpoint. </a:t>
            </a:r>
          </a:p>
        </p:txBody>
      </p:sp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5022850" y="6577013"/>
            <a:ext cx="419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>
                <a:ea typeface="+mn-ea"/>
              </a:rPr>
              <a:t>Ref: </a:t>
            </a:r>
            <a:r>
              <a:rPr lang="en-US" altLang="en-US" sz="1200" dirty="0" err="1">
                <a:ea typeface="+mn-ea"/>
              </a:rPr>
              <a:t>Wimalawansa</a:t>
            </a:r>
            <a:r>
              <a:rPr lang="en-US" altLang="en-US" sz="1200" dirty="0">
                <a:ea typeface="+mn-ea"/>
              </a:rPr>
              <a:t> et al. </a:t>
            </a:r>
            <a:r>
              <a:rPr lang="en-US" altLang="en-US" sz="1200" i="1" dirty="0">
                <a:ea typeface="+mn-ea"/>
              </a:rPr>
              <a:t>Am J Med</a:t>
            </a:r>
            <a:r>
              <a:rPr lang="en-US" altLang="en-US" sz="1200" dirty="0">
                <a:ea typeface="+mn-ea"/>
              </a:rPr>
              <a:t> 1998, 104</a:t>
            </a:r>
            <a:r>
              <a:rPr lang="en-US" altLang="en-US" sz="1200" b="1" dirty="0">
                <a:ea typeface="+mn-ea"/>
              </a:rPr>
              <a:t>:</a:t>
            </a:r>
            <a:r>
              <a:rPr lang="en-US" altLang="en-US" sz="1200" dirty="0">
                <a:ea typeface="+mn-ea"/>
              </a:rPr>
              <a:t>219-226.</a:t>
            </a:r>
          </a:p>
          <a:p>
            <a:pPr>
              <a:spcBef>
                <a:spcPct val="50000"/>
              </a:spcBef>
              <a:defRPr/>
            </a:pPr>
            <a:endParaRPr lang="en-US" altLang="en-US" sz="1200" dirty="0"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B226FA-AC00-3E45-9D7C-259A66800A68}"/>
              </a:ext>
            </a:extLst>
          </p:cNvPr>
          <p:cNvSpPr txBox="1"/>
          <p:nvPr/>
        </p:nvSpPr>
        <p:spPr>
          <a:xfrm>
            <a:off x="1371600" y="5454650"/>
            <a:ext cx="75628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mr-IN" i="1">
                <a:latin typeface="Arial" charset="0"/>
                <a:cs typeface="Mangal" charset="0"/>
              </a:rPr>
              <a:t>…</a:t>
            </a:r>
            <a:r>
              <a:rPr lang="en-US" i="1">
                <a:latin typeface="Arial" charset="0"/>
              </a:rPr>
              <a:t>the absence of evidence is not evidence of absence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idx="1"/>
          </p:nvPr>
        </p:nvSpPr>
        <p:spPr>
          <a:xfrm>
            <a:off x="1066800" y="1495425"/>
            <a:ext cx="7924800" cy="3776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	</a:t>
            </a:r>
            <a:r>
              <a:rPr lang="en-US" sz="2600">
                <a:latin typeface="Arial" charset="0"/>
                <a:cs typeface="Arial" charset="0"/>
              </a:rPr>
              <a:t>Results that are not statistically significant should not be interpreted as "evidence of no effect,” but as “no evidence of effect”</a:t>
            </a:r>
          </a:p>
          <a:p>
            <a:pPr eaLnBrk="1" hangingPunct="1">
              <a:lnSpc>
                <a:spcPct val="80000"/>
              </a:lnSpc>
            </a:pPr>
            <a:endParaRPr lang="en-US" sz="26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Arial" charset="0"/>
                <a:cs typeface="Arial" charset="0"/>
              </a:rPr>
              <a:t>	Studies may miss effects if they are insufficiently powered (lack precision). </a:t>
            </a:r>
          </a:p>
          <a:p>
            <a:pPr eaLnBrk="1" hangingPunct="1">
              <a:lnSpc>
                <a:spcPct val="80000"/>
              </a:lnSpc>
            </a:pPr>
            <a:endParaRPr lang="en-US" sz="2600" u="sng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Arial" charset="0"/>
                <a:cs typeface="Arial" charset="0"/>
              </a:rPr>
              <a:t>	</a:t>
            </a:r>
            <a:r>
              <a:rPr lang="en-US" sz="2600" u="sng">
                <a:latin typeface="Arial" charset="0"/>
                <a:cs typeface="Arial" charset="0"/>
              </a:rPr>
              <a:t>Design adequately powered studies and report approximate study power if results are null</a:t>
            </a:r>
            <a:r>
              <a:rPr lang="en-US" sz="260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162800" cy="128111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4: high type II error (low power)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1200150" y="228600"/>
            <a:ext cx="8077200" cy="128111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5: the fallacy of comparing statistical significance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xmlns="" id="{FCE7A9ED-852A-6940-8AB4-8231ED2FD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09713"/>
            <a:ext cx="8458200" cy="4281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Presence of statistical significance in one group and lack of statistical significance in another group </a:t>
            </a:r>
            <a:r>
              <a:rPr lang="en-US" sz="2400">
                <a:latin typeface="Arial" charset="0"/>
                <a:sym typeface="Symbol" charset="0"/>
              </a:rPr>
              <a:t> a significant difference between the groups.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" charset="0"/>
              <a:sym typeface="Symbo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Example: In a placebo-controlled randomized trial of DHA oil for eczema, researchers found a statistically significant improvement in the DHA group but not the placebo group. The abstract reports: “DHA, but not the control treatment, resulted in a significant clinical improvement of atopic eczema.” However, the improvement in the treatment group was not significantly better than the improvement in the placebo group, so this is actually a null result.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447800" y="377825"/>
            <a:ext cx="7620000" cy="128111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Pitfall 1: over-emphasis on p-values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xmlns="" id="{8141867A-7725-134A-A9AD-CD7FF2D44B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Statistical significance does not guarantee clinical significance.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Example: a study of about 60,000 heart attack patients found that those admitted to the hospital on weekdays had a significantly longer hospital stay than those admitted to the hospital on weekends (p&lt;.03), but the magnitude of the difference was too small to be important: 7.4 days (weekday admits) vs. 7.2 days (weekend admits).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5410200" y="6510338"/>
            <a:ext cx="419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ea typeface="+mn-ea"/>
              </a:rPr>
              <a:t>Ref: Kostis et al. </a:t>
            </a:r>
            <a:r>
              <a:rPr lang="en-US" altLang="en-US" sz="1200" i="1" dirty="0">
                <a:ea typeface="+mn-ea"/>
              </a:rPr>
              <a:t>N </a:t>
            </a:r>
            <a:r>
              <a:rPr lang="en-US" altLang="en-US" sz="1200" i="1" dirty="0" err="1">
                <a:ea typeface="+mn-ea"/>
              </a:rPr>
              <a:t>Engl</a:t>
            </a:r>
            <a:r>
              <a:rPr lang="en-US" altLang="en-US" sz="1200" i="1" dirty="0">
                <a:ea typeface="+mn-ea"/>
              </a:rPr>
              <a:t> J Med</a:t>
            </a:r>
            <a:r>
              <a:rPr lang="en-US" altLang="en-US" sz="1200" dirty="0">
                <a:ea typeface="+mn-ea"/>
              </a:rPr>
              <a:t> 2007;356:1099-109.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1441450" y="1341438"/>
            <a:ext cx="7543800" cy="127952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Misleading significance comparisons</a:t>
            </a:r>
          </a:p>
        </p:txBody>
      </p:sp>
      <p:pic>
        <p:nvPicPr>
          <p:cNvPr id="51202" name="Picture 3" descr="dha and ecz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58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1447800" y="6257925"/>
            <a:ext cx="7543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Figure 3 from: Koch C, Dölle S, Metzger M, Rasche C, Jungclas H, Rühl R, Renz H, Worm M. Docosahexaenoic acid (DHA) supplementation in atopic eczema: a randomized, double-blind, controlled trial. </a:t>
            </a:r>
            <a:r>
              <a:rPr lang="en-US" sz="1200" i="1">
                <a:latin typeface="Arial" charset="0"/>
              </a:rPr>
              <a:t>Br J Dermatol</a:t>
            </a:r>
            <a:r>
              <a:rPr lang="en-US" sz="1200">
                <a:latin typeface="Arial" charset="0"/>
              </a:rPr>
              <a:t>. 2008 Apr;158(4):786-92. Epub 2008 Jan 30. </a:t>
            </a: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1303338" y="119063"/>
            <a:ext cx="7820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/>
              <a:t>Pitfall 5: the fallacy of comparing statistical significance</a:t>
            </a:r>
            <a:endParaRPr lang="en-US" sz="32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3716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about </a:t>
            </a:r>
            <a:r>
              <a:rPr lang="en-US" altLang="en-US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Confidence Intervals</a:t>
            </a:r>
            <a:endParaRPr lang="en-US" altLang="en-US" sz="3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377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sz="2800">
                <a:latin typeface="Arial" charset="0"/>
                <a:cs typeface="Times New Roman" charset="0"/>
              </a:rPr>
              <a:t>	</a:t>
            </a:r>
            <a:r>
              <a:rPr lang="en-US" sz="2600">
                <a:latin typeface="Arial" charset="0"/>
                <a:cs typeface="Times New Roman" charset="0"/>
              </a:rPr>
              <a:t>A plausible range of values for a population parameter.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sz="2600">
                <a:latin typeface="Arial" charset="0"/>
                <a:cs typeface="Times New Roman" charset="0"/>
              </a:rPr>
              <a:t>	The precision of an estimate.(When sampling variability is high, the confidence interval will be wide to reflect the uncertainty of the observation.)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sz="2600">
                <a:latin typeface="Arial" charset="0"/>
                <a:cs typeface="Times New Roman" charset="0"/>
              </a:rPr>
              <a:t>	Statistical significance (if the 95% CI does not cross the null value, it is significant at .05)</a:t>
            </a:r>
          </a:p>
          <a:p>
            <a:pPr eaLnBrk="1" hangingPunct="1">
              <a:lnSpc>
                <a:spcPct val="90000"/>
              </a:lnSpc>
            </a:pPr>
            <a:endParaRPr lang="en-US" sz="2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077200" cy="128111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The true meaning of a confidence interval</a:t>
            </a:r>
          </a:p>
        </p:txBody>
      </p:sp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1371600" y="1371600"/>
            <a:ext cx="6591300" cy="3778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>
                <a:latin typeface="Arial" charset="0"/>
                <a:cs typeface="Times New Roman" charset="0"/>
              </a:rPr>
              <a:t>Suppose we do a computer simulation:</a:t>
            </a:r>
          </a:p>
          <a:p>
            <a:pPr eaLnBrk="1" hangingPunct="1">
              <a:lnSpc>
                <a:spcPct val="90000"/>
              </a:lnSpc>
            </a:pPr>
            <a:endParaRPr lang="en-US" sz="2400" u="sng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Imagine that the true population value is 10.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Have the computer take 50 samples of the same size from the same population and calculate the 95% confidence interval for each sample.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Times New Roman" charset="0"/>
              </a:rPr>
              <a:t>Here are the results…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821613" cy="527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5029200" y="1981200"/>
            <a:ext cx="1600200" cy="1524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5029200" y="4876800"/>
            <a:ext cx="1295400" cy="1524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3200400" y="3733800"/>
            <a:ext cx="1295400" cy="1524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576520" name="Rectangle 8"/>
          <p:cNvSpPr>
            <a:spLocks noChangeArrowheads="1"/>
          </p:cNvSpPr>
          <p:nvPr/>
        </p:nvSpPr>
        <p:spPr bwMode="auto">
          <a:xfrm>
            <a:off x="18288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a typeface="+mn-ea"/>
              </a:rPr>
              <a:t>95% Confidence Intervals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Line 2"/>
          <p:cNvSpPr>
            <a:spLocks noChangeShapeType="1"/>
          </p:cNvSpPr>
          <p:nvPr/>
        </p:nvSpPr>
        <p:spPr bwMode="auto">
          <a:xfrm flipV="1">
            <a:off x="4724400" y="5867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1143000" y="1371600"/>
            <a:ext cx="6629400" cy="5105400"/>
            <a:chOff x="0" y="202"/>
            <a:chExt cx="5645" cy="4118"/>
          </a:xfrm>
        </p:grpSpPr>
        <p:pic>
          <p:nvPicPr>
            <p:cNvPr id="58374" name="Picture 4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"/>
              <a:ext cx="5645" cy="4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78565" name="Rectangle 5"/>
            <p:cNvSpPr>
              <a:spLocks noChangeArrowheads="1"/>
            </p:cNvSpPr>
            <p:nvPr/>
          </p:nvSpPr>
          <p:spPr bwMode="auto">
            <a:xfrm>
              <a:off x="480" y="3985"/>
              <a:ext cx="4847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2971800" y="3124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j-lt"/>
                <a:ea typeface="+mn-ea"/>
              </a:rPr>
              <a:t>3 misses=6% error rate</a:t>
            </a:r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5638800" y="4343400"/>
            <a:ext cx="3390900" cy="2508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 typeface="Wingdings" charset="2"/>
              <a:buNone/>
              <a:defRPr/>
            </a:pPr>
            <a:r>
              <a:rPr lang="en-US" altLang="en-US" sz="2400" dirty="0">
                <a:solidFill>
                  <a:schemeClr val="hlink"/>
                </a:solidFill>
                <a:ea typeface="Times New Roman" charset="0"/>
                <a:cs typeface="Times New Roman" charset="0"/>
              </a:rPr>
              <a:t> 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For a 95% confidence interval, you can be 95% confident that you captured the true population value. </a:t>
            </a:r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15240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a typeface="+mn-ea"/>
              </a:rPr>
              <a:t>95% Confidence Intervals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2"/>
          <p:cNvGraphicFramePr>
            <a:graphicFrameLocks noChangeAspect="1"/>
          </p:cNvGraphicFramePr>
          <p:nvPr/>
        </p:nvGraphicFramePr>
        <p:xfrm>
          <a:off x="1524000" y="4122738"/>
          <a:ext cx="5272088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22738"/>
                        <a:ext cx="5272088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990600" y="85725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j-lt"/>
                <a:ea typeface="+mn-ea"/>
              </a:rPr>
              <a:t>Odds Ratio example: Antidepressant use &amp; Heart Disease</a:t>
            </a: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>
            <a:off x="1371600" y="1495425"/>
            <a:ext cx="6248400" cy="2362200"/>
            <a:chOff x="43" y="0"/>
            <a:chExt cx="2273" cy="1094"/>
          </a:xfrm>
        </p:grpSpPr>
        <p:sp>
          <p:nvSpPr>
            <p:cNvPr id="690181" name="Rectangle 5"/>
            <p:cNvSpPr>
              <a:spLocks noChangeArrowheads="1"/>
            </p:cNvSpPr>
            <p:nvPr/>
          </p:nvSpPr>
          <p:spPr bwMode="auto">
            <a:xfrm>
              <a:off x="43" y="0"/>
              <a:ext cx="748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 eaLnBrk="1" hangingPunct="1"/>
              <a:r>
                <a:rPr lang="en-US">
                  <a:solidFill>
                    <a:schemeClr val="tx2"/>
                  </a:solidFill>
                  <a:latin typeface="Times New Roman" charset="0"/>
                  <a:cs typeface="Times New Roman" charset="0"/>
                </a:rPr>
                <a:t> </a:t>
              </a:r>
            </a:p>
            <a:p>
              <a:pPr algn="ctr"/>
              <a:endParaRPr lang="en-US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690182" name="Rectangle 6"/>
            <p:cNvSpPr>
              <a:spLocks noChangeArrowheads="1"/>
            </p:cNvSpPr>
            <p:nvPr/>
          </p:nvSpPr>
          <p:spPr bwMode="auto">
            <a:xfrm>
              <a:off x="43" y="413"/>
              <a:ext cx="74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 eaLnBrk="1" hangingPunct="1">
                <a:defRPr/>
              </a:pPr>
              <a:r>
                <a:rPr lang="en-US" altLang="en-US" dirty="0">
                  <a:latin typeface="Times New Roman" charset="0"/>
                  <a:ea typeface="Times New Roman" charset="0"/>
                  <a:cs typeface="Times New Roman" charset="0"/>
                </a:rPr>
                <a:t>antidepressants</a:t>
              </a:r>
            </a:p>
            <a:p>
              <a:pPr algn="ctr">
                <a:defRPr/>
              </a:pPr>
              <a:endParaRPr lang="en-US" altLang="en-US" dirty="0">
                <a:solidFill>
                  <a:schemeClr val="tx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690183" name="Rectangle 7"/>
            <p:cNvSpPr>
              <a:spLocks noChangeArrowheads="1"/>
            </p:cNvSpPr>
            <p:nvPr/>
          </p:nvSpPr>
          <p:spPr bwMode="auto">
            <a:xfrm>
              <a:off x="43" y="758"/>
              <a:ext cx="74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 eaLnBrk="1" hangingPunct="1">
                <a:defRPr/>
              </a:pPr>
              <a:r>
                <a:rPr lang="en-US" altLang="en-US" dirty="0">
                  <a:latin typeface="Times New Roman" charset="0"/>
                  <a:ea typeface="Times New Roman" charset="0"/>
                  <a:cs typeface="Times New Roman" charset="0"/>
                </a:rPr>
                <a:t>No exposure</a:t>
              </a:r>
            </a:p>
            <a:p>
              <a:pPr algn="ctr">
                <a:defRPr/>
              </a:pPr>
              <a:endParaRPr lang="en-US" altLang="en-US" dirty="0">
                <a:solidFill>
                  <a:schemeClr val="tx2"/>
                </a:solidFill>
                <a:latin typeface="Times New Roman" charset="0"/>
                <a:ea typeface="+mn-ea"/>
              </a:endParaRPr>
            </a:p>
          </p:txBody>
        </p:sp>
        <p:grpSp>
          <p:nvGrpSpPr>
            <p:cNvPr id="60425" name="Group 8"/>
            <p:cNvGrpSpPr>
              <a:grpSpLocks/>
            </p:cNvGrpSpPr>
            <p:nvPr/>
          </p:nvGrpSpPr>
          <p:grpSpPr bwMode="auto">
            <a:xfrm>
              <a:off x="748" y="0"/>
              <a:ext cx="734" cy="413"/>
              <a:chOff x="748" y="0"/>
              <a:chExt cx="734" cy="413"/>
            </a:xfrm>
          </p:grpSpPr>
          <p:sp>
            <p:nvSpPr>
              <p:cNvPr id="690185" name="Rectangle 9"/>
              <p:cNvSpPr>
                <a:spLocks noChangeArrowheads="1"/>
              </p:cNvSpPr>
              <p:nvPr/>
            </p:nvSpPr>
            <p:spPr bwMode="auto">
              <a:xfrm>
                <a:off x="791" y="0"/>
                <a:ext cx="649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algn="ctr" eaLnBrk="1" hangingPunct="1"/>
                <a:r>
                  <a:rPr lang="en-US">
                    <a:latin typeface="Times New Roman" charset="0"/>
                    <a:cs typeface="Times New Roman" charset="0"/>
                  </a:rPr>
                  <a:t> Heart disease case</a:t>
                </a:r>
                <a:r>
                  <a:rPr lang="en-US">
                    <a:solidFill>
                      <a:schemeClr val="tx2"/>
                    </a:solidFill>
                    <a:latin typeface="Times New Roman" charset="0"/>
                    <a:cs typeface="Times New Roman" charset="0"/>
                  </a:rPr>
                  <a:t>	</a:t>
                </a:r>
              </a:p>
              <a:p>
                <a:pPr algn="ctr"/>
                <a:endParaRPr lang="en-US">
                  <a:solidFill>
                    <a:schemeClr val="tx2"/>
                  </a:solidFill>
                  <a:latin typeface="Times New Roman" charset="0"/>
                </a:endParaRPr>
              </a:p>
            </p:txBody>
          </p:sp>
          <p:sp>
            <p:nvSpPr>
              <p:cNvPr id="690186" name="Rectangle 10"/>
              <p:cNvSpPr>
                <a:spLocks noChangeArrowheads="1"/>
              </p:cNvSpPr>
              <p:nvPr/>
            </p:nvSpPr>
            <p:spPr bwMode="auto">
              <a:xfrm>
                <a:off x="748" y="0"/>
                <a:ext cx="734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60426" name="Group 11"/>
            <p:cNvGrpSpPr>
              <a:grpSpLocks/>
            </p:cNvGrpSpPr>
            <p:nvPr/>
          </p:nvGrpSpPr>
          <p:grpSpPr bwMode="auto">
            <a:xfrm>
              <a:off x="1482" y="0"/>
              <a:ext cx="834" cy="413"/>
              <a:chOff x="1482" y="0"/>
              <a:chExt cx="834" cy="413"/>
            </a:xfrm>
          </p:grpSpPr>
          <p:sp>
            <p:nvSpPr>
              <p:cNvPr id="690188" name="Rectangle 12"/>
              <p:cNvSpPr>
                <a:spLocks noChangeArrowheads="1"/>
              </p:cNvSpPr>
              <p:nvPr/>
            </p:nvSpPr>
            <p:spPr bwMode="auto">
              <a:xfrm>
                <a:off x="1525" y="0"/>
                <a:ext cx="748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itchFamily="2" charset="2"/>
                  <a:buChar char=""/>
                  <a:defRPr>
                    <a:solidFill>
                      <a:srgbClr val="40404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itchFamily="2" charset="2"/>
                  <a:buChar char=""/>
                  <a:defRPr sz="16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itchFamily="2" charset="2"/>
                  <a:buChar char=""/>
                  <a:defRPr sz="14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itchFamily="2" charset="2"/>
                  <a:buChar char=""/>
                  <a:defRPr sz="1200">
                    <a:solidFill>
                      <a:srgbClr val="40404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Control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90189" name="Rectangle 13"/>
              <p:cNvSpPr>
                <a:spLocks noChangeArrowheads="1"/>
              </p:cNvSpPr>
              <p:nvPr/>
            </p:nvSpPr>
            <p:spPr bwMode="auto">
              <a:xfrm>
                <a:off x="1482" y="0"/>
                <a:ext cx="834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60427" name="Group 14"/>
            <p:cNvGrpSpPr>
              <a:grpSpLocks/>
            </p:cNvGrpSpPr>
            <p:nvPr/>
          </p:nvGrpSpPr>
          <p:grpSpPr bwMode="auto">
            <a:xfrm>
              <a:off x="748" y="413"/>
              <a:ext cx="734" cy="345"/>
              <a:chOff x="748" y="413"/>
              <a:chExt cx="734" cy="345"/>
            </a:xfrm>
          </p:grpSpPr>
          <p:sp>
            <p:nvSpPr>
              <p:cNvPr id="690191" name="Rectangle 15"/>
              <p:cNvSpPr>
                <a:spLocks noChangeArrowheads="1"/>
              </p:cNvSpPr>
              <p:nvPr/>
            </p:nvSpPr>
            <p:spPr bwMode="auto">
              <a:xfrm>
                <a:off x="748" y="413"/>
                <a:ext cx="734" cy="34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444" name="Group 16"/>
              <p:cNvGrpSpPr>
                <a:grpSpLocks/>
              </p:cNvGrpSpPr>
              <p:nvPr/>
            </p:nvGrpSpPr>
            <p:grpSpPr bwMode="auto">
              <a:xfrm>
                <a:off x="748" y="413"/>
                <a:ext cx="734" cy="345"/>
                <a:chOff x="748" y="413"/>
                <a:chExt cx="734" cy="345"/>
              </a:xfrm>
            </p:grpSpPr>
            <p:sp>
              <p:nvSpPr>
                <p:cNvPr id="690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791" y="413"/>
                  <a:ext cx="649" cy="34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217</a:t>
                  </a:r>
                </a:p>
                <a:p>
                  <a:pPr algn="ctr">
                    <a:defRPr/>
                  </a:pPr>
                  <a:endParaRPr lang="en-US" altLang="en-US" sz="1800">
                    <a:solidFill>
                      <a:srgbClr val="000000"/>
                    </a:solidFill>
                    <a:latin typeface="Times New Roman" charset="0"/>
                    <a:ea typeface="+mn-ea"/>
                  </a:endParaRPr>
                </a:p>
              </p:txBody>
            </p:sp>
            <p:sp>
              <p:nvSpPr>
                <p:cNvPr id="690194" name="Rectangle 18"/>
                <p:cNvSpPr>
                  <a:spLocks noChangeArrowheads="1"/>
                </p:cNvSpPr>
                <p:nvPr/>
              </p:nvSpPr>
              <p:spPr bwMode="auto">
                <a:xfrm>
                  <a:off x="748" y="413"/>
                  <a:ext cx="734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  <p:grpSp>
          <p:nvGrpSpPr>
            <p:cNvPr id="60428" name="Group 19"/>
            <p:cNvGrpSpPr>
              <a:grpSpLocks/>
            </p:cNvGrpSpPr>
            <p:nvPr/>
          </p:nvGrpSpPr>
          <p:grpSpPr bwMode="auto">
            <a:xfrm>
              <a:off x="1482" y="413"/>
              <a:ext cx="834" cy="345"/>
              <a:chOff x="1482" y="413"/>
              <a:chExt cx="834" cy="345"/>
            </a:xfrm>
          </p:grpSpPr>
          <p:sp>
            <p:nvSpPr>
              <p:cNvPr id="690196" name="Rectangle 20"/>
              <p:cNvSpPr>
                <a:spLocks noChangeArrowheads="1"/>
              </p:cNvSpPr>
              <p:nvPr/>
            </p:nvSpPr>
            <p:spPr bwMode="auto">
              <a:xfrm>
                <a:off x="1482" y="413"/>
                <a:ext cx="834" cy="34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440" name="Group 21"/>
              <p:cNvGrpSpPr>
                <a:grpSpLocks/>
              </p:cNvGrpSpPr>
              <p:nvPr/>
            </p:nvGrpSpPr>
            <p:grpSpPr bwMode="auto">
              <a:xfrm>
                <a:off x="1482" y="413"/>
                <a:ext cx="834" cy="345"/>
                <a:chOff x="1482" y="413"/>
                <a:chExt cx="834" cy="345"/>
              </a:xfrm>
            </p:grpSpPr>
            <p:sp>
              <p:nvSpPr>
                <p:cNvPr id="6901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525" y="413"/>
                  <a:ext cx="748" cy="34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871</a:t>
                  </a:r>
                </a:p>
                <a:p>
                  <a:pPr algn="ctr">
                    <a:defRPr/>
                  </a:pPr>
                  <a:endParaRPr lang="en-US" altLang="en-US" sz="1800">
                    <a:solidFill>
                      <a:srgbClr val="000000"/>
                    </a:solidFill>
                    <a:latin typeface="Times New Roman" charset="0"/>
                    <a:ea typeface="+mn-ea"/>
                  </a:endParaRPr>
                </a:p>
              </p:txBody>
            </p:sp>
            <p:sp>
              <p:nvSpPr>
                <p:cNvPr id="690199" name="Rectangle 23"/>
                <p:cNvSpPr>
                  <a:spLocks noChangeArrowheads="1"/>
                </p:cNvSpPr>
                <p:nvPr/>
              </p:nvSpPr>
              <p:spPr bwMode="auto">
                <a:xfrm>
                  <a:off x="1482" y="413"/>
                  <a:ext cx="834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  <p:grpSp>
          <p:nvGrpSpPr>
            <p:cNvPr id="60429" name="Group 24"/>
            <p:cNvGrpSpPr>
              <a:grpSpLocks/>
            </p:cNvGrpSpPr>
            <p:nvPr/>
          </p:nvGrpSpPr>
          <p:grpSpPr bwMode="auto">
            <a:xfrm>
              <a:off x="748" y="758"/>
              <a:ext cx="734" cy="336"/>
              <a:chOff x="748" y="758"/>
              <a:chExt cx="734" cy="336"/>
            </a:xfrm>
          </p:grpSpPr>
          <p:sp>
            <p:nvSpPr>
              <p:cNvPr id="690201" name="Rectangle 25"/>
              <p:cNvSpPr>
                <a:spLocks noChangeArrowheads="1"/>
              </p:cNvSpPr>
              <p:nvPr/>
            </p:nvSpPr>
            <p:spPr bwMode="auto">
              <a:xfrm>
                <a:off x="748" y="758"/>
                <a:ext cx="734" cy="33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436" name="Group 26"/>
              <p:cNvGrpSpPr>
                <a:grpSpLocks/>
              </p:cNvGrpSpPr>
              <p:nvPr/>
            </p:nvGrpSpPr>
            <p:grpSpPr bwMode="auto">
              <a:xfrm>
                <a:off x="748" y="758"/>
                <a:ext cx="734" cy="336"/>
                <a:chOff x="748" y="758"/>
                <a:chExt cx="734" cy="336"/>
              </a:xfrm>
            </p:grpSpPr>
            <p:sp>
              <p:nvSpPr>
                <p:cNvPr id="690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791" y="758"/>
                  <a:ext cx="649" cy="33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716</a:t>
                  </a:r>
                </a:p>
              </p:txBody>
            </p:sp>
            <p:sp>
              <p:nvSpPr>
                <p:cNvPr id="690204" name="Rectangle 28"/>
                <p:cNvSpPr>
                  <a:spLocks noChangeArrowheads="1"/>
                </p:cNvSpPr>
                <p:nvPr/>
              </p:nvSpPr>
              <p:spPr bwMode="auto">
                <a:xfrm>
                  <a:off x="748" y="758"/>
                  <a:ext cx="734" cy="3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  <p:grpSp>
          <p:nvGrpSpPr>
            <p:cNvPr id="60430" name="Group 29"/>
            <p:cNvGrpSpPr>
              <a:grpSpLocks/>
            </p:cNvGrpSpPr>
            <p:nvPr/>
          </p:nvGrpSpPr>
          <p:grpSpPr bwMode="auto">
            <a:xfrm>
              <a:off x="1482" y="758"/>
              <a:ext cx="834" cy="336"/>
              <a:chOff x="1482" y="758"/>
              <a:chExt cx="834" cy="336"/>
            </a:xfrm>
          </p:grpSpPr>
          <p:sp>
            <p:nvSpPr>
              <p:cNvPr id="690206" name="Rectangle 30"/>
              <p:cNvSpPr>
                <a:spLocks noChangeArrowheads="1"/>
              </p:cNvSpPr>
              <p:nvPr/>
            </p:nvSpPr>
            <p:spPr bwMode="auto">
              <a:xfrm>
                <a:off x="1482" y="758"/>
                <a:ext cx="834" cy="33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0"/>
              <a:lstStyle/>
              <a:p>
                <a:pPr eaLnBrk="1" hangingPunct="1"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432" name="Group 31"/>
              <p:cNvGrpSpPr>
                <a:grpSpLocks/>
              </p:cNvGrpSpPr>
              <p:nvPr/>
            </p:nvGrpSpPr>
            <p:grpSpPr bwMode="auto">
              <a:xfrm>
                <a:off x="1482" y="758"/>
                <a:ext cx="834" cy="336"/>
                <a:chOff x="1482" y="758"/>
                <a:chExt cx="834" cy="336"/>
              </a:xfrm>
            </p:grpSpPr>
            <p:sp>
              <p:nvSpPr>
                <p:cNvPr id="690208" name="Rectangle 32"/>
                <p:cNvSpPr>
                  <a:spLocks noChangeArrowheads="1"/>
                </p:cNvSpPr>
                <p:nvPr/>
              </p:nvSpPr>
              <p:spPr bwMode="auto">
                <a:xfrm>
                  <a:off x="1525" y="758"/>
                  <a:ext cx="748" cy="33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4645</a:t>
                  </a:r>
                </a:p>
              </p:txBody>
            </p:sp>
            <p:sp>
              <p:nvSpPr>
                <p:cNvPr id="690209" name="Rectangle 33"/>
                <p:cNvSpPr>
                  <a:spLocks noChangeArrowheads="1"/>
                </p:cNvSpPr>
                <p:nvPr/>
              </p:nvSpPr>
              <p:spPr bwMode="auto">
                <a:xfrm>
                  <a:off x="1482" y="758"/>
                  <a:ext cx="834" cy="3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690212" name="Rectangle 36"/>
          <p:cNvSpPr>
            <a:spLocks noChangeArrowheads="1"/>
          </p:cNvSpPr>
          <p:nvPr/>
        </p:nvSpPr>
        <p:spPr bwMode="auto">
          <a:xfrm>
            <a:off x="2438400" y="6396038"/>
            <a:ext cx="6948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200">
                <a:latin typeface="Arial" charset="0"/>
              </a:rPr>
              <a:t>“Antidepressants as risk factor for ischaemic heart disease: case-control study in primary care”; Hippisley-Cox et al. </a:t>
            </a:r>
            <a:r>
              <a:rPr lang="en-US" sz="1200" i="1">
                <a:latin typeface="Arial" charset="0"/>
              </a:rPr>
              <a:t>BMJ </a:t>
            </a:r>
            <a:r>
              <a:rPr lang="en-US" sz="1200">
                <a:latin typeface="Arial" charset="0"/>
              </a:rPr>
              <a:t>2001; 323; 666-669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5945188" y="5583238"/>
            <a:ext cx="249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Times New Roman" charset="0"/>
              </a:rPr>
              <a:t>1.62 (1.41 to 1.99)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"/>
          <p:cNvGrpSpPr>
            <a:grpSpLocks/>
          </p:cNvGrpSpPr>
          <p:nvPr/>
        </p:nvGrpSpPr>
        <p:grpSpPr bwMode="auto">
          <a:xfrm>
            <a:off x="685800" y="3429000"/>
            <a:ext cx="8458200" cy="492125"/>
            <a:chOff x="288" y="2640"/>
            <a:chExt cx="5328" cy="310"/>
          </a:xfrm>
        </p:grpSpPr>
        <p:sp>
          <p:nvSpPr>
            <p:cNvPr id="692227" name="Line 3"/>
            <p:cNvSpPr>
              <a:spLocks noChangeShapeType="1"/>
            </p:cNvSpPr>
            <p:nvPr/>
          </p:nvSpPr>
          <p:spPr bwMode="auto">
            <a:xfrm>
              <a:off x="288" y="264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  <p:sp>
          <p:nvSpPr>
            <p:cNvPr id="692228" name="Text Box 4"/>
            <p:cNvSpPr txBox="1">
              <a:spLocks noChangeArrowheads="1"/>
            </p:cNvSpPr>
            <p:nvPr/>
          </p:nvSpPr>
          <p:spPr bwMode="auto">
            <a:xfrm>
              <a:off x="336" y="2688"/>
              <a:ext cx="52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>
                  <a:latin typeface="Arial" charset="0"/>
                  <a:ea typeface="Arial" charset="0"/>
                  <a:cs typeface="Arial" charset="0"/>
                </a:rPr>
                <a:t>0.80     1.0       1.20      1.40      1.60     1.80      2.0     2.20 </a:t>
              </a:r>
            </a:p>
          </p:txBody>
        </p:sp>
      </p:grpSp>
      <p:grpSp>
        <p:nvGrpSpPr>
          <p:cNvPr id="61442" name="Group 5"/>
          <p:cNvGrpSpPr>
            <a:grpSpLocks/>
          </p:cNvGrpSpPr>
          <p:nvPr/>
        </p:nvGrpSpPr>
        <p:grpSpPr bwMode="auto">
          <a:xfrm>
            <a:off x="1371600" y="1293813"/>
            <a:ext cx="2971800" cy="2117725"/>
            <a:chOff x="304" y="1356"/>
            <a:chExt cx="1248" cy="1140"/>
          </a:xfrm>
        </p:grpSpPr>
        <p:sp>
          <p:nvSpPr>
            <p:cNvPr id="692230" name="Line 6"/>
            <p:cNvSpPr>
              <a:spLocks noChangeShapeType="1"/>
            </p:cNvSpPr>
            <p:nvPr/>
          </p:nvSpPr>
          <p:spPr bwMode="auto">
            <a:xfrm flipH="1">
              <a:off x="768" y="2064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  <p:sp>
          <p:nvSpPr>
            <p:cNvPr id="692231" name="Text Box 7"/>
            <p:cNvSpPr txBox="1">
              <a:spLocks noChangeArrowheads="1"/>
            </p:cNvSpPr>
            <p:nvPr/>
          </p:nvSpPr>
          <p:spPr bwMode="auto">
            <a:xfrm>
              <a:off x="304" y="1356"/>
              <a:ext cx="1248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 dirty="0">
                  <a:latin typeface="Arial" charset="0"/>
                  <a:ea typeface="Arial" charset="0"/>
                  <a:cs typeface="Arial" charset="0"/>
                </a:rPr>
                <a:t>Null value of the odds ratio(no difference between cases and controls)</a:t>
              </a:r>
            </a:p>
          </p:txBody>
        </p:sp>
      </p:grpSp>
      <p:grpSp>
        <p:nvGrpSpPr>
          <p:cNvPr id="61443" name="Group 8"/>
          <p:cNvGrpSpPr>
            <a:grpSpLocks/>
          </p:cNvGrpSpPr>
          <p:nvPr/>
        </p:nvGrpSpPr>
        <p:grpSpPr bwMode="auto">
          <a:xfrm>
            <a:off x="4495800" y="2303463"/>
            <a:ext cx="2971800" cy="1811337"/>
            <a:chOff x="2832" y="1451"/>
            <a:chExt cx="1872" cy="1141"/>
          </a:xfrm>
        </p:grpSpPr>
        <p:sp>
          <p:nvSpPr>
            <p:cNvPr id="692233" name="Rectangle 9"/>
            <p:cNvSpPr>
              <a:spLocks noChangeArrowheads="1"/>
            </p:cNvSpPr>
            <p:nvPr/>
          </p:nvSpPr>
          <p:spPr bwMode="auto">
            <a:xfrm>
              <a:off x="2832" y="1776"/>
              <a:ext cx="187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92234" name="Text Box 10"/>
            <p:cNvSpPr txBox="1">
              <a:spLocks noChangeArrowheads="1"/>
            </p:cNvSpPr>
            <p:nvPr/>
          </p:nvSpPr>
          <p:spPr bwMode="auto">
            <a:xfrm>
              <a:off x="2832" y="1451"/>
              <a:ext cx="187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 dirty="0">
                  <a:latin typeface="Arial" charset="0"/>
                  <a:ea typeface="Arial" charset="0"/>
                  <a:cs typeface="Arial" charset="0"/>
                </a:rPr>
                <a:t>95% confidence interval</a:t>
              </a:r>
            </a:p>
          </p:txBody>
        </p:sp>
      </p:grpSp>
      <p:sp>
        <p:nvSpPr>
          <p:cNvPr id="692235" name="Text Box 11"/>
          <p:cNvSpPr txBox="1">
            <a:spLocks noChangeArrowheads="1"/>
          </p:cNvSpPr>
          <p:nvPr/>
        </p:nvSpPr>
        <p:spPr bwMode="auto">
          <a:xfrm>
            <a:off x="381000" y="4724400"/>
            <a:ext cx="86106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latin typeface="+mn-lt"/>
                <a:ea typeface="+mn-ea"/>
              </a:rPr>
              <a:t>Null hypothesis: Proportions of cases who used antidepressants equals proportion of controls who used antidepressants.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latin typeface="+mn-lt"/>
                <a:ea typeface="+mn-ea"/>
              </a:rPr>
              <a:t>Alternative hypothesis: Proportions are not equal.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latin typeface="+mn-lt"/>
                <a:ea typeface="+mn-ea"/>
              </a:rPr>
              <a:t>							P-value &lt; .05</a:t>
            </a:r>
          </a:p>
        </p:txBody>
      </p:sp>
      <p:sp>
        <p:nvSpPr>
          <p:cNvPr id="692236" name="Text Box 12"/>
          <p:cNvSpPr txBox="1">
            <a:spLocks noChangeArrowheads="1"/>
          </p:cNvSpPr>
          <p:nvPr/>
        </p:nvSpPr>
        <p:spPr bwMode="auto">
          <a:xfrm>
            <a:off x="304800" y="277813"/>
            <a:ext cx="883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IS this a statistically significant association? 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Comparisons: How do we control the family-wise error rate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591300" cy="3778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Least Significant Differences (LSD) </a:t>
            </a:r>
          </a:p>
          <a:p>
            <a:pPr eaLnBrk="1" hangingPunct="1"/>
            <a:r>
              <a:rPr lang="en-US" sz="2800">
                <a:latin typeface="Arial" charset="0"/>
              </a:rPr>
              <a:t>Tukey (or Tukey-Kramer) </a:t>
            </a:r>
          </a:p>
          <a:p>
            <a:pPr eaLnBrk="1" hangingPunct="1"/>
            <a:r>
              <a:rPr lang="en-US" sz="2800">
                <a:latin typeface="Arial" charset="0"/>
              </a:rPr>
              <a:t>Bonferroni </a:t>
            </a:r>
          </a:p>
          <a:p>
            <a:pPr eaLnBrk="1" hangingPunct="1"/>
            <a:r>
              <a:rPr lang="en-US" sz="2800">
                <a:latin typeface="Arial" charset="0"/>
              </a:rPr>
              <a:t>Scheffe </a:t>
            </a:r>
          </a:p>
          <a:p>
            <a:pPr eaLnBrk="1" hangingPunct="1"/>
            <a:r>
              <a:rPr lang="en-US" sz="2800">
                <a:latin typeface="Arial" charset="0"/>
              </a:rPr>
              <a:t>False Discovery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591300" cy="3778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Least Significant Differences (LSD) </a:t>
            </a:r>
          </a:p>
          <a:p>
            <a:pPr eaLnBrk="1" hangingPunct="1"/>
            <a:r>
              <a:rPr lang="en-US" sz="2800">
                <a:latin typeface="Arial" charset="0"/>
              </a:rPr>
              <a:t>Has high power but less control of the family-wise error rate</a:t>
            </a:r>
          </a:p>
          <a:p>
            <a:pPr eaLnBrk="1" hangingPunct="1"/>
            <a:r>
              <a:rPr lang="en-US" sz="2800">
                <a:latin typeface="Arial" charset="0"/>
              </a:rPr>
              <a:t>Least conservative when doing many (&gt;6) comparisons</a:t>
            </a:r>
          </a:p>
        </p:txBody>
      </p:sp>
      <p:sp>
        <p:nvSpPr>
          <p:cNvPr id="63490" name="Title 1"/>
          <p:cNvSpPr txBox="1">
            <a:spLocks/>
          </p:cNvSpPr>
          <p:nvPr/>
        </p:nvSpPr>
        <p:spPr bwMode="auto">
          <a:xfrm>
            <a:off x="1066800" y="152400"/>
            <a:ext cx="7924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600">
                <a:solidFill>
                  <a:srgbClr val="262626"/>
                </a:solidFill>
              </a:rPr>
              <a:t>Multiple Comparisons: controlling the family-wise error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591300" cy="3778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Tukey (or Tukey-Kramer) </a:t>
            </a:r>
          </a:p>
          <a:p>
            <a:pPr eaLnBrk="1" hangingPunct="1"/>
            <a:r>
              <a:rPr lang="en-US" sz="2800">
                <a:latin typeface="Arial" charset="0"/>
              </a:rPr>
              <a:t>Specifies the exact significance level for your comparisons</a:t>
            </a:r>
          </a:p>
          <a:p>
            <a:pPr eaLnBrk="1" hangingPunct="1"/>
            <a:r>
              <a:rPr lang="en-US" sz="2800">
                <a:latin typeface="Arial" charset="0"/>
              </a:rPr>
              <a:t>Controls the </a:t>
            </a:r>
            <a:r>
              <a:rPr lang="en-US" sz="2800">
                <a:latin typeface="Symbol" charset="0"/>
                <a:cs typeface="Symbol" charset="0"/>
              </a:rPr>
              <a:t>a</a:t>
            </a:r>
            <a:r>
              <a:rPr lang="en-US" sz="2800">
                <a:latin typeface="Arial" charset="0"/>
                <a:cs typeface="Symbol" charset="0"/>
              </a:rPr>
              <a:t> level but less power</a:t>
            </a:r>
            <a:endParaRPr lang="en-US" sz="2800">
              <a:latin typeface="Arial" charset="0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Comparisons: controlling the family-wise error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7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cs typeface="Arial Unicode MS" charset="0"/>
              </a:rPr>
              <a:t>	</a:t>
            </a:r>
            <a:r>
              <a:rPr lang="en-US" sz="2400">
                <a:latin typeface="Arial" charset="0"/>
                <a:cs typeface="Arial" charset="0"/>
              </a:rPr>
              <a:t>Clinically unimportant effects may be statistically significant if a study is large (and therefore, has a small standard error and extreme precision).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400" u="sng">
                <a:latin typeface="Arial" charset="0"/>
                <a:cs typeface="Arial" charset="0"/>
              </a:rPr>
              <a:t>Pay attention to effect sizes and confidence intervals (see end of this lecture)</a:t>
            </a:r>
            <a:r>
              <a:rPr lang="en-US" sz="240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1447800" y="377825"/>
            <a:ext cx="7620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  <a:cs typeface="Arial" charset="0"/>
              </a:rPr>
              <a:t>Pitfall 1: over-emphasis on p-values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7D56D-21C6-FF43-A2A2-AF31819D4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09800"/>
            <a:ext cx="76200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Bonferroni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Divide your level of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ymbol" charset="2"/>
                <a:cs typeface="Symbol" charset="2"/>
              </a:rPr>
              <a:t> by the number of tests.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ymbol" charset="2"/>
                <a:cs typeface="Symbol" charset="2"/>
              </a:rPr>
              <a:t>Very conservative EXCEPT if you have the exact number of comparisons you are going to do.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ymbol" charset="2"/>
                <a:cs typeface="Symbol" charset="2"/>
              </a:rPr>
              <a:t>Assumes all null hypotheses are true</a:t>
            </a:r>
          </a:p>
        </p:txBody>
      </p:sp>
      <p:pic>
        <p:nvPicPr>
          <p:cNvPr id="665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812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Comparisons: controlling the family-wise error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Comparisons: controlling the family-wise error rate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543800" cy="3778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Scheffe </a:t>
            </a:r>
          </a:p>
          <a:p>
            <a:pPr eaLnBrk="1" hangingPunct="1"/>
            <a:r>
              <a:rPr lang="en-US" sz="2800">
                <a:latin typeface="Arial" charset="0"/>
              </a:rPr>
              <a:t>Most conservative</a:t>
            </a:r>
          </a:p>
          <a:p>
            <a:pPr eaLnBrk="1" hangingPunct="1"/>
            <a:r>
              <a:rPr lang="en-US" sz="2800">
                <a:latin typeface="Arial" charset="0"/>
              </a:rPr>
              <a:t>Always controls for all possible comparisons</a:t>
            </a:r>
          </a:p>
          <a:p>
            <a:pPr eaLnBrk="1" hangingPunct="1"/>
            <a:r>
              <a:rPr lang="en-US" sz="2800">
                <a:latin typeface="Arial" charset="0"/>
              </a:rPr>
              <a:t>OK if you are ‘data snooping’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Comparisons: controlling the family-wise error rate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993775" y="1455738"/>
            <a:ext cx="7543800" cy="3778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False Discovery Rate</a:t>
            </a:r>
          </a:p>
          <a:p>
            <a:pPr eaLnBrk="1" hangingPunct="1"/>
            <a:r>
              <a:rPr lang="en-US" sz="2800">
                <a:latin typeface="Arial" charset="0"/>
              </a:rPr>
              <a:t>A new (and rational) approach</a:t>
            </a:r>
          </a:p>
          <a:p>
            <a:pPr eaLnBrk="1" hangingPunct="1"/>
            <a:r>
              <a:rPr lang="en-US" sz="2800">
                <a:latin typeface="Arial" charset="0"/>
              </a:rPr>
              <a:t>Gives the expected proportion of Type 1 errors among the rejected hypotheses</a:t>
            </a:r>
          </a:p>
          <a:p>
            <a:pPr eaLnBrk="1" hangingPunct="1"/>
            <a:r>
              <a:rPr lang="en-US" sz="2800">
                <a:latin typeface="Arial" charset="0"/>
              </a:rPr>
              <a:t>Basic idea is ranking the p-values and only choosing the top </a:t>
            </a:r>
            <a:r>
              <a:rPr lang="en-US" sz="2800" i="1">
                <a:latin typeface="Arial" charset="0"/>
              </a:rPr>
              <a:t>X </a:t>
            </a:r>
            <a:r>
              <a:rPr lang="en-US" sz="2800">
                <a:latin typeface="Arial" charset="0"/>
              </a:rPr>
              <a:t>comparisons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7211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Using ANOVA instead of t-tests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5029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 extension of the t-test to several independent groups is called analysis of variance or ANOVA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Why is it called analysis of variance?</a:t>
            </a:r>
          </a:p>
          <a:p>
            <a:pPr lvl="1" eaLnBrk="1" hangingPunct="1"/>
            <a:r>
              <a:rPr lang="en-US" sz="2000">
                <a:latin typeface="Arial" charset="0"/>
                <a:cs typeface="Arial" charset="0"/>
              </a:rPr>
              <a:t>Even though your hypothesis is about the means, the test actually compares the variability between groups to the variability within groups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 null hypothesis is:</a:t>
            </a:r>
          </a:p>
          <a:p>
            <a:pPr lvl="1" eaLnBrk="1" hangingPunct="1"/>
            <a:r>
              <a:rPr lang="en-US" sz="2000">
                <a:latin typeface="Arial" charset="0"/>
              </a:rPr>
              <a:t>H</a:t>
            </a:r>
            <a:r>
              <a:rPr lang="en-US" sz="2000" baseline="-25000">
                <a:latin typeface="Arial" charset="0"/>
              </a:rPr>
              <a:t>0</a:t>
            </a:r>
            <a:r>
              <a:rPr lang="en-US" sz="2000">
                <a:latin typeface="Arial" charset="0"/>
              </a:rPr>
              <a:t>: all equal means </a:t>
            </a:r>
            <a:r>
              <a:rPr lang="el-GR" sz="2000">
                <a:latin typeface="Arial" charset="0"/>
                <a:cs typeface="Arial" charset="0"/>
              </a:rPr>
              <a:t>μ</a:t>
            </a:r>
            <a:r>
              <a:rPr lang="en-US" sz="2000" baseline="-25000">
                <a:latin typeface="Arial" charset="0"/>
                <a:cs typeface="Arial" charset="0"/>
              </a:rPr>
              <a:t>1</a:t>
            </a:r>
            <a:r>
              <a:rPr lang="en-US" sz="2000">
                <a:latin typeface="Arial" charset="0"/>
                <a:cs typeface="Arial" charset="0"/>
              </a:rPr>
              <a:t>=</a:t>
            </a:r>
            <a:r>
              <a:rPr lang="el-GR" sz="2000">
                <a:latin typeface="Arial" charset="0"/>
                <a:cs typeface="Arial" charset="0"/>
              </a:rPr>
              <a:t>μ</a:t>
            </a:r>
            <a:r>
              <a:rPr lang="en-US" sz="2000" baseline="-25000">
                <a:latin typeface="Arial" charset="0"/>
                <a:cs typeface="Arial" charset="0"/>
              </a:rPr>
              <a:t>2</a:t>
            </a:r>
            <a:r>
              <a:rPr lang="en-US" sz="2000">
                <a:latin typeface="Arial" charset="0"/>
                <a:cs typeface="Arial" charset="0"/>
              </a:rPr>
              <a:t>=</a:t>
            </a:r>
            <a:r>
              <a:rPr lang="el-GR" sz="2000">
                <a:latin typeface="Arial" charset="0"/>
                <a:cs typeface="Arial" charset="0"/>
              </a:rPr>
              <a:t>μ</a:t>
            </a:r>
            <a:r>
              <a:rPr lang="en-US" sz="2000" baseline="-25000">
                <a:latin typeface="Arial" charset="0"/>
                <a:cs typeface="Arial" charset="0"/>
              </a:rPr>
              <a:t>3</a:t>
            </a:r>
            <a:r>
              <a:rPr lang="en-US" sz="2000">
                <a:latin typeface="Arial" charset="0"/>
                <a:cs typeface="Arial" charset="0"/>
              </a:rPr>
              <a:t>=…</a:t>
            </a:r>
          </a:p>
          <a:p>
            <a:pPr lvl="1" eaLnBrk="1" hangingPunct="1"/>
            <a:r>
              <a:rPr lang="en-US" sz="2000">
                <a:latin typeface="Arial" charset="0"/>
                <a:cs typeface="Arial" charset="0"/>
              </a:rPr>
              <a:t>The alternative H</a:t>
            </a:r>
            <a:r>
              <a:rPr lang="en-US" sz="2000" baseline="-25000">
                <a:latin typeface="Arial" charset="0"/>
                <a:cs typeface="Arial" charset="0"/>
              </a:rPr>
              <a:t>A</a:t>
            </a:r>
            <a:r>
              <a:rPr lang="en-US" sz="2000">
                <a:latin typeface="Arial" charset="0"/>
                <a:cs typeface="Arial" charset="0"/>
              </a:rPr>
              <a:t> is that at least one of the means differs from the others</a:t>
            </a:r>
            <a:r>
              <a:rPr lang="en-US" sz="2000" baseline="-250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589713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assumptions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591300" cy="377825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 underlying data came from normally distributed populations</a:t>
            </a:r>
          </a:p>
          <a:p>
            <a:pPr eaLnBrk="1" hangingPunct="1"/>
            <a:r>
              <a:rPr lang="en-US" sz="2400">
                <a:latin typeface="Arial" charset="0"/>
              </a:rPr>
              <a:t>The observations are independent</a:t>
            </a:r>
          </a:p>
          <a:p>
            <a:pPr eaLnBrk="1" hangingPunct="1"/>
            <a:r>
              <a:rPr lang="en-US" sz="2400">
                <a:latin typeface="Arial" charset="0"/>
              </a:rPr>
              <a:t>The variance within each group over all groups (homoscedasticity)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xfrm>
            <a:off x="1311275" y="79375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example</a:t>
            </a:r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>
          <a:xfrm>
            <a:off x="1150938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Does CD4 count at time of testing differ by drinking category?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D5C9EF21-1C0A-0646-B5DA-47176B98F70F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35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1303338" y="6008688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ourier New" charset="0"/>
                <a:cs typeface="Courier New" charset="0"/>
              </a:rPr>
              <a:t>*Using vct_baseline_biostat200_v1.dta  **</a:t>
            </a:r>
          </a:p>
          <a:p>
            <a:pPr eaLnBrk="1" hangingPunct="1"/>
            <a:r>
              <a:rPr lang="en-US" sz="1600">
                <a:latin typeface="Courier New" charset="0"/>
                <a:cs typeface="Courier New" charset="0"/>
              </a:rPr>
              <a:t>hist cd4count, by(lastalc_3) percent fcolor(blue)</a:t>
            </a:r>
          </a:p>
        </p:txBody>
      </p:sp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5263"/>
            <a:ext cx="606266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39D42F44-7FA6-634C-984F-E89D5FA6C9D9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36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1600200" y="6096000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Courier New" charset="0"/>
                <a:cs typeface="Courier New" charset="0"/>
              </a:rPr>
              <a:t>graph box cd4count, over(lastalc_3)</a:t>
            </a: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609600"/>
            <a:ext cx="71834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example</a:t>
            </a:r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300">
                <a:latin typeface="Courier New" charset="0"/>
                <a:cs typeface="Courier New" charset="0"/>
              </a:rPr>
              <a:t> </a:t>
            </a:r>
            <a:r>
              <a:rPr lang="en-US" sz="1400" b="1">
                <a:latin typeface="Courier New" charset="0"/>
                <a:cs typeface="Courier New" charset="0"/>
              </a:rPr>
              <a:t>tabstat cd4count, by(lastalc_3) s(n mean sd min median max)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Summary for variables: cd4count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by categories of: lastalc_3 (RECODE of lastalc (E1. Last time took alcohol))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lastalc_3 |         N      mean        sd       min       p50       max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-----------------+------------------------------------------------------------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    Never |       373  317.1475  253.4013         1       283      1601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&gt;1 year ago |       180  305.3778  266.9453         2     248.5      1461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Within the past  |       441  349.8662  273.9364         3       308      1932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    year  |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-----------------+------------------------------------------------------------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    Total |       994  329.5322  265.5157         1       285      1932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D3030171-BC1F-9441-AB45-B1F9A12C47B9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37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1676400" y="174625"/>
            <a:ext cx="6589713" cy="12811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example</a:t>
            </a:r>
          </a:p>
        </p:txBody>
      </p:sp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xfrm>
            <a:off x="685800" y="136366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CD4 count, by alcohol consumption category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Arial" charset="0"/>
              </a:rPr>
              <a:t>oneway  var        groupvar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. oneway cd4count lastalc_3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                 Analysis of Variance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Source              SS         df      MS            F     Prob &gt; F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Between groups      344571.162      2   172285.581      2.45     0.0867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Within groups      69660550.3    991    70293.189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Total           70005121.5    993   70498.6118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Bartlett's test for equal variances:  chi2(2) =   2.4514  Prob&gt;chi2 = 0.294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6121400" y="3367088"/>
          <a:ext cx="254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367088"/>
                        <a:ext cx="254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D3E9462-BD9D-B348-ACF1-78A4C1785490}"/>
              </a:ext>
            </a:extLst>
          </p:cNvPr>
          <p:cNvCxnSpPr/>
          <p:nvPr/>
        </p:nvCxnSpPr>
        <p:spPr>
          <a:xfrm rot="5400000">
            <a:off x="5722938" y="37846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6848475" y="4695825"/>
          <a:ext cx="2730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8" imgW="0" imgH="0" progId="Equation.3">
                  <p:embed/>
                </p:oleObj>
              </mc:Choice>
              <mc:Fallback>
                <p:oleObj name="Equation" r:id="rId8" imgW="0" imgH="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695825"/>
                        <a:ext cx="2730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01400EC-FAA2-8E4A-8D7C-18B2B1977078}"/>
              </a:ext>
            </a:extLst>
          </p:cNvPr>
          <p:cNvCxnSpPr/>
          <p:nvPr/>
        </p:nvCxnSpPr>
        <p:spPr>
          <a:xfrm rot="10800000">
            <a:off x="6245225" y="4640263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783" name="Object 4"/>
          <p:cNvGraphicFramePr>
            <a:graphicFrameLocks noChangeAspect="1"/>
          </p:cNvGraphicFramePr>
          <p:nvPr/>
        </p:nvGraphicFramePr>
        <p:xfrm>
          <a:off x="6418263" y="6027738"/>
          <a:ext cx="23653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11" imgW="0" imgH="0" progId="Equation.3">
                  <p:embed/>
                </p:oleObj>
              </mc:Choice>
              <mc:Fallback>
                <p:oleObj name="Equation" r:id="rId11" imgW="0" imgH="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6027738"/>
                        <a:ext cx="23653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02623FF-8EF7-1142-9BFB-98C14905D5E2}"/>
              </a:ext>
            </a:extLst>
          </p:cNvPr>
          <p:cNvCxnSpPr/>
          <p:nvPr/>
        </p:nvCxnSpPr>
        <p:spPr>
          <a:xfrm rot="16200000" flipV="1">
            <a:off x="5740400" y="5564188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B3368CCC-C9E1-3E4E-86FC-CD3656698E75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38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  <p:sp>
        <p:nvSpPr>
          <p:cNvPr id="75786" name="TextBox 14"/>
          <p:cNvSpPr txBox="1">
            <a:spLocks noChangeArrowheads="1"/>
          </p:cNvSpPr>
          <p:nvPr/>
        </p:nvSpPr>
        <p:spPr bwMode="auto">
          <a:xfrm>
            <a:off x="1662113" y="6027738"/>
            <a:ext cx="5676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k=3 groups,  n=994 total observations. n-k=991                    </a:t>
            </a:r>
          </a:p>
          <a:p>
            <a:pPr eaLnBrk="1" hangingPunct="1"/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. di Ftail(2,991,2.45)</a:t>
            </a:r>
          </a:p>
          <a:p>
            <a:pPr eaLnBrk="1" hangingPunct="1"/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.08681613</a:t>
            </a:r>
          </a:p>
        </p:txBody>
      </p:sp>
      <p:graphicFrame>
        <p:nvGraphicFramePr>
          <p:cNvPr id="75787" name="Object 8"/>
          <p:cNvGraphicFramePr>
            <a:graphicFrameLocks noChangeAspect="1"/>
          </p:cNvGraphicFramePr>
          <p:nvPr/>
        </p:nvGraphicFramePr>
        <p:xfrm>
          <a:off x="6418263" y="2144713"/>
          <a:ext cx="10318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Equation" r:id="rId14" imgW="0" imgH="0" progId="Equation.3">
                  <p:embed/>
                </p:oleObj>
              </mc:Choice>
              <mc:Fallback>
                <p:oleObj name="Equation" r:id="rId14" imgW="0" imgH="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144713"/>
                        <a:ext cx="1031875" cy="950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8" name="Oval 5"/>
          <p:cNvSpPr>
            <a:spLocks noChangeArrowheads="1"/>
          </p:cNvSpPr>
          <p:nvPr/>
        </p:nvSpPr>
        <p:spPr bwMode="auto">
          <a:xfrm>
            <a:off x="6400800" y="3394075"/>
            <a:ext cx="838200" cy="796925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676400" y="330200"/>
            <a:ext cx="6589713" cy="12795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(t-test vs. F test)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295400" y="1152525"/>
            <a:ext cx="7410450" cy="37782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Note that if you only have two groups, you will reach the same conclusion running an ANOVA as you would with a t-test</a:t>
            </a:r>
          </a:p>
          <a:p>
            <a:pPr eaLnBrk="1" hangingPunct="1"/>
            <a:r>
              <a:rPr lang="en-US">
                <a:latin typeface="Arial" charset="0"/>
              </a:rPr>
              <a:t>The test statistic F</a:t>
            </a:r>
            <a:r>
              <a:rPr lang="en-US" baseline="-25000">
                <a:latin typeface="Arial" charset="0"/>
              </a:rPr>
              <a:t>stat</a:t>
            </a:r>
            <a:r>
              <a:rPr lang="en-US">
                <a:latin typeface="Arial" charset="0"/>
              </a:rPr>
              <a:t> will equal (t</a:t>
            </a:r>
            <a:r>
              <a:rPr lang="en-US" baseline="-25000">
                <a:latin typeface="Arial" charset="0"/>
              </a:rPr>
              <a:t>stat</a:t>
            </a:r>
            <a:r>
              <a:rPr lang="en-US">
                <a:latin typeface="Arial" charset="0"/>
              </a:rPr>
              <a:t>)</a:t>
            </a:r>
            <a:r>
              <a:rPr lang="en-US" baseline="30000"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A6CD3A95-06D3-974D-A88B-4FA6C752596E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39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  <p:sp>
        <p:nvSpPr>
          <p:cNvPr id="77828" name="Content Placeholder 2"/>
          <p:cNvSpPr txBox="1">
            <a:spLocks/>
          </p:cNvSpPr>
          <p:nvPr/>
        </p:nvSpPr>
        <p:spPr bwMode="auto">
          <a:xfrm>
            <a:off x="800100" y="1936750"/>
            <a:ext cx="7894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.  oneway cd4count sex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                    Analysis of Variance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Source              SS         df      MS            F     Prob &gt; F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------------------------------------------------------------------------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Between groups      521674.035      1   521674.035      7.41     0.0066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Within groups      70155332.6    997   70366.4319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------------------------------------------------------------------------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    Total           70677006.7    998   70818.6439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 b="1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b="1">
                <a:latin typeface="Courier New" charset="0"/>
                <a:cs typeface="Courier New" charset="0"/>
              </a:rPr>
              <a:t>Bartlett's test for equal variances:  chi2(1) =   0.0472  Prob&gt;chi2 = 0.828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Font typeface="Arial" charset="0"/>
              <a:buNone/>
            </a:pPr>
            <a:endParaRPr lang="en-US" sz="14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28111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2: association does not equal causation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914400" y="1676400"/>
            <a:ext cx="7848600" cy="377825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Statistical significance does not imply a cause-effect relationship.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 u="sng">
                <a:latin typeface="Arial" charset="0"/>
              </a:rPr>
              <a:t>Interpret results in the context of the study design.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>
          <a:xfrm>
            <a:off x="939800" y="457200"/>
            <a:ext cx="7975600" cy="457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120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20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200">
                <a:latin typeface="Courier New" charset="0"/>
                <a:cs typeface="Courier New" charset="0"/>
              </a:rPr>
              <a:t>. </a:t>
            </a:r>
            <a:r>
              <a:rPr lang="en-US" sz="1200" b="1">
                <a:latin typeface="Courier New" charset="0"/>
                <a:cs typeface="Courier New" charset="0"/>
              </a:rPr>
              <a:t>ttest cd4count, by(sex)</a:t>
            </a:r>
          </a:p>
          <a:p>
            <a:pPr marL="0" indent="0" eaLnBrk="1" hangingPunct="1">
              <a:buFont typeface="Arial" charset="0"/>
              <a:buNone/>
            </a:pPr>
            <a:endParaRPr lang="en-US" sz="1200" b="1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Two-sample t test with equal variances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Group |     Obs        Mean    Std. Err.   Std. Dev.   [95% Conf. Interval]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---------+--------------------------------------------------------------------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    1 |     374    299.6925     13.6301    263.5935     272.891     326.494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    2 |     625    346.9104    10.65047    266.2618    325.9953    367.8255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---------+--------------------------------------------------------------------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combined |     999    329.2332    8.419592    266.1177    312.7111    345.7554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---------+--------------------------------------------------------------------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 diff |           -47.21789    17.34162               -81.24815   -13.18762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 diff = mean(1) - mean(2)                                      t =  -2.7228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Ho: diff = 0                                     degrees of freedom =      997</a:t>
            </a:r>
          </a:p>
          <a:p>
            <a:pPr marL="0" indent="0" eaLnBrk="1" hangingPunct="1">
              <a:buFont typeface="Arial" charset="0"/>
              <a:buNone/>
            </a:pPr>
            <a:endParaRPr lang="en-US" sz="1200" b="1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   Ha: diff &lt; 0                 Ha: diff != 0                 Ha: diff &gt; 0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b="1">
                <a:latin typeface="Courier New" charset="0"/>
                <a:cs typeface="Courier New" charset="0"/>
              </a:rPr>
              <a:t> Pr(T &lt; t) = 0.0033         Pr(|T| &gt; |t|) = 0.0066          Pr(T &gt; t) = 0.9967</a:t>
            </a:r>
          </a:p>
          <a:p>
            <a:pPr marL="0" indent="0" eaLnBrk="1" hangingPunct="1">
              <a:buFont typeface="Arial" charset="0"/>
              <a:buNone/>
            </a:pPr>
            <a:endParaRPr lang="en-US" sz="1200" b="1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200" b="1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200">
              <a:latin typeface="Courier New" charset="0"/>
              <a:cs typeface="Courier New" charset="0"/>
            </a:endParaRPr>
          </a:p>
        </p:txBody>
      </p:sp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9DC53E7E-4076-1F47-A325-476228B00EC5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40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  <p:sp>
        <p:nvSpPr>
          <p:cNvPr id="78851" name="Oval 5"/>
          <p:cNvSpPr>
            <a:spLocks noChangeArrowheads="1"/>
          </p:cNvSpPr>
          <p:nvPr/>
        </p:nvSpPr>
        <p:spPr bwMode="auto">
          <a:xfrm>
            <a:off x="6629400" y="4889500"/>
            <a:ext cx="2133600" cy="533400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>
          <a:xfrm>
            <a:off x="1277938" y="330200"/>
            <a:ext cx="6588125" cy="12795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ANOVA (t-test vs. F test)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1219200" y="217488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Statistical hypothesis tests</a:t>
            </a:r>
          </a:p>
        </p:txBody>
      </p:sp>
      <p:graphicFrame>
        <p:nvGraphicFramePr>
          <p:cNvPr id="472147" name="Group 83"/>
          <p:cNvGraphicFramePr>
            <a:graphicFrameLocks noGrp="1"/>
          </p:cNvGraphicFramePr>
          <p:nvPr/>
        </p:nvGraphicFramePr>
        <p:xfrm>
          <a:off x="731838" y="985838"/>
          <a:ext cx="8382000" cy="5575300"/>
        </p:xfrm>
        <a:graphic>
          <a:graphicData uri="http://schemas.openxmlformats.org/drawingml/2006/table">
            <a:tbl>
              <a:tblPr/>
              <a:tblGrid>
                <a:gridCol w="2449512"/>
                <a:gridCol w="3390900"/>
                <a:gridCol w="2541588"/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Data and comparison type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Alternative hypotheses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 and Stata command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Numerical; One mean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(one-sided) 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 or t-test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ttest var1=hypoth val.*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Numerical; Two means, </a:t>
                      </a:r>
                      <a:r>
                        <a:rPr kumimoji="0" 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paired data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&gt;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Paired t-test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ttest var1=var2*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Numerical; Two means, independent data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&gt;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T-test (equal or unequal variance)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ttest var1, by(byvar) unequal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Numerical, Two or more means, independent data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etc.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ANOVA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oneway var1 byvar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Dichotomous; One proportion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p≠ 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p&gt;p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p&lt;p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(one-sided)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Proportion test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prtest var1=hypoth value*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bitest var1=hypoth value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Dichotomous; two proportions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≠ 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&gt;p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Proportion test (z-test)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prtest var1, by(byvar)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Categorical by categorical (nxk)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fld id="{A3411FB8-8ABA-114E-95AB-FA1F09E4D9FE}" type="slidenum">
              <a:rPr lang="en-US">
                <a:solidFill>
                  <a:srgbClr val="FEFFFF"/>
                </a:solidFill>
                <a:latin typeface="Tahoma" charset="0"/>
              </a:rPr>
              <a:pPr/>
              <a:t>41</a:t>
            </a:fld>
            <a:endParaRPr lang="en-US">
              <a:solidFill>
                <a:srgbClr val="FEFFFF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035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4688" y="80963"/>
            <a:ext cx="5789612" cy="69294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137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-53975"/>
            <a:ext cx="3455988" cy="6911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8" cy="1462088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3: data dredging/multiple testing 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xmlns="" id="{8C65C3AE-E9CB-B043-8BF6-E4ED464D5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97838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In 1980, researchers at Duke randomized 1073 heart disease patients into two groups, but treated the groups equally.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Not surprisingly, there was no difference in survival.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Then they divided the patients into 18 subgroups based on prognostic factors.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In a subgroup of 397</a:t>
            </a:r>
            <a:r>
              <a:rPr lang="en-US" sz="2400" baseline="300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patients (with three-vessel disease and an abnormal left</a:t>
            </a:r>
            <a:r>
              <a:rPr lang="en-US" sz="2400" baseline="300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ventricular contraction) survival of those in “group 1” was significantly different from survival of those in “group 2” (p&lt;.025).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>
                <a:latin typeface="Arial" charset="0"/>
              </a:rPr>
              <a:t>How could this be since there was no treatment?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819400" y="6365875"/>
            <a:ext cx="6629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cs typeface="Tahoma" charset="0"/>
              </a:rPr>
              <a:t>(Lee et al. “Clinical judgment and statistics:  lessons from a simulated randomized trial in coronary artery disease,” </a:t>
            </a:r>
            <a:r>
              <a:rPr lang="en-US" sz="1200" i="1">
                <a:cs typeface="Tahoma" charset="0"/>
              </a:rPr>
              <a:t>Circulation</a:t>
            </a:r>
            <a:r>
              <a:rPr lang="en-US" sz="1200">
                <a:cs typeface="Tahoma" charset="0"/>
              </a:rPr>
              <a:t>, 61: 508-515, 1980.)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8" cy="1462088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Pitfall 3: multiple testing </a:t>
            </a:r>
          </a:p>
        </p:txBody>
      </p:sp>
      <p:sp>
        <p:nvSpPr>
          <p:cNvPr id="30722" name="Rectangle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 difference resulted from the</a:t>
            </a:r>
            <a:r>
              <a:rPr lang="en-US" sz="2400" baseline="300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combined effect of small imbalances in the subgroups</a:t>
            </a:r>
          </a:p>
          <a:p>
            <a:pPr eaLnBrk="1" hangingPunct="1"/>
            <a:r>
              <a:rPr lang="en-US" sz="2400">
                <a:latin typeface="Arial" charset="0"/>
              </a:rPr>
              <a:t>A significance level of 0.05 means that your false positive rate for </a:t>
            </a:r>
            <a:r>
              <a:rPr lang="en-US" sz="2400" u="sng">
                <a:latin typeface="Arial" charset="0"/>
              </a:rPr>
              <a:t>one test</a:t>
            </a:r>
            <a:r>
              <a:rPr lang="en-US" sz="2400">
                <a:latin typeface="Arial" charset="0"/>
              </a:rPr>
              <a:t> is 5%.</a:t>
            </a:r>
          </a:p>
          <a:p>
            <a:pPr eaLnBrk="1" hangingPunct="1"/>
            <a:r>
              <a:rPr lang="en-US" sz="2400">
                <a:latin typeface="Arial" charset="0"/>
              </a:rPr>
              <a:t>If you run </a:t>
            </a:r>
            <a:r>
              <a:rPr lang="en-US" sz="2400" u="sng">
                <a:latin typeface="Arial" charset="0"/>
              </a:rPr>
              <a:t>more than one test</a:t>
            </a:r>
            <a:r>
              <a:rPr lang="en-US" sz="2400">
                <a:latin typeface="Arial" charset="0"/>
              </a:rPr>
              <a:t>, your false positive rate will be higher than 5%. </a:t>
            </a:r>
          </a:p>
          <a:p>
            <a:pPr eaLnBrk="1" hangingPunct="1"/>
            <a:r>
              <a:rPr lang="en-US" sz="2400">
                <a:latin typeface="Arial" charset="0"/>
                <a:cs typeface="Times New Roman" charset="0"/>
              </a:rPr>
              <a:t>If we compare survival of “treatment” and “control” within each of 18 subgroups, that’s 18 comparisons.</a:t>
            </a:r>
          </a:p>
          <a:p>
            <a:pPr eaLnBrk="1" hangingPunct="1"/>
            <a:r>
              <a:rPr lang="en-US" sz="2400">
                <a:latin typeface="Arial" charset="0"/>
                <a:cs typeface="Times New Roman" charset="0"/>
              </a:rPr>
              <a:t>If these comparisons were independent, the chance of at least one false positive would be…</a:t>
            </a:r>
          </a:p>
          <a:p>
            <a:pPr eaLnBrk="1" hangingPunct="1"/>
            <a:endParaRPr lang="en-US" sz="2400">
              <a:latin typeface="Arial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362200" y="5562600"/>
            <a:ext cx="4876800" cy="762000"/>
            <a:chOff x="1344" y="3648"/>
            <a:chExt cx="3072" cy="4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344" y="3648"/>
              <a:ext cx="307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064" y="3696"/>
            <a:ext cx="1760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Equation" r:id="rId5" imgW="0" imgH="0" progId="Equation.3">
                    <p:embed/>
                  </p:oleObj>
                </mc:Choice>
                <mc:Fallback>
                  <p:oleObj name="Equation" r:id="rId5" imgW="0" imgH="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696"/>
                          <a:ext cx="1760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838200" y="704850"/>
            <a:ext cx="7793038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Sources of multiple testing</a:t>
            </a:r>
          </a:p>
        </p:txBody>
      </p:sp>
      <p:graphicFrame>
        <p:nvGraphicFramePr>
          <p:cNvPr id="557102" name="Group 46"/>
          <p:cNvGraphicFramePr>
            <a:graphicFrameLocks noGrp="1"/>
          </p:cNvGraphicFramePr>
          <p:nvPr>
            <p:ph type="tbl" idx="1"/>
          </p:nvPr>
        </p:nvGraphicFramePr>
        <p:xfrm>
          <a:off x="835025" y="1608138"/>
          <a:ext cx="7772400" cy="4268102"/>
        </p:xfrm>
        <a:graphic>
          <a:graphicData uri="http://schemas.openxmlformats.org/drawingml/2006/table">
            <a:tbl>
              <a:tblPr/>
              <a:tblGrid>
                <a:gridCol w="3733800"/>
                <a:gridCol w="4038600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Source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outcomes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cohort study looking at the incidence of breast cancer, colon cancer, and lung cancer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predictors 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 observational study with 40 dietary predictors or a trial with 4 randomization groups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Subgroup analyses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randomized trial that tests the efficacy of an intervention in 20 subgroups based on prognostic factors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definitions for the exposures and outcomes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 observational study where the data analyst tests multiple different definitions for “moderate drinking” (e.g., 5 drinks per week, 1 drink per day, 1-2 drinks per day, etc.)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time points for the outcome (repeated measures)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study where a walking test is administered at 1 months, 3 months, 6 months, and 1 year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looks at the data during sequential interim monitoring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2-year randomized trial where the efficacy of the treatment is evaluated by a Data Safety and Monitoring Board at 6 months, 1 year, and 18 months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2787" name="Rectangle 3"/>
          <p:cNvSpPr txBox="1">
            <a:spLocks noChangeArrowheads="1"/>
          </p:cNvSpPr>
          <p:nvPr/>
        </p:nvSpPr>
        <p:spPr bwMode="auto">
          <a:xfrm>
            <a:off x="1376363" y="1762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262626"/>
                </a:solidFill>
              </a:rPr>
              <a:t>Pitfall 3: multiple testing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3544</TotalTime>
  <Words>3985</Words>
  <Application>Microsoft Macintosh PowerPoint</Application>
  <PresentationFormat>On-screen Show (4:3)</PresentationFormat>
  <Paragraphs>341</Paragraphs>
  <Slides>41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Tahoma</vt:lpstr>
      <vt:lpstr>Arial</vt:lpstr>
      <vt:lpstr>Wingdings 3</vt:lpstr>
      <vt:lpstr>Times New Roman</vt:lpstr>
      <vt:lpstr>Arial Unicode MS</vt:lpstr>
      <vt:lpstr>Wingdings</vt:lpstr>
      <vt:lpstr>Mangal</vt:lpstr>
      <vt:lpstr>Symbol</vt:lpstr>
      <vt:lpstr>Courier New</vt:lpstr>
      <vt:lpstr>Calibri</vt:lpstr>
      <vt:lpstr>Wisp</vt:lpstr>
      <vt:lpstr>Microsoft Equation 3.0</vt:lpstr>
      <vt:lpstr>Equation</vt:lpstr>
      <vt:lpstr>Statistical Inference:  Pitfalls of hypothesis testing</vt:lpstr>
      <vt:lpstr>Pitfall 1: over-emphasis on p-values</vt:lpstr>
      <vt:lpstr>PowerPoint Presentation</vt:lpstr>
      <vt:lpstr>Pitfall 2: association does not equal causation</vt:lpstr>
      <vt:lpstr>PowerPoint Presentation</vt:lpstr>
      <vt:lpstr>PowerPoint Presentation</vt:lpstr>
      <vt:lpstr>Pitfall 3: data dredging/multiple testing </vt:lpstr>
      <vt:lpstr>Pitfall 3: multiple testing </vt:lpstr>
      <vt:lpstr>Sources of multiple testing</vt:lpstr>
      <vt:lpstr>Results from a previous Class survey…</vt:lpstr>
      <vt:lpstr>Results from Class survey…</vt:lpstr>
      <vt:lpstr>Results from Class survey…</vt:lpstr>
      <vt:lpstr>P-value distribution for the 25 tests…</vt:lpstr>
      <vt:lpstr>Compare with…</vt:lpstr>
      <vt:lpstr>In the medical literature…</vt:lpstr>
      <vt:lpstr>Factors indicative of chance findings</vt:lpstr>
      <vt:lpstr>Pitfall 4: high type II error (low power)</vt:lpstr>
      <vt:lpstr>Pitfall 4: high type II error (low power)</vt:lpstr>
      <vt:lpstr>Pitfall 5: the fallacy of comparing statistical significance</vt:lpstr>
      <vt:lpstr>Misleading significance comparisons</vt:lpstr>
      <vt:lpstr>PowerPoint Presentation</vt:lpstr>
      <vt:lpstr>The true meaning of a confidence interval</vt:lpstr>
      <vt:lpstr>PowerPoint Presentation</vt:lpstr>
      <vt:lpstr>PowerPoint Presentation</vt:lpstr>
      <vt:lpstr>PowerPoint Presentation</vt:lpstr>
      <vt:lpstr>PowerPoint Presentation</vt:lpstr>
      <vt:lpstr>Multiple Comparisons: How do we control the family-wise error rate</vt:lpstr>
      <vt:lpstr>PowerPoint Presentation</vt:lpstr>
      <vt:lpstr>Multiple Comparisons: controlling the family-wise error rate</vt:lpstr>
      <vt:lpstr>Multiple Comparisons: controlling the family-wise error rate</vt:lpstr>
      <vt:lpstr>Multiple Comparisons: controlling the family-wise error rate</vt:lpstr>
      <vt:lpstr>Multiple Comparisons: controlling the family-wise error rate</vt:lpstr>
      <vt:lpstr>Using ANOVA instead of t-tests</vt:lpstr>
      <vt:lpstr>ANOVA assumptions</vt:lpstr>
      <vt:lpstr>ANOVA example</vt:lpstr>
      <vt:lpstr>PowerPoint Presentation</vt:lpstr>
      <vt:lpstr>ANOVA example</vt:lpstr>
      <vt:lpstr>ANOVA example</vt:lpstr>
      <vt:lpstr>ANOVA (t-test vs. F test)</vt:lpstr>
      <vt:lpstr>ANOVA (t-test vs. F test)</vt:lpstr>
      <vt:lpstr>Statistical hypothesis tests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Isabel Allen</cp:lastModifiedBy>
  <cp:revision>67</cp:revision>
  <dcterms:created xsi:type="dcterms:W3CDTF">2006-04-18T17:56:38Z</dcterms:created>
  <dcterms:modified xsi:type="dcterms:W3CDTF">2019-10-07T21:42:12Z</dcterms:modified>
  <cp:category/>
</cp:coreProperties>
</file>