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24"/>
  </p:notesMasterIdLst>
  <p:handoutMasterIdLst>
    <p:handoutMasterId r:id="rId25"/>
  </p:handoutMasterIdLst>
  <p:sldIdLst>
    <p:sldId id="702" r:id="rId2"/>
    <p:sldId id="756" r:id="rId3"/>
    <p:sldId id="704" r:id="rId4"/>
    <p:sldId id="705" r:id="rId5"/>
    <p:sldId id="706" r:id="rId6"/>
    <p:sldId id="707" r:id="rId7"/>
    <p:sldId id="708" r:id="rId8"/>
    <p:sldId id="709" r:id="rId9"/>
    <p:sldId id="710" r:id="rId10"/>
    <p:sldId id="711" r:id="rId11"/>
    <p:sldId id="712" r:id="rId12"/>
    <p:sldId id="713" r:id="rId13"/>
    <p:sldId id="714" r:id="rId14"/>
    <p:sldId id="715" r:id="rId15"/>
    <p:sldId id="716" r:id="rId16"/>
    <p:sldId id="717" r:id="rId17"/>
    <p:sldId id="718" r:id="rId18"/>
    <p:sldId id="753" r:id="rId19"/>
    <p:sldId id="725" r:id="rId20"/>
    <p:sldId id="726" r:id="rId21"/>
    <p:sldId id="754" r:id="rId22"/>
    <p:sldId id="75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32" autoAdjust="0"/>
    <p:restoredTop sz="90152" autoAdjust="0"/>
  </p:normalViewPr>
  <p:slideViewPr>
    <p:cSldViewPr>
      <p:cViewPr varScale="1">
        <p:scale>
          <a:sx n="58" d="100"/>
          <a:sy n="58" d="100"/>
        </p:scale>
        <p:origin x="5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111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D5D0C4A-AA7C-E14E-A4A0-42ED2FF798C9}" type="datetimeFigureOut">
              <a:rPr lang="en-US"/>
              <a:pPr>
                <a:defRPr/>
              </a:pPr>
              <a:t>7/23/18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E8B8F20-09EB-0D4C-B1B2-775B9BA2AB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Times New Roman" charset="0"/>
              </a:defRPr>
            </a:lvl1pPr>
          </a:lstStyle>
          <a:p>
            <a:pPr>
              <a:defRPr/>
            </a:pPr>
            <a:fld id="{41E48E53-060D-C04B-8AB8-A82652E51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3"/>
          <p:cNvSpPr>
            <a:spLocks/>
          </p:cNvSpPr>
          <p:nvPr/>
        </p:nvSpPr>
        <p:spPr bwMode="auto">
          <a:xfrm>
            <a:off x="-31750" y="4321175"/>
            <a:ext cx="1395413" cy="781050"/>
          </a:xfrm>
          <a:custGeom>
            <a:avLst/>
            <a:gdLst>
              <a:gd name="T0" fmla="*/ 5799 w 8042"/>
              <a:gd name="T1" fmla="*/ 10000 h 10000"/>
              <a:gd name="T2" fmla="*/ 5961 w 8042"/>
              <a:gd name="T3" fmla="*/ 9880 h 10000"/>
              <a:gd name="T4" fmla="*/ 5988 w 8042"/>
              <a:gd name="T5" fmla="*/ 9820 h 10000"/>
              <a:gd name="T6" fmla="*/ 8042 w 8042"/>
              <a:gd name="T7" fmla="*/ 5260 h 10000"/>
              <a:gd name="T8" fmla="*/ 8042 w 8042"/>
              <a:gd name="T9" fmla="*/ 4721 h 10000"/>
              <a:gd name="T10" fmla="*/ 5988 w 8042"/>
              <a:gd name="T11" fmla="*/ 221 h 10000"/>
              <a:gd name="T12" fmla="*/ 5961 w 8042"/>
              <a:gd name="T13" fmla="*/ 160 h 10000"/>
              <a:gd name="T14" fmla="*/ 5799 w 8042"/>
              <a:gd name="T15" fmla="*/ 41 h 10000"/>
              <a:gd name="T16" fmla="*/ 18 w 8042"/>
              <a:gd name="T17" fmla="*/ 0 h 10000"/>
              <a:gd name="T18" fmla="*/ 0 w 8042"/>
              <a:gd name="T19" fmla="*/ 9991 h 10000"/>
              <a:gd name="T20" fmla="*/ 5799 w 8042"/>
              <a:gd name="T21" fmla="*/ 10000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863" y="4529138"/>
            <a:ext cx="584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477E0-872F-CA42-A434-7FB0AF35ED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0731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7E6B4-C1AF-6A41-A31F-5893455C67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64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68DEA-2E40-CE45-82EC-65979B9A4E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083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CA944-AD17-C540-B3F3-E203B8ACCE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440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34"/>
          <p:cNvSpPr txBox="1">
            <a:spLocks noChangeArrowheads="1"/>
          </p:cNvSpPr>
          <p:nvPr/>
        </p:nvSpPr>
        <p:spPr bwMode="auto">
          <a:xfrm>
            <a:off x="1808163" y="647700"/>
            <a:ext cx="4572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8169275" y="2905125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</a:defRPr>
            </a:lvl9pPr>
          </a:lstStyle>
          <a:p>
            <a:pPr eaLnBrk="1" hangingPunct="1"/>
            <a:r>
              <a:rPr lang="en-US" altLang="en-US" sz="8000">
                <a:solidFill>
                  <a:schemeClr val="accent1"/>
                </a:solidFill>
                <a:latin typeface="Arial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5FA72-C93D-CF40-B628-549AD44095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448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74EDF-1363-0144-943E-8AEB322CA4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245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3BED8-B5D3-1243-9CF5-E50B08CD9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419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BA373-B7E6-2E4E-A0C2-60F565F668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668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118BD-0C21-DC46-B8FA-2EB5582B24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476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167063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175" y="3244850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C0723-83DB-4843-A6BF-EAC22FE7AE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66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AAE9E-A1AA-AB42-8C03-DCFFDE1DE2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824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4A5DF-2F54-6144-BFD6-760AFD1A5E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08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2774A-8E40-ED49-BB17-0821191CD0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31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4A961-0C62-844F-992F-8206FDCBF4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965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11200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A9745-8450-5A46-8BC0-637A81ABB9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002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358900" cy="5080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175" y="4983163"/>
            <a:ext cx="5857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28DB0-9D01-854B-9BE4-1E82C4D35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49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ashVert">
          <a:fgClr>
            <a:schemeClr val="tx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86" name="Group 35"/>
          <p:cNvGrpSpPr>
            <a:grpSpLocks/>
          </p:cNvGrpSpPr>
          <p:nvPr/>
        </p:nvGrpSpPr>
        <p:grpSpPr bwMode="auto">
          <a:xfrm>
            <a:off x="0" y="228600"/>
            <a:ext cx="1981200" cy="6638925"/>
            <a:chOff x="2487613" y="285750"/>
            <a:chExt cx="2428875" cy="5654676"/>
          </a:xfrm>
        </p:grpSpPr>
        <p:sp>
          <p:nvSpPr>
            <p:cNvPr id="6760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2 w 22"/>
                <a:gd name="T1" fmla="*/ 136 h 136"/>
                <a:gd name="T2" fmla="*/ 17 w 22"/>
                <a:gd name="T3" fmla="*/ 80 h 136"/>
                <a:gd name="T4" fmla="*/ 0 w 22"/>
                <a:gd name="T5" fmla="*/ 0 h 136"/>
                <a:gd name="T6" fmla="*/ 0 w 22"/>
                <a:gd name="T7" fmla="*/ 35 h 136"/>
                <a:gd name="T8" fmla="*/ 20 w 22"/>
                <a:gd name="T9" fmla="*/ 124 h 136"/>
                <a:gd name="T10" fmla="*/ 22 w 22"/>
                <a:gd name="T11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86 w 140"/>
                <a:gd name="T1" fmla="*/ 350 h 504"/>
                <a:gd name="T2" fmla="*/ 139 w 140"/>
                <a:gd name="T3" fmla="*/ 504 h 504"/>
                <a:gd name="T4" fmla="*/ 140 w 140"/>
                <a:gd name="T5" fmla="*/ 478 h 504"/>
                <a:gd name="T6" fmla="*/ 95 w 140"/>
                <a:gd name="T7" fmla="*/ 347 h 504"/>
                <a:gd name="T8" fmla="*/ 0 w 140"/>
                <a:gd name="T9" fmla="*/ 0 h 504"/>
                <a:gd name="T10" fmla="*/ 6 w 140"/>
                <a:gd name="T11" fmla="*/ 61 h 504"/>
                <a:gd name="T12" fmla="*/ 86 w 140"/>
                <a:gd name="T13" fmla="*/ 35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8 w 132"/>
                <a:gd name="T1" fmla="*/ 22 h 308"/>
                <a:gd name="T2" fmla="*/ 0 w 132"/>
                <a:gd name="T3" fmla="*/ 0 h 308"/>
                <a:gd name="T4" fmla="*/ 0 w 132"/>
                <a:gd name="T5" fmla="*/ 29 h 308"/>
                <a:gd name="T6" fmla="*/ 68 w 132"/>
                <a:gd name="T7" fmla="*/ 194 h 308"/>
                <a:gd name="T8" fmla="*/ 123 w 132"/>
                <a:gd name="T9" fmla="*/ 308 h 308"/>
                <a:gd name="T10" fmla="*/ 132 w 132"/>
                <a:gd name="T11" fmla="*/ 308 h 308"/>
                <a:gd name="T12" fmla="*/ 77 w 132"/>
                <a:gd name="T13" fmla="*/ 190 h 308"/>
                <a:gd name="T14" fmla="*/ 8 w 132"/>
                <a:gd name="T15" fmla="*/ 22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8 w 37"/>
                <a:gd name="T1" fmla="*/ 79 h 79"/>
                <a:gd name="T2" fmla="*/ 37 w 37"/>
                <a:gd name="T3" fmla="*/ 79 h 79"/>
                <a:gd name="T4" fmla="*/ 0 w 37"/>
                <a:gd name="T5" fmla="*/ 0 h 79"/>
                <a:gd name="T6" fmla="*/ 28 w 37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162 w 178"/>
                <a:gd name="T1" fmla="*/ 660 h 722"/>
                <a:gd name="T2" fmla="*/ 116 w 178"/>
                <a:gd name="T3" fmla="*/ 534 h 722"/>
                <a:gd name="T4" fmla="*/ 40 w 178"/>
                <a:gd name="T5" fmla="*/ 236 h 722"/>
                <a:gd name="T6" fmla="*/ 12 w 178"/>
                <a:gd name="T7" fmla="*/ 51 h 722"/>
                <a:gd name="T8" fmla="*/ 0 w 178"/>
                <a:gd name="T9" fmla="*/ 0 h 722"/>
                <a:gd name="T10" fmla="*/ 33 w 178"/>
                <a:gd name="T11" fmla="*/ 237 h 722"/>
                <a:gd name="T12" fmla="*/ 107 w 178"/>
                <a:gd name="T13" fmla="*/ 537 h 722"/>
                <a:gd name="T14" fmla="*/ 160 w 178"/>
                <a:gd name="T15" fmla="*/ 681 h 722"/>
                <a:gd name="T16" fmla="*/ 178 w 178"/>
                <a:gd name="T17" fmla="*/ 722 h 722"/>
                <a:gd name="T18" fmla="*/ 174 w 178"/>
                <a:gd name="T19" fmla="*/ 708 h 722"/>
                <a:gd name="T20" fmla="*/ 162 w 178"/>
                <a:gd name="T21" fmla="*/ 660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11 w 23"/>
                <a:gd name="T1" fmla="*/ 577 h 635"/>
                <a:gd name="T2" fmla="*/ 12 w 23"/>
                <a:gd name="T3" fmla="*/ 589 h 635"/>
                <a:gd name="T4" fmla="*/ 22 w 23"/>
                <a:gd name="T5" fmla="*/ 632 h 635"/>
                <a:gd name="T6" fmla="*/ 23 w 23"/>
                <a:gd name="T7" fmla="*/ 635 h 635"/>
                <a:gd name="T8" fmla="*/ 17 w 23"/>
                <a:gd name="T9" fmla="*/ 576 h 635"/>
                <a:gd name="T10" fmla="*/ 5 w 23"/>
                <a:gd name="T11" fmla="*/ 269 h 635"/>
                <a:gd name="T12" fmla="*/ 15 w 23"/>
                <a:gd name="T13" fmla="*/ 0 h 635"/>
                <a:gd name="T14" fmla="*/ 12 w 23"/>
                <a:gd name="T15" fmla="*/ 0 h 635"/>
                <a:gd name="T16" fmla="*/ 1 w 23"/>
                <a:gd name="T17" fmla="*/ 269 h 635"/>
                <a:gd name="T18" fmla="*/ 11 w 23"/>
                <a:gd name="T19" fmla="*/ 577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5 w 17"/>
                <a:gd name="T3" fmla="*/ 56 h 107"/>
                <a:gd name="T4" fmla="*/ 17 w 17"/>
                <a:gd name="T5" fmla="*/ 107 h 107"/>
                <a:gd name="T6" fmla="*/ 11 w 17"/>
                <a:gd name="T7" fmla="*/ 46 h 107"/>
                <a:gd name="T8" fmla="*/ 10 w 17"/>
                <a:gd name="T9" fmla="*/ 43 h 107"/>
                <a:gd name="T10" fmla="*/ 0 w 17"/>
                <a:gd name="T11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5 w 41"/>
                <a:gd name="T3" fmla="*/ 93 h 222"/>
                <a:gd name="T4" fmla="*/ 17 w 41"/>
                <a:gd name="T5" fmla="*/ 166 h 222"/>
                <a:gd name="T6" fmla="*/ 24 w 41"/>
                <a:gd name="T7" fmla="*/ 184 h 222"/>
                <a:gd name="T8" fmla="*/ 41 w 41"/>
                <a:gd name="T9" fmla="*/ 222 h 222"/>
                <a:gd name="T10" fmla="*/ 38 w 41"/>
                <a:gd name="T11" fmla="*/ 212 h 222"/>
                <a:gd name="T12" fmla="*/ 13 w 41"/>
                <a:gd name="T13" fmla="*/ 92 h 222"/>
                <a:gd name="T14" fmla="*/ 8 w 41"/>
                <a:gd name="T15" fmla="*/ 22 h 222"/>
                <a:gd name="T16" fmla="*/ 7 w 41"/>
                <a:gd name="T17" fmla="*/ 18 h 222"/>
                <a:gd name="T18" fmla="*/ 0 w 41"/>
                <a:gd name="T1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7 w 450"/>
                <a:gd name="T1" fmla="*/ 854 h 878"/>
                <a:gd name="T2" fmla="*/ 50 w 450"/>
                <a:gd name="T3" fmla="*/ 613 h 878"/>
                <a:gd name="T4" fmla="*/ 149 w 450"/>
                <a:gd name="T5" fmla="*/ 388 h 878"/>
                <a:gd name="T6" fmla="*/ 285 w 450"/>
                <a:gd name="T7" fmla="*/ 183 h 878"/>
                <a:gd name="T8" fmla="*/ 364 w 450"/>
                <a:gd name="T9" fmla="*/ 89 h 878"/>
                <a:gd name="T10" fmla="*/ 406 w 450"/>
                <a:gd name="T11" fmla="*/ 44 h 878"/>
                <a:gd name="T12" fmla="*/ 450 w 450"/>
                <a:gd name="T13" fmla="*/ 1 h 878"/>
                <a:gd name="T14" fmla="*/ 450 w 450"/>
                <a:gd name="T15" fmla="*/ 0 h 878"/>
                <a:gd name="T16" fmla="*/ 405 w 450"/>
                <a:gd name="T17" fmla="*/ 43 h 878"/>
                <a:gd name="T18" fmla="*/ 363 w 450"/>
                <a:gd name="T19" fmla="*/ 88 h 878"/>
                <a:gd name="T20" fmla="*/ 283 w 450"/>
                <a:gd name="T21" fmla="*/ 181 h 878"/>
                <a:gd name="T22" fmla="*/ 145 w 450"/>
                <a:gd name="T23" fmla="*/ 386 h 878"/>
                <a:gd name="T24" fmla="*/ 45 w 450"/>
                <a:gd name="T25" fmla="*/ 611 h 878"/>
                <a:gd name="T26" fmla="*/ 0 w 450"/>
                <a:gd name="T27" fmla="*/ 854 h 878"/>
                <a:gd name="T28" fmla="*/ 0 w 450"/>
                <a:gd name="T29" fmla="*/ 859 h 878"/>
                <a:gd name="T30" fmla="*/ 7 w 450"/>
                <a:gd name="T31" fmla="*/ 878 h 878"/>
                <a:gd name="T32" fmla="*/ 7 w 450"/>
                <a:gd name="T33" fmla="*/ 854 h 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6 w 35"/>
                <a:gd name="T3" fmla="*/ 73 h 73"/>
                <a:gd name="T4" fmla="*/ 35 w 35"/>
                <a:gd name="T5" fmla="*/ 73 h 73"/>
                <a:gd name="T6" fmla="*/ 0 w 35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7 w 8"/>
                <a:gd name="T1" fmla="*/ 44 h 48"/>
                <a:gd name="T2" fmla="*/ 8 w 8"/>
                <a:gd name="T3" fmla="*/ 48 h 48"/>
                <a:gd name="T4" fmla="*/ 8 w 8"/>
                <a:gd name="T5" fmla="*/ 19 h 48"/>
                <a:gd name="T6" fmla="*/ 1 w 8"/>
                <a:gd name="T7" fmla="*/ 0 h 48"/>
                <a:gd name="T8" fmla="*/ 0 w 8"/>
                <a:gd name="T9" fmla="*/ 26 h 48"/>
                <a:gd name="T10" fmla="*/ 7 w 8"/>
                <a:gd name="T11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1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7 w 52"/>
                <a:gd name="T1" fmla="*/ 18 h 135"/>
                <a:gd name="T2" fmla="*/ 0 w 52"/>
                <a:gd name="T3" fmla="*/ 0 h 135"/>
                <a:gd name="T4" fmla="*/ 12 w 52"/>
                <a:gd name="T5" fmla="*/ 48 h 135"/>
                <a:gd name="T6" fmla="*/ 16 w 52"/>
                <a:gd name="T7" fmla="*/ 62 h 135"/>
                <a:gd name="T8" fmla="*/ 51 w 52"/>
                <a:gd name="T9" fmla="*/ 135 h 135"/>
                <a:gd name="T10" fmla="*/ 52 w 52"/>
                <a:gd name="T11" fmla="*/ 135 h 135"/>
                <a:gd name="T12" fmla="*/ 24 w 52"/>
                <a:gd name="T13" fmla="*/ 56 h 135"/>
                <a:gd name="T14" fmla="*/ 7 w 52"/>
                <a:gd name="T15" fmla="*/ 18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7587" name="Group 48"/>
          <p:cNvGrpSpPr>
            <a:grpSpLocks/>
          </p:cNvGrpSpPr>
          <p:nvPr/>
        </p:nvGrpSpPr>
        <p:grpSpPr bwMode="auto">
          <a:xfrm>
            <a:off x="20638" y="0"/>
            <a:ext cx="1952625" cy="6853238"/>
            <a:chOff x="6627813" y="195717"/>
            <a:chExt cx="1952625" cy="5678034"/>
          </a:xfrm>
        </p:grpSpPr>
        <p:sp>
          <p:nvSpPr>
            <p:cNvPr id="67594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7 w 103"/>
                <a:gd name="T1" fmla="*/ 210 h 920"/>
                <a:gd name="T2" fmla="*/ 26 w 103"/>
                <a:gd name="T3" fmla="*/ 445 h 920"/>
                <a:gd name="T4" fmla="*/ 57 w 103"/>
                <a:gd name="T5" fmla="*/ 679 h 920"/>
                <a:gd name="T6" fmla="*/ 101 w 103"/>
                <a:gd name="T7" fmla="*/ 911 h 920"/>
                <a:gd name="T8" fmla="*/ 103 w 103"/>
                <a:gd name="T9" fmla="*/ 920 h 920"/>
                <a:gd name="T10" fmla="*/ 99 w 103"/>
                <a:gd name="T11" fmla="*/ 874 h 920"/>
                <a:gd name="T12" fmla="*/ 99 w 103"/>
                <a:gd name="T13" fmla="*/ 866 h 920"/>
                <a:gd name="T14" fmla="*/ 63 w 103"/>
                <a:gd name="T15" fmla="*/ 678 h 920"/>
                <a:gd name="T16" fmla="*/ 30 w 103"/>
                <a:gd name="T17" fmla="*/ 444 h 920"/>
                <a:gd name="T18" fmla="*/ 9 w 103"/>
                <a:gd name="T19" fmla="*/ 209 h 920"/>
                <a:gd name="T20" fmla="*/ 3 w 103"/>
                <a:gd name="T21" fmla="*/ 92 h 920"/>
                <a:gd name="T22" fmla="*/ 1 w 103"/>
                <a:gd name="T23" fmla="*/ 0 h 920"/>
                <a:gd name="T24" fmla="*/ 0 w 103"/>
                <a:gd name="T25" fmla="*/ 0 h 920"/>
                <a:gd name="T26" fmla="*/ 1 w 103"/>
                <a:gd name="T27" fmla="*/ 92 h 920"/>
                <a:gd name="T28" fmla="*/ 7 w 103"/>
                <a:gd name="T29" fmla="*/ 21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53 w 88"/>
                <a:gd name="T1" fmla="*/ 229 h 330"/>
                <a:gd name="T2" fmla="*/ 88 w 88"/>
                <a:gd name="T3" fmla="*/ 330 h 330"/>
                <a:gd name="T4" fmla="*/ 88 w 88"/>
                <a:gd name="T5" fmla="*/ 308 h 330"/>
                <a:gd name="T6" fmla="*/ 88 w 88"/>
                <a:gd name="T7" fmla="*/ 304 h 330"/>
                <a:gd name="T8" fmla="*/ 62 w 88"/>
                <a:gd name="T9" fmla="*/ 226 h 330"/>
                <a:gd name="T10" fmla="*/ 0 w 88"/>
                <a:gd name="T11" fmla="*/ 0 h 330"/>
                <a:gd name="T12" fmla="*/ 7 w 88"/>
                <a:gd name="T13" fmla="*/ 63 h 330"/>
                <a:gd name="T14" fmla="*/ 53 w 88"/>
                <a:gd name="T15" fmla="*/ 229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6 w 90"/>
                <a:gd name="T1" fmla="*/ 15 h 207"/>
                <a:gd name="T2" fmla="*/ 0 w 90"/>
                <a:gd name="T3" fmla="*/ 0 h 207"/>
                <a:gd name="T4" fmla="*/ 1 w 90"/>
                <a:gd name="T5" fmla="*/ 29 h 207"/>
                <a:gd name="T6" fmla="*/ 42 w 90"/>
                <a:gd name="T7" fmla="*/ 127 h 207"/>
                <a:gd name="T8" fmla="*/ 80 w 90"/>
                <a:gd name="T9" fmla="*/ 207 h 207"/>
                <a:gd name="T10" fmla="*/ 90 w 90"/>
                <a:gd name="T11" fmla="*/ 207 h 207"/>
                <a:gd name="T12" fmla="*/ 50 w 90"/>
                <a:gd name="T13" fmla="*/ 123 h 207"/>
                <a:gd name="T14" fmla="*/ 6 w 90"/>
                <a:gd name="T15" fmla="*/ 1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101 w 115"/>
                <a:gd name="T1" fmla="*/ 409 h 467"/>
                <a:gd name="T2" fmla="*/ 78 w 115"/>
                <a:gd name="T3" fmla="*/ 344 h 467"/>
                <a:gd name="T4" fmla="*/ 29 w 115"/>
                <a:gd name="T5" fmla="*/ 151 h 467"/>
                <a:gd name="T6" fmla="*/ 13 w 115"/>
                <a:gd name="T7" fmla="*/ 53 h 467"/>
                <a:gd name="T8" fmla="*/ 0 w 115"/>
                <a:gd name="T9" fmla="*/ 0 h 467"/>
                <a:gd name="T10" fmla="*/ 21 w 115"/>
                <a:gd name="T11" fmla="*/ 152 h 467"/>
                <a:gd name="T12" fmla="*/ 69 w 115"/>
                <a:gd name="T13" fmla="*/ 347 h 467"/>
                <a:gd name="T14" fmla="*/ 103 w 115"/>
                <a:gd name="T15" fmla="*/ 441 h 467"/>
                <a:gd name="T16" fmla="*/ 115 w 115"/>
                <a:gd name="T17" fmla="*/ 467 h 467"/>
                <a:gd name="T18" fmla="*/ 112 w 115"/>
                <a:gd name="T19" fmla="*/ 458 h 467"/>
                <a:gd name="T20" fmla="*/ 101 w 115"/>
                <a:gd name="T21" fmla="*/ 40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17 w 36"/>
                <a:gd name="T1" fmla="*/ 633 h 633"/>
                <a:gd name="T2" fmla="*/ 13 w 36"/>
                <a:gd name="T3" fmla="*/ 597 h 633"/>
                <a:gd name="T4" fmla="*/ 5 w 36"/>
                <a:gd name="T5" fmla="*/ 398 h 633"/>
                <a:gd name="T6" fmla="*/ 13 w 36"/>
                <a:gd name="T7" fmla="*/ 198 h 633"/>
                <a:gd name="T8" fmla="*/ 22 w 36"/>
                <a:gd name="T9" fmla="*/ 99 h 633"/>
                <a:gd name="T10" fmla="*/ 36 w 36"/>
                <a:gd name="T11" fmla="*/ 0 h 633"/>
                <a:gd name="T12" fmla="*/ 35 w 36"/>
                <a:gd name="T13" fmla="*/ 0 h 633"/>
                <a:gd name="T14" fmla="*/ 20 w 36"/>
                <a:gd name="T15" fmla="*/ 99 h 633"/>
                <a:gd name="T16" fmla="*/ 10 w 36"/>
                <a:gd name="T17" fmla="*/ 198 h 633"/>
                <a:gd name="T18" fmla="*/ 1 w 36"/>
                <a:gd name="T19" fmla="*/ 398 h 633"/>
                <a:gd name="T20" fmla="*/ 7 w 36"/>
                <a:gd name="T21" fmla="*/ 589 h 633"/>
                <a:gd name="T22" fmla="*/ 16 w 36"/>
                <a:gd name="T23" fmla="*/ 632 h 633"/>
                <a:gd name="T24" fmla="*/ 17 w 36"/>
                <a:gd name="T25" fmla="*/ 633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59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2 w 28"/>
                <a:gd name="T1" fmla="*/ 59 h 59"/>
                <a:gd name="T2" fmla="*/ 28 w 28"/>
                <a:gd name="T3" fmla="*/ 59 h 59"/>
                <a:gd name="T4" fmla="*/ 0 w 28"/>
                <a:gd name="T5" fmla="*/ 0 h 59"/>
                <a:gd name="T6" fmla="*/ 22 w 28"/>
                <a:gd name="T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4 w 17"/>
                <a:gd name="T1" fmla="*/ 54 h 107"/>
                <a:gd name="T2" fmla="*/ 17 w 17"/>
                <a:gd name="T3" fmla="*/ 107 h 107"/>
                <a:gd name="T4" fmla="*/ 10 w 17"/>
                <a:gd name="T5" fmla="*/ 44 h 107"/>
                <a:gd name="T6" fmla="*/ 9 w 17"/>
                <a:gd name="T7" fmla="*/ 43 h 107"/>
                <a:gd name="T8" fmla="*/ 0 w 17"/>
                <a:gd name="T9" fmla="*/ 0 h 107"/>
                <a:gd name="T10" fmla="*/ 0 w 17"/>
                <a:gd name="T11" fmla="*/ 8 h 107"/>
                <a:gd name="T12" fmla="*/ 4 w 17"/>
                <a:gd name="T13" fmla="*/ 5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8 w 294"/>
                <a:gd name="T1" fmla="*/ 553 h 568"/>
                <a:gd name="T2" fmla="*/ 35 w 294"/>
                <a:gd name="T3" fmla="*/ 397 h 568"/>
                <a:gd name="T4" fmla="*/ 99 w 294"/>
                <a:gd name="T5" fmla="*/ 252 h 568"/>
                <a:gd name="T6" fmla="*/ 187 w 294"/>
                <a:gd name="T7" fmla="*/ 119 h 568"/>
                <a:gd name="T8" fmla="*/ 238 w 294"/>
                <a:gd name="T9" fmla="*/ 58 h 568"/>
                <a:gd name="T10" fmla="*/ 265 w 294"/>
                <a:gd name="T11" fmla="*/ 28 h 568"/>
                <a:gd name="T12" fmla="*/ 294 w 294"/>
                <a:gd name="T13" fmla="*/ 0 h 568"/>
                <a:gd name="T14" fmla="*/ 293 w 294"/>
                <a:gd name="T15" fmla="*/ 0 h 568"/>
                <a:gd name="T16" fmla="*/ 264 w 294"/>
                <a:gd name="T17" fmla="*/ 27 h 568"/>
                <a:gd name="T18" fmla="*/ 237 w 294"/>
                <a:gd name="T19" fmla="*/ 56 h 568"/>
                <a:gd name="T20" fmla="*/ 185 w 294"/>
                <a:gd name="T21" fmla="*/ 117 h 568"/>
                <a:gd name="T22" fmla="*/ 95 w 294"/>
                <a:gd name="T23" fmla="*/ 249 h 568"/>
                <a:gd name="T24" fmla="*/ 30 w 294"/>
                <a:gd name="T25" fmla="*/ 396 h 568"/>
                <a:gd name="T26" fmla="*/ 0 w 294"/>
                <a:gd name="T27" fmla="*/ 549 h 568"/>
                <a:gd name="T28" fmla="*/ 7 w 294"/>
                <a:gd name="T29" fmla="*/ 568 h 568"/>
                <a:gd name="T30" fmla="*/ 8 w 294"/>
                <a:gd name="T31" fmla="*/ 55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19 w 25"/>
                <a:gd name="T3" fmla="*/ 53 h 53"/>
                <a:gd name="T4" fmla="*/ 25 w 25"/>
                <a:gd name="T5" fmla="*/ 53 h 53"/>
                <a:gd name="T6" fmla="*/ 0 w 25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7 w 29"/>
                <a:gd name="T3" fmla="*/ 89 h 141"/>
                <a:gd name="T4" fmla="*/ 18 w 29"/>
                <a:gd name="T5" fmla="*/ 117 h 141"/>
                <a:gd name="T6" fmla="*/ 29 w 29"/>
                <a:gd name="T7" fmla="*/ 141 h 141"/>
                <a:gd name="T8" fmla="*/ 27 w 29"/>
                <a:gd name="T9" fmla="*/ 135 h 141"/>
                <a:gd name="T10" fmla="*/ 8 w 29"/>
                <a:gd name="T11" fmla="*/ 22 h 141"/>
                <a:gd name="T12" fmla="*/ 4 w 29"/>
                <a:gd name="T13" fmla="*/ 11 h 141"/>
                <a:gd name="T14" fmla="*/ 0 w 29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6 h 48"/>
                <a:gd name="T2" fmla="*/ 4 w 8"/>
                <a:gd name="T3" fmla="*/ 37 h 48"/>
                <a:gd name="T4" fmla="*/ 8 w 8"/>
                <a:gd name="T5" fmla="*/ 48 h 48"/>
                <a:gd name="T6" fmla="*/ 7 w 8"/>
                <a:gd name="T7" fmla="*/ 19 h 48"/>
                <a:gd name="T8" fmla="*/ 0 w 8"/>
                <a:gd name="T9" fmla="*/ 0 h 48"/>
                <a:gd name="T10" fmla="*/ 0 w 8"/>
                <a:gd name="T11" fmla="*/ 4 h 48"/>
                <a:gd name="T12" fmla="*/ 0 w 8"/>
                <a:gd name="T13" fmla="*/ 2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60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11 w 44"/>
                <a:gd name="T1" fmla="*/ 28 h 111"/>
                <a:gd name="T2" fmla="*/ 0 w 44"/>
                <a:gd name="T3" fmla="*/ 0 h 111"/>
                <a:gd name="T4" fmla="*/ 11 w 44"/>
                <a:gd name="T5" fmla="*/ 49 h 111"/>
                <a:gd name="T6" fmla="*/ 14 w 44"/>
                <a:gd name="T7" fmla="*/ 58 h 111"/>
                <a:gd name="T8" fmla="*/ 39 w 44"/>
                <a:gd name="T9" fmla="*/ 111 h 111"/>
                <a:gd name="T10" fmla="*/ 44 w 44"/>
                <a:gd name="T11" fmla="*/ 111 h 111"/>
                <a:gd name="T12" fmla="*/ 22 w 44"/>
                <a:gd name="T13" fmla="*/ 52 h 111"/>
                <a:gd name="T14" fmla="*/ 11 w 44"/>
                <a:gd name="T15" fmla="*/ 28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7589" name="Title Placeholder 1"/>
          <p:cNvSpPr>
            <a:spLocks noGrp="1"/>
          </p:cNvSpPr>
          <p:nvPr>
            <p:ph type="title"/>
          </p:nvPr>
        </p:nvSpPr>
        <p:spPr bwMode="auto">
          <a:xfrm>
            <a:off x="1944688" y="623888"/>
            <a:ext cx="6589712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759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43100" y="2133600"/>
            <a:ext cx="65913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688"/>
            <a:ext cx="766763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3100" y="6135688"/>
            <a:ext cx="57165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175" y="787400"/>
            <a:ext cx="5857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2000" smtClean="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BAF2E692-30FC-7041-AB38-FBEBF84033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Arial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math.osu.edu/files/imported/history/biographies/mann/mann.jpg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bing.com/images/search?q=images+of+frank+wilcoxon&amp;id=3B1F9A41605DDF6FED303EDE9931D9736CC26586&amp;FORM=IQFRBA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-4763" y="-4763"/>
            <a:ext cx="9147176" cy="683895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985612" y="304800"/>
            <a:ext cx="79914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4400" dirty="0" err="1">
                <a:latin typeface="+mj-lt"/>
              </a:rPr>
              <a:t>NonParametric</a:t>
            </a:r>
            <a:r>
              <a:rPr lang="en-GB" altLang="en-US" sz="4400" dirty="0">
                <a:latin typeface="+mj-lt"/>
              </a:rPr>
              <a:t> Methods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143001" y="1757908"/>
            <a:ext cx="7315200" cy="441429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Introduction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Ranks &amp; Median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Paired Wilcoxon Signed Rank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Mann-Whitney test (or Wilcoxon Rank Sum test)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Others….</a:t>
            </a:r>
          </a:p>
        </p:txBody>
      </p:sp>
    </p:spTree>
    <p:extLst>
      <p:ext uri="{BB962C8B-B14F-4D97-AF65-F5344CB8AC3E}">
        <p14:creationId xmlns:p14="http://schemas.microsoft.com/office/powerpoint/2010/main" val="2100681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913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 err="1">
                <a:solidFill>
                  <a:schemeClr val="tx1"/>
                </a:solidFill>
              </a:rPr>
              <a:t>Wilcoxon</a:t>
            </a:r>
            <a:r>
              <a:rPr lang="en-GB" dirty="0">
                <a:solidFill>
                  <a:schemeClr val="tx1"/>
                </a:solidFill>
              </a:rPr>
              <a:t> Signed Rank 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1713" y="1676400"/>
            <a:ext cx="8142287" cy="47974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NP test relating to the median as measure of central tendency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The ranks of the absolute differences between the data and the hypothesised median calculated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The ranks for the negative and the positive differences are then summed separately (W</a:t>
            </a:r>
            <a:r>
              <a:rPr lang="en-GB" sz="2400" baseline="-25000" dirty="0">
                <a:solidFill>
                  <a:schemeClr val="tx1"/>
                </a:solidFill>
                <a:latin typeface="+mj-lt"/>
              </a:rPr>
              <a:t>- 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and W</a:t>
            </a:r>
            <a:r>
              <a:rPr lang="en-GB" sz="2400" baseline="-25000" dirty="0">
                <a:solidFill>
                  <a:schemeClr val="tx1"/>
                </a:solidFill>
                <a:latin typeface="+mj-lt"/>
              </a:rPr>
              <a:t>+ 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resp.)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The minimum of these is the test statistic, W</a:t>
            </a:r>
          </a:p>
        </p:txBody>
      </p:sp>
    </p:spTree>
    <p:extLst>
      <p:ext uri="{BB962C8B-B14F-4D97-AF65-F5344CB8AC3E}">
        <p14:creationId xmlns:p14="http://schemas.microsoft.com/office/powerpoint/2010/main" val="208592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 err="1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>
                <a:solidFill>
                  <a:schemeClr val="tx1"/>
                </a:solidFill>
                <a:latin typeface="+mn-lt"/>
              </a:rPr>
              <a:t> Signed Rank Test Normal Approximation</a:t>
            </a:r>
            <a:endParaRPr lang="en-US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60626" y="1752600"/>
            <a:ext cx="8142288" cy="43910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As the number of ranks (n) becomes larger, the distribution of W becomes approximately Normal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Generally, if n&gt;20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Mean W=n(n+1)/4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Variance W=n(n+1)(2n+1)/24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Z=(W-mean W)/SD(W)</a:t>
            </a:r>
          </a:p>
        </p:txBody>
      </p:sp>
    </p:spTree>
    <p:extLst>
      <p:ext uri="{BB962C8B-B14F-4D97-AF65-F5344CB8AC3E}">
        <p14:creationId xmlns:p14="http://schemas.microsoft.com/office/powerpoint/2010/main" val="1118180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74914" y="304800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 err="1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>
                <a:solidFill>
                  <a:schemeClr val="tx1"/>
                </a:solidFill>
                <a:latin typeface="+mn-lt"/>
              </a:rPr>
              <a:t> Signed Rank Test Assumptions</a:t>
            </a:r>
            <a:endParaRPr lang="en-US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55057"/>
            <a:ext cx="8142288" cy="41751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Population should be approximately symmetrical </a:t>
            </a:r>
            <a:r>
              <a:rPr lang="en-GB" sz="2400" u="sng" dirty="0">
                <a:solidFill>
                  <a:schemeClr val="tx1"/>
                </a:solidFill>
              </a:rPr>
              <a:t>but</a:t>
            </a:r>
            <a:r>
              <a:rPr lang="en-GB" sz="2400" dirty="0">
                <a:solidFill>
                  <a:schemeClr val="tx1"/>
                </a:solidFill>
              </a:rPr>
              <a:t> need not be Normal 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Results must be classified as either being greater than or less than the median </a:t>
            </a:r>
            <a:r>
              <a:rPr lang="en-GB" sz="2400" dirty="0" err="1">
                <a:solidFill>
                  <a:schemeClr val="tx1"/>
                </a:solidFill>
              </a:rPr>
              <a:t>ie</a:t>
            </a:r>
            <a:r>
              <a:rPr lang="en-GB" sz="2400" dirty="0">
                <a:solidFill>
                  <a:schemeClr val="tx1"/>
                </a:solidFill>
              </a:rPr>
              <a:t> exclude results=median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Can be used for small or large samples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Similar to the paired t-test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ea typeface="Times" charset="0"/>
                <a:cs typeface="Times" charset="0"/>
              </a:rPr>
              <a:t>In Stata</a:t>
            </a:r>
            <a:r>
              <a:rPr lang="en-GB" sz="2400" i="1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  </a:t>
            </a:r>
            <a:r>
              <a:rPr lang="en-GB" sz="2400" i="1" dirty="0" err="1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signrank</a:t>
            </a:r>
            <a:r>
              <a:rPr lang="en-GB" sz="2400" i="1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 x</a:t>
            </a:r>
            <a:r>
              <a:rPr lang="en-GB" sz="2400" i="1" baseline="-25000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1=</a:t>
            </a:r>
            <a:r>
              <a:rPr lang="en-GB" sz="2400" i="1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x</a:t>
            </a:r>
            <a:r>
              <a:rPr lang="en-GB" sz="2400" i="1" baseline="-25000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2</a:t>
            </a:r>
            <a:endParaRPr lang="en-GB" sz="2400" i="1" dirty="0">
              <a:solidFill>
                <a:schemeClr val="tx1"/>
              </a:solidFill>
              <a:latin typeface="Times" charset="0"/>
              <a:ea typeface="Times" charset="0"/>
              <a:cs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77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latin typeface="+mn-lt"/>
              </a:rPr>
              <a:t>Paired samples t-test 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1712" y="1447800"/>
            <a:ext cx="8142288" cy="446405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Disadvantage</a:t>
            </a:r>
            <a:r>
              <a:rPr lang="en-GB" altLang="en-US" sz="2400" dirty="0">
                <a:solidFill>
                  <a:schemeClr val="tx1"/>
                </a:solidFill>
              </a:rPr>
              <a:t>: Assumes data are a random sample from a population which is Normally distributed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Advantage</a:t>
            </a:r>
            <a:r>
              <a:rPr lang="en-GB" altLang="en-US" sz="2400" dirty="0">
                <a:solidFill>
                  <a:schemeClr val="tx1"/>
                </a:solidFill>
              </a:rPr>
              <a:t>: Uses all detail of the available data, and if the data are normally distributed it is the most powerful test</a:t>
            </a:r>
          </a:p>
        </p:txBody>
      </p:sp>
    </p:spTree>
    <p:extLst>
      <p:ext uri="{BB962C8B-B14F-4D97-AF65-F5344CB8AC3E}">
        <p14:creationId xmlns:p14="http://schemas.microsoft.com/office/powerpoint/2010/main" val="1684328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GB" sz="4000" dirty="0" err="1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>
                <a:solidFill>
                  <a:schemeClr val="tx1"/>
                </a:solidFill>
                <a:latin typeface="+mn-lt"/>
              </a:rPr>
              <a:t> Signed Rank Test for Paired Comparisons </a:t>
            </a:r>
            <a:endParaRPr lang="en-US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05000"/>
            <a:ext cx="8142288" cy="37433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Disadvantage</a:t>
            </a:r>
            <a:r>
              <a:rPr lang="en-GB" altLang="en-US" sz="2400" dirty="0">
                <a:solidFill>
                  <a:schemeClr val="tx1"/>
                </a:solidFill>
              </a:rPr>
              <a:t>: Throws away the real values </a:t>
            </a:r>
            <a:r>
              <a:rPr lang="en-GB" altLang="en-US" sz="2400">
                <a:solidFill>
                  <a:schemeClr val="tx1"/>
                </a:solidFill>
              </a:rPr>
              <a:t>and only </a:t>
            </a:r>
            <a:r>
              <a:rPr lang="en-GB" altLang="en-US" sz="2400" dirty="0">
                <a:solidFill>
                  <a:schemeClr val="tx1"/>
                </a:solidFill>
              </a:rPr>
              <a:t>the sign (+ or -) of any change is analysed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  <a:p>
            <a:pPr eaLnBrk="1" hangingPunct="1">
              <a:buClr>
                <a:srgbClr val="FF6600"/>
              </a:buClr>
            </a:pPr>
            <a:r>
              <a:rPr lang="en-GB" altLang="en-US" sz="2400" u="sng" dirty="0">
                <a:solidFill>
                  <a:schemeClr val="tx1"/>
                </a:solidFill>
              </a:rPr>
              <a:t>Advantage</a:t>
            </a:r>
            <a:r>
              <a:rPr lang="en-GB" altLang="en-US" sz="2400" dirty="0">
                <a:solidFill>
                  <a:schemeClr val="tx1"/>
                </a:solidFill>
              </a:rPr>
              <a:t>: Easy to carry out and data can be analysed from any distribution or population</a:t>
            </a:r>
          </a:p>
        </p:txBody>
      </p:sp>
    </p:spTree>
    <p:extLst>
      <p:ext uri="{BB962C8B-B14F-4D97-AF65-F5344CB8AC3E}">
        <p14:creationId xmlns:p14="http://schemas.microsoft.com/office/powerpoint/2010/main" val="37907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000" dirty="0">
                <a:solidFill>
                  <a:schemeClr val="tx1"/>
                </a:solidFill>
                <a:latin typeface="+mn-lt"/>
              </a:rPr>
              <a:t>Paired </a:t>
            </a:r>
            <a:r>
              <a:rPr lang="en-GB" sz="4000">
                <a:solidFill>
                  <a:schemeClr val="tx1"/>
                </a:solidFill>
                <a:latin typeface="+mn-lt"/>
              </a:rPr>
              <a:t>And Unpaired </a:t>
            </a:r>
            <a:r>
              <a:rPr lang="en-GB" sz="4000" dirty="0">
                <a:solidFill>
                  <a:schemeClr val="tx1"/>
                </a:solidFill>
                <a:latin typeface="+mn-lt"/>
              </a:rPr>
              <a:t>Comparisons </a:t>
            </a:r>
            <a:endParaRPr lang="en-US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43756" y="1828800"/>
            <a:ext cx="8142288" cy="446405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If you have the same sample measured on two separate occasions then this is a paired comparison</a:t>
            </a:r>
          </a:p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Two independent samples is not a paired comparison</a:t>
            </a:r>
          </a:p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Different samples which are ‘matched’ by age and gender are paired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2553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41325"/>
            <a:ext cx="84582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GB" sz="4000" dirty="0">
                <a:solidFill>
                  <a:schemeClr val="tx1"/>
                </a:solidFill>
                <a:latin typeface="+mn-lt"/>
              </a:rPr>
              <a:t>The </a:t>
            </a:r>
            <a:r>
              <a:rPr lang="en-GB" sz="4000" dirty="0" err="1">
                <a:solidFill>
                  <a:schemeClr val="tx1"/>
                </a:solidFill>
                <a:latin typeface="+mn-lt"/>
              </a:rPr>
              <a:t>Wilcoxon</a:t>
            </a:r>
            <a:r>
              <a:rPr lang="en-GB" sz="4000" dirty="0">
                <a:solidFill>
                  <a:schemeClr val="tx1"/>
                </a:solidFill>
                <a:latin typeface="+mn-lt"/>
              </a:rPr>
              <a:t> Signed Rank Test for Paired Comparisons </a:t>
            </a:r>
            <a:endParaRPr lang="en-US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36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905000"/>
            <a:ext cx="8142288" cy="472440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Similar calculation to the Wilcoxon Signed Rank test, only the differences in the paired results are ranked</a:t>
            </a:r>
          </a:p>
          <a:p>
            <a:pPr eaLnBrk="1" hangingPunct="1"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	A group of 10 patients with chronic anxiety receive sessions of cognitive therapy. Quality of Life scores are measured before and after therapy.</a:t>
            </a:r>
          </a:p>
          <a:p>
            <a:pPr eaLnBrk="1" hangingPunct="1">
              <a:buClr>
                <a:srgbClr val="FF6600"/>
              </a:buClr>
            </a:pPr>
            <a:endParaRPr lang="en-GB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765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790904"/>
              </p:ext>
            </p:extLst>
          </p:nvPr>
        </p:nvGraphicFramePr>
        <p:xfrm>
          <a:off x="1258887" y="1524000"/>
          <a:ext cx="4837113" cy="4267195"/>
        </p:xfrm>
        <a:graphic>
          <a:graphicData uri="http://schemas.openxmlformats.org/drawingml/2006/table">
            <a:tbl>
              <a:tblPr/>
              <a:tblGrid>
                <a:gridCol w="967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7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74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74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8717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QoL</a:t>
                      </a: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 Score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+mj-lt"/>
                      </a:endParaRP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x1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x2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Diff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Rank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-/+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tied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6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5.5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+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49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800">
                          <a:solidFill>
                            <a:schemeClr val="tx1"/>
                          </a:solidFill>
                          <a:latin typeface="Tahoma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Tahoma" charset="0"/>
                        <a:defRPr sz="2400">
                          <a:solidFill>
                            <a:schemeClr val="tx1"/>
                          </a:solidFill>
                          <a:latin typeface="Tahoma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120000"/>
                        <a:defRPr sz="2000">
                          <a:solidFill>
                            <a:schemeClr val="tx1"/>
                          </a:solidFill>
                          <a:latin typeface="Tahoma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Tahoma" charset="0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81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99377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GB" sz="40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Wilcoxon</a:t>
            </a:r>
            <a:r>
              <a:rPr lang="en-GB" sz="4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Signed Rank Test example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24600" y="2133600"/>
            <a:ext cx="1512888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</a:t>
            </a:r>
            <a:r>
              <a:rPr lang="en-GB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= 2</a:t>
            </a:r>
          </a:p>
          <a:p>
            <a:pPr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</a:t>
            </a:r>
            <a:r>
              <a:rPr lang="en-GB" sz="20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+</a:t>
            </a: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= 7</a:t>
            </a:r>
          </a:p>
          <a:p>
            <a:pPr>
              <a:defRPr/>
            </a:pPr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 tied</a:t>
            </a:r>
          </a:p>
        </p:txBody>
      </p:sp>
    </p:spTree>
    <p:extLst>
      <p:ext uri="{BB962C8B-B14F-4D97-AF65-F5344CB8AC3E}">
        <p14:creationId xmlns:p14="http://schemas.microsoft.com/office/powerpoint/2010/main" val="1448844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467600" cy="1280890"/>
          </a:xfrm>
        </p:spPr>
        <p:txBody>
          <a:bodyPr/>
          <a:lstStyle/>
          <a:p>
            <a:r>
              <a:rPr lang="en-US" dirty="0"/>
              <a:t>Stata output: Wilcoxon vs. t-test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99" y="1066800"/>
            <a:ext cx="4545317" cy="3276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3810000"/>
            <a:ext cx="503488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4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5588" y="222477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3200" dirty="0">
                <a:solidFill>
                  <a:schemeClr val="tx1"/>
                </a:solidFill>
              </a:rPr>
              <a:t>Mann-Whitney test</a:t>
            </a:r>
            <a:r>
              <a:rPr lang="el-GR" sz="3200" dirty="0">
                <a:solidFill>
                  <a:schemeClr val="tx1"/>
                </a:solidFill>
              </a:rPr>
              <a:t> Ξ</a:t>
            </a:r>
            <a:r>
              <a:rPr lang="en-GB" sz="3200" dirty="0">
                <a:solidFill>
                  <a:schemeClr val="tx1"/>
                </a:solidFill>
              </a:rPr>
              <a:t> Wilcoxon Rank Sum 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3544" y="1309234"/>
            <a:ext cx="8730456" cy="472440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Henry Mann, professor of mathematics @ Ohio State &amp; Don Whitney was his student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Used when we want to compare two unrelated or INDEPENDENT groups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For parametric data you would use the unpaired (independent) samples t-test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The assumptions of the t-test were: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rgbClr val="FF6600"/>
              </a:buClr>
              <a:buFontTx/>
              <a:buAutoNum type="arabicPeriod"/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The distribution of the measure in each group is approx Normally distributed</a:t>
            </a:r>
          </a:p>
          <a:p>
            <a:pPr marL="1371600" lvl="2" indent="-457200" eaLnBrk="1" hangingPunct="1">
              <a:lnSpc>
                <a:spcPct val="90000"/>
              </a:lnSpc>
              <a:buClr>
                <a:srgbClr val="FF6600"/>
              </a:buClr>
              <a:buFontTx/>
              <a:buAutoNum type="arabicPeriod"/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The variances are similar</a:t>
            </a:r>
          </a:p>
        </p:txBody>
      </p:sp>
      <p:pic>
        <p:nvPicPr>
          <p:cNvPr id="29700" name="Picture 5" descr="Henry B. Man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5497513"/>
            <a:ext cx="828675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TextBox 1"/>
          <p:cNvSpPr txBox="1">
            <a:spLocks noChangeArrowheads="1"/>
          </p:cNvSpPr>
          <p:nvPr/>
        </p:nvSpPr>
        <p:spPr bwMode="auto">
          <a:xfrm>
            <a:off x="6475868" y="6321426"/>
            <a:ext cx="1008062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r>
              <a:rPr lang="en-GB" altLang="en-US" sz="1100"/>
              <a:t>HB Mann</a:t>
            </a:r>
          </a:p>
        </p:txBody>
      </p:sp>
    </p:spTree>
    <p:extLst>
      <p:ext uri="{BB962C8B-B14F-4D97-AF65-F5344CB8AC3E}">
        <p14:creationId xmlns:p14="http://schemas.microsoft.com/office/powerpoint/2010/main" val="1079767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Parametric vs. non-parametric (distribution free) tests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1219200" y="2133600"/>
            <a:ext cx="7315200" cy="3777622"/>
          </a:xfrm>
        </p:spPr>
        <p:txBody>
          <a:bodyPr/>
          <a:lstStyle/>
          <a:p>
            <a:r>
              <a:rPr lang="en-US" altLang="en-US" sz="2400" dirty="0"/>
              <a:t>Non parametric tests:</a:t>
            </a:r>
          </a:p>
          <a:p>
            <a:pPr lvl="1"/>
            <a:r>
              <a:rPr lang="en-US" altLang="en-US" sz="2000" dirty="0"/>
              <a:t>No normality requirement</a:t>
            </a:r>
          </a:p>
          <a:p>
            <a:pPr lvl="1"/>
            <a:r>
              <a:rPr lang="en-US" altLang="en-US" sz="2000" dirty="0"/>
              <a:t>Do require that the underlying distributions being compared have the same basic shape</a:t>
            </a:r>
          </a:p>
          <a:p>
            <a:pPr lvl="1"/>
            <a:r>
              <a:rPr lang="en-US" altLang="en-US" sz="2000" dirty="0"/>
              <a:t>Ranks are less sensitive to outliers and to measurement error</a:t>
            </a:r>
          </a:p>
          <a:p>
            <a:r>
              <a:rPr lang="en-US" altLang="en-US" sz="2400" dirty="0"/>
              <a:t>If the underlying distributions are approximately normal, then the parametric tests are more powerful</a:t>
            </a:r>
          </a:p>
          <a:p>
            <a:pPr>
              <a:buFont typeface="Arial" charset="0"/>
              <a:buNone/>
            </a:pPr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584402-C1D8-4B36-8CBF-AA271EE5C6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04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1" y="-7257"/>
            <a:ext cx="8961437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Wilcoxon (Mann-Whitney) Rank Sum Example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599" y="1524000"/>
            <a:ext cx="8351837" cy="472440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The following data shows the number of alcohol units per week collected in a survey:</a:t>
            </a:r>
          </a:p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Men (n=13): 0,0,1,5,10,30,45,5,5,1,0,0,0</a:t>
            </a:r>
          </a:p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Women (n=14): 0,0,0,0,1,5,4,1,0,0,3,20,0,0</a:t>
            </a:r>
          </a:p>
          <a:p>
            <a:pPr>
              <a:buClr>
                <a:srgbClr val="FF6600"/>
              </a:buClr>
            </a:pPr>
            <a:endParaRPr lang="en-GB" altLang="en-US" sz="2800" dirty="0">
              <a:solidFill>
                <a:schemeClr val="tx1"/>
              </a:solidFill>
              <a:latin typeface="+mj-lt"/>
            </a:endParaRPr>
          </a:p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+mj-lt"/>
              </a:rPr>
              <a:t>Is the amount greater in men compared to women?</a:t>
            </a:r>
          </a:p>
          <a:p>
            <a:pPr>
              <a:buClr>
                <a:srgbClr val="FF6600"/>
              </a:buClr>
            </a:pPr>
            <a:r>
              <a:rPr lang="en-GB" altLang="en-US" sz="2800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STATA: </a:t>
            </a:r>
            <a:r>
              <a:rPr lang="en-GB" altLang="en-US" sz="2800" dirty="0" err="1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ranksum</a:t>
            </a:r>
            <a:r>
              <a:rPr lang="en-GB" altLang="en-US" sz="2800" dirty="0">
                <a:solidFill>
                  <a:schemeClr val="tx1"/>
                </a:solidFill>
                <a:latin typeface="Times" charset="0"/>
                <a:ea typeface="Times" charset="0"/>
                <a:cs typeface="Times" charset="0"/>
              </a:rPr>
              <a:t> Alcohol, by(Gender)</a:t>
            </a:r>
          </a:p>
        </p:txBody>
      </p:sp>
    </p:spTree>
    <p:extLst>
      <p:ext uri="{BB962C8B-B14F-4D97-AF65-F5344CB8AC3E}">
        <p14:creationId xmlns:p14="http://schemas.microsoft.com/office/powerpoint/2010/main" val="1419673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84" y="609600"/>
            <a:ext cx="4382487" cy="381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87" y="3831191"/>
            <a:ext cx="5892800" cy="3055838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990600" y="0"/>
            <a:ext cx="7467600" cy="609600"/>
          </a:xfrm>
          <a:prstGeom prst="rect">
            <a:avLst/>
          </a:prstGeom>
        </p:spPr>
        <p:txBody>
          <a:bodyPr/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eaLnBrk="1" hangingPunct="1"/>
            <a:r>
              <a:rPr lang="en-US" dirty="0"/>
              <a:t>Stata output: Wilcoxon vs. t-test</a:t>
            </a:r>
          </a:p>
        </p:txBody>
      </p:sp>
    </p:spTree>
    <p:extLst>
      <p:ext uri="{BB962C8B-B14F-4D97-AF65-F5344CB8AC3E}">
        <p14:creationId xmlns:p14="http://schemas.microsoft.com/office/powerpoint/2010/main" val="18006994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-4763" y="-4763"/>
            <a:ext cx="9147176" cy="683895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 sz="1800"/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985612" y="304800"/>
            <a:ext cx="79914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Font typeface="Tahoma" charset="0"/>
              <a:buChar char="–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Font typeface="Tahoma" charset="0"/>
              <a:buChar char="–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charset="2"/>
              <a:buChar char="v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4400" dirty="0">
                <a:latin typeface="+mj-lt"/>
              </a:rPr>
              <a:t>Other </a:t>
            </a:r>
            <a:r>
              <a:rPr lang="en-GB" altLang="en-US" sz="4400" dirty="0" err="1">
                <a:latin typeface="+mj-lt"/>
              </a:rPr>
              <a:t>NonParametric</a:t>
            </a:r>
            <a:r>
              <a:rPr lang="en-GB" altLang="en-US" sz="4400" dirty="0">
                <a:latin typeface="+mj-lt"/>
              </a:rPr>
              <a:t> Methods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838200" y="1600200"/>
            <a:ext cx="7713647" cy="32766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Sign Test 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Median Test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Chi-squared test </a:t>
            </a:r>
            <a:r>
              <a:rPr lang="mr-IN" altLang="en-US" sz="2400" dirty="0">
                <a:solidFill>
                  <a:schemeClr val="tx1"/>
                </a:solidFill>
              </a:rPr>
              <a:t>–</a:t>
            </a:r>
            <a:r>
              <a:rPr lang="en-GB" altLang="en-US" sz="2400" dirty="0">
                <a:solidFill>
                  <a:schemeClr val="tx1"/>
                </a:solidFill>
              </a:rPr>
              <a:t> next week!!</a:t>
            </a:r>
          </a:p>
          <a:p>
            <a:pPr eaLnBrk="1" hangingPunct="1">
              <a:lnSpc>
                <a:spcPct val="90000"/>
              </a:lnSpc>
              <a:buClr>
                <a:srgbClr val="FF6600"/>
              </a:buClr>
            </a:pPr>
            <a:r>
              <a:rPr lang="en-GB" altLang="en-US" sz="2400" dirty="0">
                <a:solidFill>
                  <a:schemeClr val="tx1"/>
                </a:solidFill>
              </a:rPr>
              <a:t>Spearman’s Rank Correlation Coefficient </a:t>
            </a:r>
            <a:r>
              <a:rPr lang="mr-IN" altLang="en-US" sz="2400" dirty="0">
                <a:solidFill>
                  <a:schemeClr val="tx1"/>
                </a:solidFill>
              </a:rPr>
              <a:t>–</a:t>
            </a:r>
            <a:r>
              <a:rPr lang="en-GB" altLang="en-US" sz="2400" dirty="0">
                <a:solidFill>
                  <a:schemeClr val="tx1"/>
                </a:solidFill>
              </a:rPr>
              <a:t> in 2 weeks when we tackle regression!</a:t>
            </a:r>
          </a:p>
        </p:txBody>
      </p:sp>
    </p:spTree>
    <p:extLst>
      <p:ext uri="{BB962C8B-B14F-4D97-AF65-F5344CB8AC3E}">
        <p14:creationId xmlns:p14="http://schemas.microsoft.com/office/powerpoint/2010/main" val="93781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9875"/>
            <a:ext cx="8964613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000" dirty="0">
                <a:solidFill>
                  <a:schemeClr val="tx1"/>
                </a:solidFill>
              </a:rPr>
              <a:t>What are nonparametric tests?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12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9941" y="1388836"/>
            <a:ext cx="8142288" cy="2663825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‘Parametric’ tests involve estimating parameters such as the mean, and assume that distribution of sample means are ‘normally’ distributed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Often data does not follow a Normal distribution e.g.; number of cigarettes smoked, health costs, etc.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Positively skewed distributions</a:t>
            </a:r>
          </a:p>
        </p:txBody>
      </p:sp>
      <p:sp>
        <p:nvSpPr>
          <p:cNvPr id="5124" name="Freeform 3"/>
          <p:cNvSpPr>
            <a:spLocks/>
          </p:cNvSpPr>
          <p:nvPr/>
        </p:nvSpPr>
        <p:spPr bwMode="auto">
          <a:xfrm>
            <a:off x="4267200" y="4572000"/>
            <a:ext cx="4152900" cy="1697038"/>
          </a:xfrm>
          <a:custGeom>
            <a:avLst/>
            <a:gdLst>
              <a:gd name="T0" fmla="*/ 0 w 1337481"/>
              <a:gd name="T1" fmla="*/ 643713 h 642408"/>
              <a:gd name="T2" fmla="*/ 122608 w 1337481"/>
              <a:gd name="T3" fmla="*/ 575304 h 642408"/>
              <a:gd name="T4" fmla="*/ 313332 w 1337481"/>
              <a:gd name="T5" fmla="*/ 219584 h 642408"/>
              <a:gd name="T6" fmla="*/ 517678 w 1337481"/>
              <a:gd name="T7" fmla="*/ 680 h 642408"/>
              <a:gd name="T8" fmla="*/ 694779 w 1337481"/>
              <a:gd name="T9" fmla="*/ 287991 h 642408"/>
              <a:gd name="T10" fmla="*/ 939995 w 1337481"/>
              <a:gd name="T11" fmla="*/ 506897 h 642408"/>
              <a:gd name="T12" fmla="*/ 1335064 w 1337481"/>
              <a:gd name="T13" fmla="*/ 630031 h 642408"/>
              <a:gd name="T14" fmla="*/ 1335064 w 1337481"/>
              <a:gd name="T15" fmla="*/ 630031 h 6424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337481" h="642408">
                <a:moveTo>
                  <a:pt x="0" y="642122"/>
                </a:moveTo>
                <a:cubicBezTo>
                  <a:pt x="35256" y="643259"/>
                  <a:pt x="70513" y="644397"/>
                  <a:pt x="122830" y="573883"/>
                </a:cubicBezTo>
                <a:cubicBezTo>
                  <a:pt x="175147" y="503369"/>
                  <a:pt x="247935" y="314575"/>
                  <a:pt x="313899" y="219041"/>
                </a:cubicBezTo>
                <a:cubicBezTo>
                  <a:pt x="379863" y="123507"/>
                  <a:pt x="454926" y="-10696"/>
                  <a:pt x="518615" y="677"/>
                </a:cubicBezTo>
                <a:cubicBezTo>
                  <a:pt x="582304" y="12050"/>
                  <a:pt x="625523" y="203119"/>
                  <a:pt x="696036" y="287280"/>
                </a:cubicBezTo>
                <a:cubicBezTo>
                  <a:pt x="766550" y="371441"/>
                  <a:pt x="834789" y="448778"/>
                  <a:pt x="941696" y="505644"/>
                </a:cubicBezTo>
                <a:cubicBezTo>
                  <a:pt x="1048603" y="562510"/>
                  <a:pt x="1337481" y="628474"/>
                  <a:pt x="1337481" y="628474"/>
                </a:cubicBezTo>
              </a:path>
            </a:pathLst>
          </a:custGeom>
          <a:noFill/>
          <a:ln w="381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9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8" name="Rectangle 4"/>
          <p:cNvSpPr>
            <a:spLocks noGrp="1" noChangeArrowheads="1"/>
          </p:cNvSpPr>
          <p:nvPr>
            <p:ph type="title"/>
          </p:nvPr>
        </p:nvSpPr>
        <p:spPr>
          <a:xfrm>
            <a:off x="1371600" y="1025717"/>
            <a:ext cx="9036495" cy="131248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GB" sz="3600" dirty="0">
                <a:solidFill>
                  <a:schemeClr val="tx1"/>
                </a:solidFill>
                <a:latin typeface="+mn-lt"/>
              </a:rPr>
              <a:t>A positively skewed distribution</a:t>
            </a:r>
            <a:endParaRPr lang="en-US" sz="36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614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916113"/>
            <a:ext cx="6308725" cy="4463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26205" y="152400"/>
            <a:ext cx="89646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algn="l" defTabSz="457200" rtl="0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  <a:lvl2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2pPr>
            <a:lvl3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3pPr>
            <a:lvl4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4pPr>
            <a:lvl5pPr algn="l" defTabSz="457200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262626"/>
                </a:solidFill>
                <a:latin typeface="Arial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 eaLnBrk="1" hangingPunct="1">
              <a:defRPr/>
            </a:pPr>
            <a:r>
              <a:rPr lang="en-GB" sz="4000" dirty="0">
                <a:solidFill>
                  <a:schemeClr val="tx1"/>
                </a:solidFill>
              </a:rPr>
              <a:t>What are nonparametric tests? 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292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5888"/>
            <a:ext cx="91440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000" dirty="0">
                <a:solidFill>
                  <a:schemeClr val="tx1"/>
                </a:solidFill>
              </a:rPr>
              <a:t>What are nonparametric tests? 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46113" y="1263650"/>
            <a:ext cx="8497887" cy="49545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>
                <a:solidFill>
                  <a:schemeClr val="tx1"/>
                </a:solidFill>
              </a:rPr>
              <a:t>‘Non-parametric’ tests were developed for these situations where fewer assumptions have to be made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>
                <a:solidFill>
                  <a:schemeClr val="tx1"/>
                </a:solidFill>
              </a:rPr>
              <a:t>Sometimes called Distribution-free tests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>
                <a:solidFill>
                  <a:schemeClr val="tx1"/>
                </a:solidFill>
              </a:rPr>
              <a:t>NP tests STILL have assumptions but are less stringent and less powerful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800" dirty="0">
                <a:solidFill>
                  <a:schemeClr val="tx1"/>
                </a:solidFill>
              </a:rPr>
              <a:t>NP tests can be applied to Normal data but parametric tests have greater power </a:t>
            </a:r>
            <a:r>
              <a:rPr lang="en-GB" sz="2800" u="sng" dirty="0">
                <a:solidFill>
                  <a:schemeClr val="tx1"/>
                </a:solidFill>
              </a:rPr>
              <a:t>IF</a:t>
            </a:r>
            <a:r>
              <a:rPr lang="en-GB" sz="2800" dirty="0">
                <a:solidFill>
                  <a:schemeClr val="tx1"/>
                </a:solidFill>
              </a:rPr>
              <a:t> the assumptions are met</a:t>
            </a:r>
          </a:p>
        </p:txBody>
      </p:sp>
    </p:spTree>
    <p:extLst>
      <p:ext uri="{BB962C8B-B14F-4D97-AF65-F5344CB8AC3E}">
        <p14:creationId xmlns:p14="http://schemas.microsoft.com/office/powerpoint/2010/main" val="1728076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4582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GB" sz="4400" dirty="0">
                <a:solidFill>
                  <a:schemeClr val="tx1"/>
                </a:solidFill>
              </a:rPr>
              <a:t>Ranks 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87714"/>
            <a:ext cx="8280400" cy="4248150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800" dirty="0">
                <a:solidFill>
                  <a:schemeClr val="tx1"/>
                </a:solidFill>
              </a:rPr>
              <a:t>Practical differences between parametric and NP are that NP methods use the </a:t>
            </a:r>
            <a:r>
              <a:rPr lang="en-GB" sz="2800" u="sng" dirty="0">
                <a:solidFill>
                  <a:schemeClr val="tx1"/>
                </a:solidFill>
              </a:rPr>
              <a:t>ranks</a:t>
            </a:r>
            <a:r>
              <a:rPr lang="en-GB" sz="2800" dirty="0">
                <a:solidFill>
                  <a:schemeClr val="tx1"/>
                </a:solidFill>
              </a:rPr>
              <a:t> of values rather than the actual values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800" dirty="0">
                <a:solidFill>
                  <a:schemeClr val="tx1"/>
                </a:solidFill>
              </a:rPr>
              <a:t>e.g. </a:t>
            </a:r>
          </a:p>
          <a:p>
            <a:pPr eaLnBrk="1" hangingPunct="1">
              <a:buClr>
                <a:srgbClr val="FF6600"/>
              </a:buClr>
              <a:buFontTx/>
              <a:buNone/>
              <a:defRPr/>
            </a:pPr>
            <a:r>
              <a:rPr lang="en-GB" sz="2800" dirty="0">
                <a:solidFill>
                  <a:schemeClr val="tx1"/>
                </a:solidFill>
              </a:rPr>
              <a:t>	1,2,3,4,5,7,13,22,38,45 - actual</a:t>
            </a:r>
          </a:p>
          <a:p>
            <a:pPr eaLnBrk="1" hangingPunct="1">
              <a:buClr>
                <a:srgbClr val="FF6600"/>
              </a:buClr>
              <a:buFontTx/>
              <a:buNone/>
              <a:defRPr/>
            </a:pPr>
            <a:r>
              <a:rPr lang="en-GB" sz="2800" dirty="0">
                <a:solidFill>
                  <a:schemeClr val="tx1"/>
                </a:solidFill>
              </a:rPr>
              <a:t>	1,2,3,4,5,6, 7,  8, 9,10 - rank</a:t>
            </a:r>
          </a:p>
        </p:txBody>
      </p:sp>
    </p:spTree>
    <p:extLst>
      <p:ext uri="{BB962C8B-B14F-4D97-AF65-F5344CB8AC3E}">
        <p14:creationId xmlns:p14="http://schemas.microsoft.com/office/powerpoint/2010/main" val="1206305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81000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latin typeface="+mn-lt"/>
              </a:rPr>
              <a:t>Median</a:t>
            </a:r>
            <a:endParaRPr lang="en-US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538514"/>
            <a:ext cx="8142288" cy="38750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The median is the value above and below which 50% of the data lie. 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If the data is ranked in order, it is the middle value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In symmetric distributions the mean and median are the same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In skewed distributions, median more appropriate</a:t>
            </a:r>
          </a:p>
        </p:txBody>
      </p:sp>
    </p:spTree>
    <p:extLst>
      <p:ext uri="{BB962C8B-B14F-4D97-AF65-F5344CB8AC3E}">
        <p14:creationId xmlns:p14="http://schemas.microsoft.com/office/powerpoint/2010/main" val="2124658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8458200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T-test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01712" y="1371600"/>
            <a:ext cx="8142288" cy="49291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T-test used to test whether the mean of a sample is sig different from a hypothesised sample mean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T-test relies on the sample being drawn from a normally distributed population</a:t>
            </a:r>
          </a:p>
          <a:p>
            <a:pPr eaLnBrk="1" hangingPunct="1"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</a:rPr>
              <a:t>If sample </a:t>
            </a:r>
            <a:r>
              <a:rPr lang="en-GB" sz="2400" u="sng" dirty="0">
                <a:solidFill>
                  <a:schemeClr val="tx1"/>
                </a:solidFill>
              </a:rPr>
              <a:t>not</a:t>
            </a:r>
            <a:r>
              <a:rPr lang="en-GB" sz="2400" dirty="0">
                <a:solidFill>
                  <a:schemeClr val="tx1"/>
                </a:solidFill>
              </a:rPr>
              <a:t> Normal then use the Wilcoxon Signed Rank Test as an alternative</a:t>
            </a:r>
          </a:p>
        </p:txBody>
      </p:sp>
    </p:spTree>
    <p:extLst>
      <p:ext uri="{BB962C8B-B14F-4D97-AF65-F5344CB8AC3E}">
        <p14:creationId xmlns:p14="http://schemas.microsoft.com/office/powerpoint/2010/main" val="779276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65944" y="274638"/>
            <a:ext cx="6354763" cy="11430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</a:rPr>
              <a:t>Wilcoxon tests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9886" y="1417638"/>
            <a:ext cx="8569325" cy="4929188"/>
          </a:xfrm>
          <a:noFill/>
          <a:effectLst>
            <a:prstShdw prst="shdw17" dist="17961" dir="2700000">
              <a:srgbClr val="1F7A7A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Frank Wilcoxon was Chemist at American Cyanamid who wanted to develop a test similar to t-test but without requirement of Normal distribution 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Presented paper in 1945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Wilcoxon Signed Rank </a:t>
            </a:r>
            <a:r>
              <a:rPr lang="el-GR" sz="2400" dirty="0">
                <a:solidFill>
                  <a:schemeClr val="tx1"/>
                </a:solidFill>
                <a:latin typeface="+mj-lt"/>
              </a:rPr>
              <a:t>Ξ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 nonparametric paired t-test</a:t>
            </a:r>
          </a:p>
          <a:p>
            <a:pPr eaLnBrk="1" hangingPunct="1">
              <a:spcAft>
                <a:spcPts val="1200"/>
              </a:spcAft>
              <a:buClr>
                <a:srgbClr val="FF6600"/>
              </a:buClr>
              <a:defRPr/>
            </a:pPr>
            <a:r>
              <a:rPr lang="en-GB" sz="2400" dirty="0">
                <a:solidFill>
                  <a:schemeClr val="tx1"/>
                </a:solidFill>
                <a:latin typeface="+mj-lt"/>
              </a:rPr>
              <a:t>Wilcoxon Rank Sum </a:t>
            </a:r>
            <a:r>
              <a:rPr lang="el-GR" sz="2400" dirty="0">
                <a:solidFill>
                  <a:schemeClr val="tx1"/>
                </a:solidFill>
                <a:latin typeface="+mj-lt"/>
              </a:rPr>
              <a:t>Ξ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 nonparametric independent t-test</a:t>
            </a:r>
          </a:p>
        </p:txBody>
      </p:sp>
      <p:sp>
        <p:nvSpPr>
          <p:cNvPr id="14340" name="AutoShape 2" descr="data:image/jpeg;base64,/9j/4AAQSkZJRgABAQEAYABgAAD/2wBDAAoHBwkHBgoJCAkLCwoMDxkQDw4ODx4WFxIZJCAmJSMgIyIoLTkwKCo2KyIjMkQyNjs9QEBAJjBGS0U+Sjk/QD3/2wBDAQsLCw8NDx0QEB09KSMpPT09PT09PT09PT09PT09PT09PT09PT09PT09PT09PT09PT09PT09PT09PT09PT09PT3/wAARCABsAGI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SiiigAoooNAHM+NdeudJskg07Au5/wCMj/Vp3I9+w/GvN57XWbsm4kurmWQJ5pcSsSi5xk+nXtXf+MBdQX9veShHsI1wMDlWPYn3qBDaTzwSW0m2MDa4imKqwPUMMHjn6e1AEvw6OrtYXTancNPbiQLbs7FjwPmwTzjOOvoa7GqOlO00BlV0Ns+PJRFwEAGD9QSCRV6gAooooAKKKKACiiigApaSloASqt3qVrZKTcTKuO3U1R8VTXFv4fuJbRisqlT8oycZFefWWrvqMstvKUDJhgFOcigDqb/XbfXbhdNYtBZTowaU4zkcgn0ANcPc+EtRHiZNKaa2deZHdJQdqAZ5TOQSO3v6Vbne7hkSeFx59scopHy/Q+oI/Stu80KzvLlNRjiVJZ7XMjbclBjgpnkEZOD6dc8UAdNY+I7N7a22qsUTQK5xwIxjpj0961LTULW+z9mmWTAVjtPYjINeV21yF8NSgnE1vbmMepUHGKPCevrp2uxPczeXbmMRtkHkY4474OB+dAHrlFIrBlBByCMg0tAC0lLRQAlFFFABQaM56VR1u9k0/RLy6hQtJFEzKB6+v4daAOV8a6kmoRfYoYbyWOF90ksL7I845GTw2PQZrzi5voLXUoptPlGwp0EgZl+vpmu+03W7iS3Wdre5uN/WRpgiA9wAxA49fbt0qHU9Z0nVtOktNTTTUO5CD9qGARkthkywOewoAwF1PfHHdu5CA7JiOynofwP6ZrrdMuZPspcwllgOxWOVVUx1zjn8K4q1j0FEngW51F1fK/KylSPUbkBrpdB1m+stN+z6GserxRgeY1y/lPEf9pScAY/iHBPXFAHOXUsaXF9ZBQyGSR4nB427dw/rWHPdvFNA8Z+YAjgZI5zW3r1/e3HigSXlitlOqgqiEMpI56jg5BNT+G/B1t4ng1cRStBcQvG1q/O1QQ2VI9Mjr1H6UAdX4T8ctcxrBqiiJAABcSSKo/EHmu4iljnjWSJ1dGGVZTkH6GvHdP09vCaiXXLcT3M8u2309H+ZwuR5jMDwpycDBz17cTJ4zktrY/2XfW9i4cj7PKxeIJnO4MwIB5OaAPX6K5rwj4ivdXhlGqwW9rKCPJCSf65SM7gCScdK6WgAooooARSCBt6UksaTRPHIoZHBVlPQg9RQjq6go25T0INPoA8w8Y/Du8kTfoUUUsIO7yC21x7Ak4I/I/Wub17T00m20zSJJlaWytyboqPkSWRy5H+02COB+le3zyiCCSVukalj+AzXzzqF89/fT3UhJZ3dhzwCT1/nQBu6Jo9rdYLag0EmeI5IF+72PDdfzqO4a40fXHigk24GY5QTiRD3xxkHkEH6VgJO4UkMeB+NSebLqe2IAy3LECCPGd7E42D6nkfjQB0n2zTL0S3d9ptvLJbhNvlzPDnn7wVCc4JUf4V2Hg+Fwt5Jp+nwWTv+7k/evIA4J6gnHGTwO+QTXKy+EYvDGnte3+p2j3kWxms1+bGWXKk55Hfp2rovDWsGW2dLzURahJw4fCJuUkttx6c46enOaALfinw1HqVnGYVL6xtaFJJGA8wFSTuxxjCkDHTOOlc74O+Gd/Fq0V/rqxwRW0gdLYMJDKRnBYjgAHB75xXeWup2usa40dkRIliP3smP4zkBR+G45raoAhubO2vI9l1BFMvo6g1MoCqFUYA4ApaKAEooooAw/C5v20qMX8sjTIzLJ5q/MfTnv9fXjjFblV7FpJLVHmUJIw+dAwYIe4yOtWKAGTxiaCSI9HUrz7ivnOWFo3kiI4iPzfUf/Xr6PrxfxvoP9i63c7CfIu1M0ZPru5X8Cf5UAciP4h7Vc8MiRtftBFI0Tbj+8U4ZBjBK+hwSAe2c1SQfLIa0fD6/Zb6O6Z0AKMVAbJ4OOR26frQB6JrTrqqWnhXRoorYXTb7hgM7YlwSxPUtnHXkmuzfRdOkt4Y7i0hmSADaZUBxgYzXj+j63PbeIf7WglhM8/mW6xPyVBAYHH1GBWx42vJJPE9u+o3byaPBAl5FDjibPRCBjO5h1PQZoA655tI0PxOVgvVjuLgHzbNFLEk8gjHQ8ZwexPSte11/T7uQRLdQJM2dsTTxlj7jaxrwi8urnV57u8htJj9olZ/MLFiOckA8ZP09KywibWUjB9uCKAPp0UVz/gnXoNd8PQGIsJrZVhmR23MGAHOe+RzmuhoASiiigDntM1W8IhaS1RrOaMGO5iRkVjuxzHyU4Oe4PrXQ15z4P1u8fQXW+KrZRbdsrqVXG8cK44JB6qcGvRs5GRQAGvNPiN4rsbqBtGsVFzcKcyzKfliI/hB7n17D69PSicAkkADqfSvE7yKy1TxpqItgtuk0zKFY+iksfYEj8M0Ac00Xl2IJ4LGpLy8EywxW6rbwRqVTIwWGBksR3JGfxpL2dZIU8sjq2QD09KrRSGJFfI3o29VK5BGe9AD9NDy6nZJG6xsbmPDv91fmHJrovGzi8utMghkDmK2Ns23O0mN2A56Hj0rmtO837Vut0LyRIZAB2x3x+NbkKR3OlLK3zvayYIHcnAP4cfrQBmSyT2iDbMyyRqEQZ7DnA9BWt4rtbGe4F7pQPlG3ikYbSM5GCTnvuHJHBzWfcr5uoThsGTbvI6+5/XitXSEWe1hSRtyR77OQYxhD8wP6t+VACfD/AF46J4ogEjbba7It5gegz91vwb9Ca91zXzLNC9vPJC+RJGxU+xBxXbz/ABL1mS3jEVwsLbVBYRKcnueQeKAPY80V4x/wsfXP+f4/9+U/wooA9E0XRvDMbSW+lrDMYMB0E7Shc89CSMf1rX1Kae2tTLARhcl/3Zc4x2A75xWL4Z0qw0ltSj06zjtgkwQlCxLgdMkk+vas/wASeJdQ0vUI47WRArq5IZc42hemf94/kKAINb8WLqHh+6sfJcSyRFXkJAGPp156V5ppt5FpuoG8ljZjGhSIAcBjwTzxkAn1616n4V1BvFA1Aajb225QIjJHEAzKwOcmvNPEEC2uv3WmRs5tLe4cRoT05oAzpXtDHIYkYSuCACSSc1XvTbi7P2MsYgijJ7naNx/76zT49qWkrhFMnmKqueqjBJx9ai2ArMckbOgH1oA6XQ4ItM8JXWs2t0/9pzu1mkSPjYhxk47noe3aoPCzNI93BJyZtw+bn5iO/wCVYKXEsSPHHIyxyY3qDw2Oma1PDbsl9EVOCZlH58f1oAiZmt9V84Nkq7Jk8c8g5rc0fiK/t/lw6rLFj1Bxj8iRVXRbe2u7y2luLWGQm9jhdWBIkD78kjPXgYIxip7nGn+M5rS3ULCt4YcHJ+XfjH5cUAZPiFAutTSAgiULLkdyygn9c1JoPh7VPEczxabbiRIyC7yNtjU+hPr7CneKlC6hBgY/cAfkzAVvfDmzbUINWtjd3UEOxWZYJNm87W6nGew6UAdIvwosyg3XLq2OQEGAfyorlBpbYH/Ewv8A/v7/APWooA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016375" y="-487363"/>
            <a:ext cx="933450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GB" altLang="en-US"/>
          </a:p>
        </p:txBody>
      </p:sp>
      <p:sp>
        <p:nvSpPr>
          <p:cNvPr id="14341" name="AutoShape 4" descr="data:image/jpeg;base64,/9j/4AAQSkZJRgABAQEAYABgAAD/2wBDAAoHBwkHBgoJCAkLCwoMDxkQDw4ODx4WFxIZJCAmJSMgIyIoLTkwKCo2KyIjMkQyNjs9QEBAJjBGS0U+Sjk/QD3/2wBDAQsLCw8NDx0QEB09KSMpPT09PT09PT09PT09PT09PT09PT09PT09PT09PT09PT09PT09PT09PT09PT09PT09PT3/wAARCABsAGI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SiiigAoooNAHM+NdeudJskg07Au5/wCMj/Vp3I9+w/GvN57XWbsm4kurmWQJ5pcSsSi5xk+nXtXf+MBdQX9veShHsI1wMDlWPYn3qBDaTzwSW0m2MDa4imKqwPUMMHjn6e1AEvw6OrtYXTancNPbiQLbs7FjwPmwTzjOOvoa7GqOlO00BlV0Ns+PJRFwEAGD9QSCRV6gAooooAKKKKACiiigApaSloASqt3qVrZKTcTKuO3U1R8VTXFv4fuJbRisqlT8oycZFefWWrvqMstvKUDJhgFOcigDqb/XbfXbhdNYtBZTowaU4zkcgn0ANcPc+EtRHiZNKaa2deZHdJQdqAZ5TOQSO3v6Vbne7hkSeFx59scopHy/Q+oI/Stu80KzvLlNRjiVJZ7XMjbclBjgpnkEZOD6dc8UAdNY+I7N7a22qsUTQK5xwIxjpj0961LTULW+z9mmWTAVjtPYjINeV21yF8NSgnE1vbmMepUHGKPCevrp2uxPczeXbmMRtkHkY4474OB+dAHrlFIrBlBByCMg0tAC0lLRQAlFFFABQaM56VR1u9k0/RLy6hQtJFEzKB6+v4daAOV8a6kmoRfYoYbyWOF90ksL7I845GTw2PQZrzi5voLXUoptPlGwp0EgZl+vpmu+03W7iS3Wdre5uN/WRpgiA9wAxA49fbt0qHU9Z0nVtOktNTTTUO5CD9qGARkthkywOewoAwF1PfHHdu5CA7JiOynofwP6ZrrdMuZPspcwllgOxWOVVUx1zjn8K4q1j0FEngW51F1fK/KylSPUbkBrpdB1m+stN+z6GserxRgeY1y/lPEf9pScAY/iHBPXFAHOXUsaXF9ZBQyGSR4nB427dw/rWHPdvFNA8Z+YAjgZI5zW3r1/e3HigSXlitlOqgqiEMpI56jg5BNT+G/B1t4ng1cRStBcQvG1q/O1QQ2VI9Mjr1H6UAdX4T8ctcxrBqiiJAABcSSKo/EHmu4iljnjWSJ1dGGVZTkH6GvHdP09vCaiXXLcT3M8u2309H+ZwuR5jMDwpycDBz17cTJ4zktrY/2XfW9i4cj7PKxeIJnO4MwIB5OaAPX6K5rwj4ivdXhlGqwW9rKCPJCSf65SM7gCScdK6WgAooooARSCBt6UksaTRPHIoZHBVlPQg9RQjq6go25T0INPoA8w8Y/Du8kTfoUUUsIO7yC21x7Ak4I/I/Wub17T00m20zSJJlaWytyboqPkSWRy5H+02COB+le3zyiCCSVukalj+AzXzzqF89/fT3UhJZ3dhzwCT1/nQBu6Jo9rdYLag0EmeI5IF+72PDdfzqO4a40fXHigk24GY5QTiRD3xxkHkEH6VgJO4UkMeB+NSebLqe2IAy3LECCPGd7E42D6nkfjQB0n2zTL0S3d9ptvLJbhNvlzPDnn7wVCc4JUf4V2Hg+Fwt5Jp+nwWTv+7k/evIA4J6gnHGTwO+QTXKy+EYvDGnte3+p2j3kWxms1+bGWXKk55Hfp2rovDWsGW2dLzURahJw4fCJuUkttx6c46enOaALfinw1HqVnGYVL6xtaFJJGA8wFSTuxxjCkDHTOOlc74O+Gd/Fq0V/rqxwRW0gdLYMJDKRnBYjgAHB75xXeWup2usa40dkRIliP3smP4zkBR+G45raoAhubO2vI9l1BFMvo6g1MoCqFUYA4ApaKAEooooAw/C5v20qMX8sjTIzLJ5q/MfTnv9fXjjFblV7FpJLVHmUJIw+dAwYIe4yOtWKAGTxiaCSI9HUrz7ivnOWFo3kiI4iPzfUf/Xr6PrxfxvoP9i63c7CfIu1M0ZPru5X8Cf5UAciP4h7Vc8MiRtftBFI0Tbj+8U4ZBjBK+hwSAe2c1SQfLIa0fD6/Zb6O6Z0AKMVAbJ4OOR26frQB6JrTrqqWnhXRoorYXTb7hgM7YlwSxPUtnHXkmuzfRdOkt4Y7i0hmSADaZUBxgYzXj+j63PbeIf7WglhM8/mW6xPyVBAYHH1GBWx42vJJPE9u+o3byaPBAl5FDjibPRCBjO5h1PQZoA655tI0PxOVgvVjuLgHzbNFLEk8gjHQ8ZwexPSte11/T7uQRLdQJM2dsTTxlj7jaxrwi8urnV57u8htJj9olZ/MLFiOckA8ZP09KywibWUjB9uCKAPp0UVz/gnXoNd8PQGIsJrZVhmR23MGAHOe+RzmuhoASiiigDntM1W8IhaS1RrOaMGO5iRkVjuxzHyU4Oe4PrXQ15z4P1u8fQXW+KrZRbdsrqVXG8cK44JB6qcGvRs5GRQAGvNPiN4rsbqBtGsVFzcKcyzKfliI/hB7n17D69PSicAkkADqfSvE7yKy1TxpqItgtuk0zKFY+iksfYEj8M0Ac00Xl2IJ4LGpLy8EywxW6rbwRqVTIwWGBksR3JGfxpL2dZIU8sjq2QD09KrRSGJFfI3o29VK5BGe9AD9NDy6nZJG6xsbmPDv91fmHJrovGzi8utMghkDmK2Ns23O0mN2A56Hj0rmtO837Vut0LyRIZAB2x3x+NbkKR3OlLK3zvayYIHcnAP4cfrQBmSyT2iDbMyyRqEQZ7DnA9BWt4rtbGe4F7pQPlG3ikYbSM5GCTnvuHJHBzWfcr5uoThsGTbvI6+5/XitXSEWe1hSRtyR77OQYxhD8wP6t+VACfD/AF46J4ogEjbba7It5gegz91vwb9Ca91zXzLNC9vPJC+RJGxU+xBxXbz/ABL1mS3jEVwsLbVBYRKcnueQeKAPY80V4x/wsfXP+f4/9+U/wooA9E0XRvDMbSW+lrDMYMB0E7Shc89CSMf1rX1Kae2tTLARhcl/3Zc4x2A75xWL4Z0qw0ltSj06zjtgkwQlCxLgdMkk+vas/wASeJdQ0vUI47WRArq5IZc42hemf94/kKAINb8WLqHh+6sfJcSyRFXkJAGPp156V5ppt5FpuoG8ljZjGhSIAcBjwTzxkAn1616n4V1BvFA1Aajb225QIjJHEAzKwOcmvNPEEC2uv3WmRs5tLe4cRoT05oAzpXtDHIYkYSuCACSSc1XvTbi7P2MsYgijJ7naNx/76zT49qWkrhFMnmKqueqjBJx9ai2ArMckbOgH1oA6XQ4ItM8JXWs2t0/9pzu1mkSPjYhxk47noe3aoPCzNI93BJyZtw+bn5iO/wCVYKXEsSPHHIyxyY3qDw2Oma1PDbsl9EVOCZlH58f1oAiZmt9V84Nkq7Jk8c8g5rc0fiK/t/lw6rLFj1Bxj8iRVXRbe2u7y2luLWGQm9jhdWBIkD78kjPXgYIxip7nGn+M5rS3ULCt4YcHJ+XfjH5cUAZPiFAutTSAgiULLkdyygn9c1JoPh7VPEczxabbiRIyC7yNtjU+hPr7CneKlC6hBgY/cAfkzAVvfDmzbUINWtjd3UEOxWZYJNm87W6nGew6UAdIvwosyg3XLq2OQEGAfyorlBpbYH/Ewv8A/v7/APWooA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168775" y="-334963"/>
            <a:ext cx="933450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GB" altLang="en-US"/>
          </a:p>
        </p:txBody>
      </p:sp>
      <p:sp>
        <p:nvSpPr>
          <p:cNvPr id="14342" name="AutoShape 6" descr="data:image/jpeg;base64,/9j/4AAQSkZJRgABAQEAYABgAAD/2wBDAAoHBwkHBgoJCAkLCwoMDxkQDw4ODx4WFxIZJCAmJSMgIyIoLTkwKCo2KyIjMkQyNjs9QEBAJjBGS0U+Sjk/QD3/2wBDAQsLCw8NDx0QEB09KSMpPT09PT09PT09PT09PT09PT09PT09PT09PT09PT09PT09PT09PT09PT09PT09PT09PT3/wAARCABsAGI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2SiiigAoooNAHM+NdeudJskg07Au5/wCMj/Vp3I9+w/GvN57XWbsm4kurmWQJ5pcSsSi5xk+nXtXf+MBdQX9veShHsI1wMDlWPYn3qBDaTzwSW0m2MDa4imKqwPUMMHjn6e1AEvw6OrtYXTancNPbiQLbs7FjwPmwTzjOOvoa7GqOlO00BlV0Ns+PJRFwEAGD9QSCRV6gAooooAKKKKACiiigApaSloASqt3qVrZKTcTKuO3U1R8VTXFv4fuJbRisqlT8oycZFefWWrvqMstvKUDJhgFOcigDqb/XbfXbhdNYtBZTowaU4zkcgn0ANcPc+EtRHiZNKaa2deZHdJQdqAZ5TOQSO3v6Vbne7hkSeFx59scopHy/Q+oI/Stu80KzvLlNRjiVJZ7XMjbclBjgpnkEZOD6dc8UAdNY+I7N7a22qsUTQK5xwIxjpj0961LTULW+z9mmWTAVjtPYjINeV21yF8NSgnE1vbmMepUHGKPCevrp2uxPczeXbmMRtkHkY4474OB+dAHrlFIrBlBByCMg0tAC0lLRQAlFFFABQaM56VR1u9k0/RLy6hQtJFEzKB6+v4daAOV8a6kmoRfYoYbyWOF90ksL7I845GTw2PQZrzi5voLXUoptPlGwp0EgZl+vpmu+03W7iS3Wdre5uN/WRpgiA9wAxA49fbt0qHU9Z0nVtOktNTTTUO5CD9qGARkthkywOewoAwF1PfHHdu5CA7JiOynofwP6ZrrdMuZPspcwllgOxWOVVUx1zjn8K4q1j0FEngW51F1fK/KylSPUbkBrpdB1m+stN+z6GserxRgeY1y/lPEf9pScAY/iHBPXFAHOXUsaXF9ZBQyGSR4nB427dw/rWHPdvFNA8Z+YAjgZI5zW3r1/e3HigSXlitlOqgqiEMpI56jg5BNT+G/B1t4ng1cRStBcQvG1q/O1QQ2VI9Mjr1H6UAdX4T8ctcxrBqiiJAABcSSKo/EHmu4iljnjWSJ1dGGVZTkH6GvHdP09vCaiXXLcT3M8u2309H+ZwuR5jMDwpycDBz17cTJ4zktrY/2XfW9i4cj7PKxeIJnO4MwIB5OaAPX6K5rwj4ivdXhlGqwW9rKCPJCSf65SM7gCScdK6WgAooooARSCBt6UksaTRPHIoZHBVlPQg9RQjq6go25T0INPoA8w8Y/Du8kTfoUUUsIO7yC21x7Ak4I/I/Wub17T00m20zSJJlaWytyboqPkSWRy5H+02COB+le3zyiCCSVukalj+AzXzzqF89/fT3UhJZ3dhzwCT1/nQBu6Jo9rdYLag0EmeI5IF+72PDdfzqO4a40fXHigk24GY5QTiRD3xxkHkEH6VgJO4UkMeB+NSebLqe2IAy3LECCPGd7E42D6nkfjQB0n2zTL0S3d9ptvLJbhNvlzPDnn7wVCc4JUf4V2Hg+Fwt5Jp+nwWTv+7k/evIA4J6gnHGTwO+QTXKy+EYvDGnte3+p2j3kWxms1+bGWXKk55Hfp2rovDWsGW2dLzURahJw4fCJuUkttx6c46enOaALfinw1HqVnGYVL6xtaFJJGA8wFSTuxxjCkDHTOOlc74O+Gd/Fq0V/rqxwRW0gdLYMJDKRnBYjgAHB75xXeWup2usa40dkRIliP3smP4zkBR+G45raoAhubO2vI9l1BFMvo6g1MoCqFUYA4ApaKAEooooAw/C5v20qMX8sjTIzLJ5q/MfTnv9fXjjFblV7FpJLVHmUJIw+dAwYIe4yOtWKAGTxiaCSI9HUrz7ivnOWFo3kiI4iPzfUf/Xr6PrxfxvoP9i63c7CfIu1M0ZPru5X8Cf5UAciP4h7Vc8MiRtftBFI0Tbj+8U4ZBjBK+hwSAe2c1SQfLIa0fD6/Zb6O6Z0AKMVAbJ4OOR26frQB6JrTrqqWnhXRoorYXTb7hgM7YlwSxPUtnHXkmuzfRdOkt4Y7i0hmSADaZUBxgYzXj+j63PbeIf7WglhM8/mW6xPyVBAYHH1GBWx42vJJPE9u+o3byaPBAl5FDjibPRCBjO5h1PQZoA655tI0PxOVgvVjuLgHzbNFLEk8gjHQ8ZwexPSte11/T7uQRLdQJM2dsTTxlj7jaxrwi8urnV57u8htJj9olZ/MLFiOckA8ZP09KywibWUjB9uCKAPp0UVz/gnXoNd8PQGIsJrZVhmR23MGAHOe+RzmuhoASiiigDntM1W8IhaS1RrOaMGO5iRkVjuxzHyU4Oe4PrXQ15z4P1u8fQXW+KrZRbdsrqVXG8cK44JB6qcGvRs5GRQAGvNPiN4rsbqBtGsVFzcKcyzKfliI/hB7n17D69PSicAkkADqfSvE7yKy1TxpqItgtuk0zKFY+iksfYEj8M0Ac00Xl2IJ4LGpLy8EywxW6rbwRqVTIwWGBksR3JGfxpL2dZIU8sjq2QD09KrRSGJFfI3o29VK5BGe9AD9NDy6nZJG6xsbmPDv91fmHJrovGzi8utMghkDmK2Ns23O0mN2A56Hj0rmtO837Vut0LyRIZAB2x3x+NbkKR3OlLK3zvayYIHcnAP4cfrQBmSyT2iDbMyyRqEQZ7DnA9BWt4rtbGe4F7pQPlG3ikYbSM5GCTnvuHJHBzWfcr5uoThsGTbvI6+5/XitXSEWe1hSRtyR77OQYxhD8wP6t+VACfD/AF46J4ogEjbba7It5gegz91vwb9Ca91zXzLNC9vPJC+RJGxU+xBxXbz/ABL1mS3jEVwsLbVBYRKcnueQeKAPY80V4x/wsfXP+f4/9+U/wooA9E0XRvDMbSW+lrDMYMB0E7Shc89CSMf1rX1Kae2tTLARhcl/3Zc4x2A75xWL4Z0qw0ltSj06zjtgkwQlCxLgdMkk+vas/wASeJdQ0vUI47WRArq5IZc42hemf94/kKAINb8WLqHh+6sfJcSyRFXkJAGPp156V5ppt5FpuoG8ljZjGhSIAcBjwTzxkAn1616n4V1BvFA1Aajb225QIjJHEAzKwOcmvNPEEC2uv3WmRs5tLe4cRoT05oAzpXtDHIYkYSuCACSSc1XvTbi7P2MsYgijJ7naNx/76zT49qWkrhFMnmKqueqjBJx9ai2ArMckbOgH1oA6XQ4ItM8JXWs2t0/9pzu1mkSPjYhxk47noe3aoPCzNI93BJyZtw+bn5iO/wCVYKXEsSPHHIyxyY3qDw2Oma1PDbsl9EVOCZlH58f1oAiZmt9V84Nkq7Jk8c8g5rc0fiK/t/lw6rLFj1Bxj8iRVXRbe2u7y2luLWGQm9jhdWBIkD78kjPXgYIxip7nGn+M5rS3ULCt4YcHJ+XfjH5cUAZPiFAutTSAgiULLkdyygn9c1JoPh7VPEczxabbiRIyC7yNtjU+hPr7CneKlC6hBgY/cAfkzAVvfDmzbUINWtjd3UEOxWZYJNm87W6nGew6UAdIvwosyg3XLq2OQEGAfyorlBpbYH/Ewv8A/v7/APWooA/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321175" y="-182563"/>
            <a:ext cx="933450" cy="1028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endParaRPr lang="en-GB" altLang="en-US"/>
          </a:p>
        </p:txBody>
      </p:sp>
      <p:pic>
        <p:nvPicPr>
          <p:cNvPr id="14343" name="Picture 8" descr="http://www.swlearning.com/quant/kohler/stat/biographical_sketches/Wilcoxon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199" y="4647378"/>
            <a:ext cx="1784011" cy="2210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498309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ostat 200_Lecture 6a_2017" id="{AE64D60D-C508-1746-86A4-9A2F8E9E94E4}" vid="{F3F68DC4-9791-EF43-A7C5-D7F5D754BE0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3605</TotalTime>
  <Words>920</Words>
  <Application>Microsoft Macintosh PowerPoint</Application>
  <PresentationFormat>On-screen Show (4:3)</PresentationFormat>
  <Paragraphs>157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Mangal</vt:lpstr>
      <vt:lpstr>Tahoma</vt:lpstr>
      <vt:lpstr>Times</vt:lpstr>
      <vt:lpstr>Times New Roman</vt:lpstr>
      <vt:lpstr>Wingdings 3</vt:lpstr>
      <vt:lpstr>Wisp</vt:lpstr>
      <vt:lpstr>PowerPoint Presentation</vt:lpstr>
      <vt:lpstr>Parametric vs. non-parametric (distribution free) tests</vt:lpstr>
      <vt:lpstr>What are nonparametric tests? </vt:lpstr>
      <vt:lpstr>A positively skewed distribution</vt:lpstr>
      <vt:lpstr>What are nonparametric tests? </vt:lpstr>
      <vt:lpstr>Ranks </vt:lpstr>
      <vt:lpstr>Median</vt:lpstr>
      <vt:lpstr>T-test</vt:lpstr>
      <vt:lpstr>Wilcoxon tests</vt:lpstr>
      <vt:lpstr>Wilcoxon Signed Rank Test</vt:lpstr>
      <vt:lpstr>Wilcoxon Signed Rank Test Normal Approximation</vt:lpstr>
      <vt:lpstr>Wilcoxon Signed Rank Test Assumptions</vt:lpstr>
      <vt:lpstr>Paired samples t-test </vt:lpstr>
      <vt:lpstr>The Wilcoxon Signed Rank Test for Paired Comparisons </vt:lpstr>
      <vt:lpstr>Paired And Unpaired Comparisons </vt:lpstr>
      <vt:lpstr>The Wilcoxon Signed Rank Test for Paired Comparisons </vt:lpstr>
      <vt:lpstr>Wilcoxon Signed Rank Test example</vt:lpstr>
      <vt:lpstr>Stata output: Wilcoxon vs. t-test</vt:lpstr>
      <vt:lpstr>Mann-Whitney test Ξ Wilcoxon Rank Sum </vt:lpstr>
      <vt:lpstr>Wilcoxon (Mann-Whitney) Rank Sum Example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Isabel Allen</cp:lastModifiedBy>
  <cp:revision>71</cp:revision>
  <dcterms:created xsi:type="dcterms:W3CDTF">2006-04-18T17:56:38Z</dcterms:created>
  <dcterms:modified xsi:type="dcterms:W3CDTF">2018-07-23T18:47:32Z</dcterms:modified>
  <cp:category/>
</cp:coreProperties>
</file>