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73" r:id="rId4"/>
    <p:sldId id="274" r:id="rId5"/>
    <p:sldId id="275" r:id="rId6"/>
    <p:sldId id="277" r:id="rId7"/>
    <p:sldId id="278" r:id="rId8"/>
    <p:sldId id="279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6" r:id="rId24"/>
    <p:sldId id="280" r:id="rId25"/>
    <p:sldId id="282" r:id="rId26"/>
    <p:sldId id="283" r:id="rId27"/>
    <p:sldId id="286" r:id="rId28"/>
    <p:sldId id="287" r:id="rId29"/>
    <p:sldId id="291" r:id="rId30"/>
    <p:sldId id="27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1"/>
    <p:restoredTop sz="94527"/>
  </p:normalViewPr>
  <p:slideViewPr>
    <p:cSldViewPr snapToGrid="0" snapToObjects="1">
      <p:cViewPr varScale="1">
        <p:scale>
          <a:sx n="77" d="100"/>
          <a:sy n="77" d="100"/>
        </p:scale>
        <p:origin x="208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8E63E-6A55-8F48-8DB9-1CF1D36D749C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85717-BD5C-5041-9AD6-8DAEF9F97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7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D17F-DA06-9046-8AA9-D29DA7E7F1A0}" type="slidenum">
              <a:rPr lang="nb-NO" altLang="en-US"/>
              <a:pPr>
                <a:defRPr/>
              </a:pPr>
              <a:t>6</a:t>
            </a:fld>
            <a:endParaRPr lang="nb-NO" alt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altLang="en-US" smtClean="0"/>
              <a:t>Show distributions, density best</a:t>
            </a:r>
          </a:p>
          <a:p>
            <a:pPr>
              <a:defRPr/>
            </a:pPr>
            <a:r>
              <a:rPr lang="nb-NO" altLang="en-US" smtClean="0"/>
              <a:t>Area scales to 1, can compare groups of different size.</a:t>
            </a:r>
          </a:p>
        </p:txBody>
      </p:sp>
    </p:spTree>
    <p:extLst>
      <p:ext uri="{BB962C8B-B14F-4D97-AF65-F5344CB8AC3E}">
        <p14:creationId xmlns:p14="http://schemas.microsoft.com/office/powerpoint/2010/main" val="276321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46F9DE-CC4C-F745-BBA1-C73316CBF42A}" type="slidenum">
              <a:rPr lang="nb-NO" altLang="en-US"/>
              <a:pPr>
                <a:defRPr/>
              </a:pPr>
              <a:t>25</a:t>
            </a:fld>
            <a:endParaRPr lang="nb-NO" alt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Use scatter and density for </a:t>
            </a:r>
          </a:p>
          <a:p>
            <a:pPr>
              <a:defRPr/>
            </a:pPr>
            <a:r>
              <a:rPr lang="en-US" altLang="en-US" smtClean="0"/>
              <a:t>Cont Y and cat x</a:t>
            </a:r>
          </a:p>
          <a:p>
            <a:pPr>
              <a:defRPr/>
            </a:pPr>
            <a:r>
              <a:rPr lang="en-US" altLang="en-US" smtClean="0"/>
              <a:t>Cont Y and cont x</a:t>
            </a:r>
          </a:p>
          <a:p>
            <a:pPr>
              <a:defRPr/>
            </a:pPr>
            <a:r>
              <a:rPr lang="en-US" altLang="en-US" smtClean="0"/>
              <a:t>Binary Y and cont x</a:t>
            </a:r>
          </a:p>
        </p:txBody>
      </p:sp>
    </p:spTree>
    <p:extLst>
      <p:ext uri="{BB962C8B-B14F-4D97-AF65-F5344CB8AC3E}">
        <p14:creationId xmlns:p14="http://schemas.microsoft.com/office/powerpoint/2010/main" val="518601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DF85F0-DFA9-4642-834C-F11E158B4D8D}" type="slidenum">
              <a:rPr lang="nb-NO" altLang="en-US"/>
              <a:pPr>
                <a:defRPr/>
              </a:pPr>
              <a:t>27</a:t>
            </a:fld>
            <a:endParaRPr lang="nb-NO" altLang="en-US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Scatter to see linear/no-linear effect, look for outliers</a:t>
            </a:r>
          </a:p>
          <a:p>
            <a:pPr>
              <a:defRPr/>
            </a:pPr>
            <a:r>
              <a:rPr lang="en-US" altLang="en-US" smtClean="0"/>
              <a:t>Density to see equal variance</a:t>
            </a:r>
          </a:p>
        </p:txBody>
      </p:sp>
    </p:spTree>
    <p:extLst>
      <p:ext uri="{BB962C8B-B14F-4D97-AF65-F5344CB8AC3E}">
        <p14:creationId xmlns:p14="http://schemas.microsoft.com/office/powerpoint/2010/main" val="1401801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245D59-1335-2946-AB6D-3B986F2E6D74}" type="slidenum">
              <a:rPr lang="nb-NO" altLang="en-US"/>
              <a:pPr>
                <a:defRPr/>
              </a:pPr>
              <a:t>28</a:t>
            </a:fld>
            <a:endParaRPr lang="nb-NO" altLang="en-US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Scatter to see linear/no-linear effect, look for outliers</a:t>
            </a:r>
          </a:p>
          <a:p>
            <a:pPr>
              <a:defRPr/>
            </a:pPr>
            <a:r>
              <a:rPr lang="en-US" altLang="en-US" smtClean="0"/>
              <a:t>Density to see equal variance</a:t>
            </a:r>
          </a:p>
        </p:txBody>
      </p:sp>
    </p:spTree>
    <p:extLst>
      <p:ext uri="{BB962C8B-B14F-4D97-AF65-F5344CB8AC3E}">
        <p14:creationId xmlns:p14="http://schemas.microsoft.com/office/powerpoint/2010/main" val="1245141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E768AF-E934-8541-A2CC-D8154A17FDF1}" type="slidenum">
              <a:rPr lang="nb-NO" altLang="en-US"/>
              <a:pPr>
                <a:defRPr/>
              </a:pPr>
              <a:t>29</a:t>
            </a:fld>
            <a:endParaRPr lang="nb-NO" alt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altLang="en-US" smtClean="0"/>
              <a:t>Fpfitci plus lfit gives a graphic test of linearity</a:t>
            </a:r>
          </a:p>
        </p:txBody>
      </p:sp>
    </p:spTree>
    <p:extLst>
      <p:ext uri="{BB962C8B-B14F-4D97-AF65-F5344CB8AC3E}">
        <p14:creationId xmlns:p14="http://schemas.microsoft.com/office/powerpoint/2010/main" val="1143141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8807-A157-9141-80EF-A832735A3717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520D-A292-2245-962C-D14B2B6AA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70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8807-A157-9141-80EF-A832735A3717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520D-A292-2245-962C-D14B2B6AA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0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8807-A157-9141-80EF-A832735A3717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520D-A292-2245-962C-D14B2B6AA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7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8807-A157-9141-80EF-A832735A3717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520D-A292-2245-962C-D14B2B6AA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6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8807-A157-9141-80EF-A832735A3717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520D-A292-2245-962C-D14B2B6AA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6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8807-A157-9141-80EF-A832735A3717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520D-A292-2245-962C-D14B2B6AA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5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8807-A157-9141-80EF-A832735A3717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520D-A292-2245-962C-D14B2B6AA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7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8807-A157-9141-80EF-A832735A3717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520D-A292-2245-962C-D14B2B6AA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6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8807-A157-9141-80EF-A832735A3717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520D-A292-2245-962C-D14B2B6AA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38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8807-A157-9141-80EF-A832735A3717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520D-A292-2245-962C-D14B2B6AA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23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78807-A157-9141-80EF-A832735A3717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520D-A292-2245-962C-D14B2B6AA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1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78807-A157-9141-80EF-A832735A3717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1520D-A292-2245-962C-D14B2B6AA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wmf"/><Relationship Id="rId3" Type="http://schemas.openxmlformats.org/officeDocument/2006/relationships/image" Target="../media/image32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4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5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c.wisc.edu/sscc/pubs/4-24.htm" TargetMode="External"/><Relationship Id="rId4" Type="http://schemas.openxmlformats.org/officeDocument/2006/relationships/hyperlink" Target="https://www.stata.com/support/faqs/graphics/gph/stata-graphs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04" y="1107771"/>
            <a:ext cx="9727096" cy="57502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3948" y="476032"/>
            <a:ext cx="63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Stata Graphics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85536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1" y="168524"/>
            <a:ext cx="8229258" cy="6025372"/>
          </a:xfrm>
        </p:spPr>
      </p:pic>
    </p:spTree>
    <p:extLst>
      <p:ext uri="{BB962C8B-B14F-4D97-AF65-F5344CB8AC3E}">
        <p14:creationId xmlns:p14="http://schemas.microsoft.com/office/powerpoint/2010/main" val="52852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67" y="361287"/>
            <a:ext cx="7755465" cy="6274558"/>
          </a:xfrm>
        </p:spPr>
      </p:pic>
    </p:spTree>
    <p:extLst>
      <p:ext uri="{BB962C8B-B14F-4D97-AF65-F5344CB8AC3E}">
        <p14:creationId xmlns:p14="http://schemas.microsoft.com/office/powerpoint/2010/main" val="15411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365125"/>
            <a:ext cx="8351151" cy="6125147"/>
          </a:xfrm>
        </p:spPr>
      </p:pic>
    </p:spTree>
    <p:extLst>
      <p:ext uri="{BB962C8B-B14F-4D97-AF65-F5344CB8AC3E}">
        <p14:creationId xmlns:p14="http://schemas.microsoft.com/office/powerpoint/2010/main" val="8883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2" y="435730"/>
            <a:ext cx="8518930" cy="5758166"/>
          </a:xfrm>
        </p:spPr>
      </p:pic>
    </p:spTree>
    <p:extLst>
      <p:ext uri="{BB962C8B-B14F-4D97-AF65-F5344CB8AC3E}">
        <p14:creationId xmlns:p14="http://schemas.microsoft.com/office/powerpoint/2010/main" val="58399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734" y="490911"/>
            <a:ext cx="8250577" cy="5753785"/>
          </a:xfrm>
        </p:spPr>
      </p:pic>
    </p:spTree>
    <p:extLst>
      <p:ext uri="{BB962C8B-B14F-4D97-AF65-F5344CB8AC3E}">
        <p14:creationId xmlns:p14="http://schemas.microsoft.com/office/powerpoint/2010/main" val="188735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65125"/>
            <a:ext cx="7555705" cy="6022156"/>
          </a:xfrm>
        </p:spPr>
      </p:pic>
    </p:spTree>
    <p:extLst>
      <p:ext uri="{BB962C8B-B14F-4D97-AF65-F5344CB8AC3E}">
        <p14:creationId xmlns:p14="http://schemas.microsoft.com/office/powerpoint/2010/main" val="47964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267" y="179460"/>
            <a:ext cx="7242829" cy="6014436"/>
          </a:xfrm>
        </p:spPr>
      </p:pic>
    </p:spTree>
    <p:extLst>
      <p:ext uri="{BB962C8B-B14F-4D97-AF65-F5344CB8AC3E}">
        <p14:creationId xmlns:p14="http://schemas.microsoft.com/office/powerpoint/2010/main" val="177511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575606"/>
            <a:ext cx="7531072" cy="5601357"/>
          </a:xfrm>
        </p:spPr>
      </p:pic>
    </p:spTree>
    <p:extLst>
      <p:ext uri="{BB962C8B-B14F-4D97-AF65-F5344CB8AC3E}">
        <p14:creationId xmlns:p14="http://schemas.microsoft.com/office/powerpoint/2010/main" val="7688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66" y="244360"/>
            <a:ext cx="7876183" cy="5983403"/>
          </a:xfrm>
        </p:spPr>
      </p:pic>
    </p:spTree>
    <p:extLst>
      <p:ext uri="{BB962C8B-B14F-4D97-AF65-F5344CB8AC3E}">
        <p14:creationId xmlns:p14="http://schemas.microsoft.com/office/powerpoint/2010/main" val="100377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733" y="274556"/>
            <a:ext cx="7938428" cy="5902407"/>
          </a:xfrm>
        </p:spPr>
      </p:pic>
    </p:spTree>
    <p:extLst>
      <p:ext uri="{BB962C8B-B14F-4D97-AF65-F5344CB8AC3E}">
        <p14:creationId xmlns:p14="http://schemas.microsoft.com/office/powerpoint/2010/main" val="68318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735" y="243163"/>
            <a:ext cx="8779932" cy="6303931"/>
          </a:xfrm>
        </p:spPr>
      </p:pic>
    </p:spTree>
    <p:extLst>
      <p:ext uri="{BB962C8B-B14F-4D97-AF65-F5344CB8AC3E}">
        <p14:creationId xmlns:p14="http://schemas.microsoft.com/office/powerpoint/2010/main" val="119683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41471"/>
            <a:ext cx="7407184" cy="5969359"/>
          </a:xfrm>
        </p:spPr>
      </p:pic>
    </p:spTree>
    <p:extLst>
      <p:ext uri="{BB962C8B-B14F-4D97-AF65-F5344CB8AC3E}">
        <p14:creationId xmlns:p14="http://schemas.microsoft.com/office/powerpoint/2010/main" val="145636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267" y="409384"/>
            <a:ext cx="7213600" cy="6044195"/>
          </a:xfrm>
        </p:spPr>
      </p:pic>
    </p:spTree>
    <p:extLst>
      <p:ext uri="{BB962C8B-B14F-4D97-AF65-F5344CB8AC3E}">
        <p14:creationId xmlns:p14="http://schemas.microsoft.com/office/powerpoint/2010/main" val="156606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5306"/>
            <a:ext cx="7772400" cy="6266179"/>
          </a:xfrm>
        </p:spPr>
      </p:pic>
    </p:spTree>
    <p:extLst>
      <p:ext uri="{BB962C8B-B14F-4D97-AF65-F5344CB8AC3E}">
        <p14:creationId xmlns:p14="http://schemas.microsoft.com/office/powerpoint/2010/main" val="12989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04533" y="169334"/>
            <a:ext cx="8686800" cy="762000"/>
          </a:xfrm>
        </p:spPr>
        <p:txBody>
          <a:bodyPr>
            <a:normAutofit/>
          </a:bodyPr>
          <a:lstStyle/>
          <a:p>
            <a:r>
              <a:rPr lang="en-US" smtClean="0"/>
              <a:t>More Graphs</a:t>
            </a:r>
            <a:endParaRPr lang="en-US" sz="16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28801" y="1233378"/>
            <a:ext cx="62289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pitchFamily="34" charset="0"/>
              </a:rPr>
              <a:t>Graph matrix is a great alternative to a correlation matrix to investigate relationships between variables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470" y="2057401"/>
            <a:ext cx="6189060" cy="453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05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20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9144000" cy="7016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dirty="0" smtClean="0"/>
              <a:t>Example using gestational data</a:t>
            </a:r>
            <a:br>
              <a:rPr lang="en-US" altLang="en-US" dirty="0" smtClean="0"/>
            </a:br>
            <a:r>
              <a:rPr lang="en-US" altLang="en-US" dirty="0" smtClean="0"/>
              <a:t>Univariate</a:t>
            </a:r>
          </a:p>
        </p:txBody>
      </p:sp>
      <p:sp>
        <p:nvSpPr>
          <p:cNvPr id="3676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64481"/>
            <a:ext cx="3810000" cy="849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600" dirty="0"/>
              <a:t>Density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200" dirty="0" err="1"/>
              <a:t>kdensity</a:t>
            </a:r>
            <a:r>
              <a:rPr lang="en-US" altLang="en-US" sz="2200" dirty="0"/>
              <a:t> weight</a:t>
            </a:r>
          </a:p>
        </p:txBody>
      </p:sp>
      <p:sp>
        <p:nvSpPr>
          <p:cNvPr id="3676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564481"/>
            <a:ext cx="3810000" cy="9223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600"/>
              <a:t>Boxplot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200" dirty="0"/>
              <a:t>graph </a:t>
            </a:r>
            <a:r>
              <a:rPr lang="en-US" altLang="en-US" sz="2200" dirty="0" err="1"/>
              <a:t>hbox</a:t>
            </a:r>
            <a:r>
              <a:rPr lang="en-US" altLang="en-US" sz="2200" dirty="0"/>
              <a:t> weight</a:t>
            </a:r>
          </a:p>
        </p:txBody>
      </p:sp>
      <p:pic>
        <p:nvPicPr>
          <p:cNvPr id="3676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22" y="2598739"/>
            <a:ext cx="37433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676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025" y="2598739"/>
            <a:ext cx="51149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6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237331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Bivariate</a:t>
            </a:r>
          </a:p>
        </p:txBody>
      </p:sp>
      <p:sp>
        <p:nvSpPr>
          <p:cNvPr id="4014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47725" y="1271872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Scatter</a:t>
            </a:r>
          </a:p>
          <a:p>
            <a:pPr lvl="1" eaLnBrk="1" hangingPunct="1">
              <a:defRPr/>
            </a:pPr>
            <a:r>
              <a:rPr lang="en-US" altLang="en-US" dirty="0" smtClean="0"/>
              <a:t>scatter weight gest</a:t>
            </a:r>
          </a:p>
        </p:txBody>
      </p:sp>
      <p:pic>
        <p:nvPicPr>
          <p:cNvPr id="401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859" y="1346086"/>
            <a:ext cx="6738484" cy="493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25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10" name="Rectangle 6"/>
          <p:cNvSpPr>
            <a:spLocks noGrp="1" noChangeArrowheads="1"/>
          </p:cNvSpPr>
          <p:nvPr>
            <p:ph type="title"/>
          </p:nvPr>
        </p:nvSpPr>
        <p:spPr>
          <a:xfrm>
            <a:off x="758371" y="210458"/>
            <a:ext cx="10170885" cy="11160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/>
              <a:t>Scatter and density </a:t>
            </a:r>
            <a:r>
              <a:rPr lang="en-US" altLang="en-US" sz="3200" smtClean="0"/>
              <a:t>plots for </a:t>
            </a:r>
            <a:r>
              <a:rPr lang="en-US" altLang="en-US" sz="3200"/>
              <a:t>many types of data</a:t>
            </a:r>
          </a:p>
        </p:txBody>
      </p:sp>
      <p:graphicFrame>
        <p:nvGraphicFramePr>
          <p:cNvPr id="17413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819766"/>
              </p:ext>
            </p:extLst>
          </p:nvPr>
        </p:nvGraphicFramePr>
        <p:xfrm>
          <a:off x="1749879" y="1772103"/>
          <a:ext cx="5556250" cy="162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Worksheet" r:id="rId3" imgW="5740400" imgH="1689100" progId="Excel.Sheet.8">
                  <p:embed/>
                </p:oleObj>
              </mc:Choice>
              <mc:Fallback>
                <p:oleObj name="Worksheet" r:id="rId3" imgW="5740400" imgH="16891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879" y="1772103"/>
                        <a:ext cx="5556250" cy="162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75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02771" y="159909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nb-NO" altLang="en-US" dirty="0" err="1" smtClean="0"/>
              <a:t>Continuous</a:t>
            </a:r>
            <a:r>
              <a:rPr lang="nb-NO" altLang="en-US" dirty="0" smtClean="0"/>
              <a:t> by 3 </a:t>
            </a:r>
            <a:r>
              <a:rPr lang="nb-NO" altLang="en-US" dirty="0" err="1" smtClean="0"/>
              <a:t>categories</a:t>
            </a:r>
            <a:endParaRPr lang="nb-NO" altLang="en-US" dirty="0" smtClean="0"/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7489" y="1086254"/>
            <a:ext cx="7772400" cy="633413"/>
          </a:xfrm>
        </p:spPr>
        <p:txBody>
          <a:bodyPr/>
          <a:lstStyle/>
          <a:p>
            <a:pPr eaLnBrk="1" hangingPunct="1">
              <a:defRPr/>
            </a:pPr>
            <a:r>
              <a:rPr lang="nb-NO" altLang="en-US" dirty="0" smtClean="0"/>
              <a:t>Is </a:t>
            </a:r>
            <a:r>
              <a:rPr lang="nb-NO" altLang="en-US" dirty="0" err="1" smtClean="0"/>
              <a:t>birth</a:t>
            </a:r>
            <a:r>
              <a:rPr lang="nb-NO" altLang="en-US" dirty="0" smtClean="0"/>
              <a:t> </a:t>
            </a:r>
            <a:r>
              <a:rPr lang="nb-NO" altLang="en-US" dirty="0" err="1" smtClean="0"/>
              <a:t>weight</a:t>
            </a:r>
            <a:r>
              <a:rPr lang="nb-NO" altLang="en-US" dirty="0" smtClean="0"/>
              <a:t> </a:t>
            </a:r>
            <a:r>
              <a:rPr lang="nb-NO" altLang="en-US" dirty="0" err="1" smtClean="0"/>
              <a:t>the</a:t>
            </a:r>
            <a:r>
              <a:rPr lang="nb-NO" altLang="en-US" dirty="0" smtClean="0"/>
              <a:t> same over </a:t>
            </a:r>
            <a:r>
              <a:rPr lang="nb-NO" altLang="en-US" dirty="0" err="1" smtClean="0"/>
              <a:t>parity</a:t>
            </a:r>
            <a:r>
              <a:rPr lang="nb-NO" altLang="en-US" dirty="0" smtClean="0"/>
              <a:t>?</a:t>
            </a:r>
          </a:p>
        </p:txBody>
      </p:sp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1816007" y="1802179"/>
            <a:ext cx="12123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/>
              <a:t>Scatterplot</a:t>
            </a:r>
          </a:p>
        </p:txBody>
      </p:sp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6424959" y="1739045"/>
            <a:ext cx="13147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/>
              <a:t>Density plot</a:t>
            </a:r>
          </a:p>
        </p:txBody>
      </p:sp>
      <p:pic>
        <p:nvPicPr>
          <p:cNvPr id="3604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96" y="2108377"/>
            <a:ext cx="3566217" cy="385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604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24" y="2139296"/>
            <a:ext cx="51149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60458" name="Text Box 10"/>
          <p:cNvSpPr txBox="1">
            <a:spLocks noChangeArrowheads="1"/>
          </p:cNvSpPr>
          <p:nvPr/>
        </p:nvSpPr>
        <p:spPr bwMode="auto">
          <a:xfrm>
            <a:off x="775275" y="6165851"/>
            <a:ext cx="279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>
                <a:solidFill>
                  <a:srgbClr val="0033CC"/>
                </a:solidFill>
              </a:rPr>
              <a:t>Equal means? </a:t>
            </a:r>
            <a:r>
              <a:rPr lang="en-US" altLang="en-US" dirty="0">
                <a:solidFill>
                  <a:srgbClr val="0033CC"/>
                </a:solidFill>
              </a:rPr>
              <a:t>Linear effect?</a:t>
            </a:r>
          </a:p>
          <a:p>
            <a:pPr>
              <a:defRPr/>
            </a:pPr>
            <a:r>
              <a:rPr lang="en-US" altLang="en-US" dirty="0">
                <a:solidFill>
                  <a:srgbClr val="0033CC"/>
                </a:solidFill>
              </a:rPr>
              <a:t>Outliers?</a:t>
            </a:r>
          </a:p>
        </p:txBody>
      </p:sp>
      <p:sp>
        <p:nvSpPr>
          <p:cNvPr id="360459" name="Text Box 11"/>
          <p:cNvSpPr txBox="1">
            <a:spLocks noChangeArrowheads="1"/>
          </p:cNvSpPr>
          <p:nvPr/>
        </p:nvSpPr>
        <p:spPr bwMode="auto">
          <a:xfrm>
            <a:off x="6816725" y="6157913"/>
            <a:ext cx="1739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>
                <a:solidFill>
                  <a:srgbClr val="0033CC"/>
                </a:solidFill>
              </a:rPr>
              <a:t>Equal variances?</a:t>
            </a:r>
          </a:p>
        </p:txBody>
      </p:sp>
    </p:spTree>
    <p:extLst>
      <p:ext uri="{BB962C8B-B14F-4D97-AF65-F5344CB8AC3E}">
        <p14:creationId xmlns:p14="http://schemas.microsoft.com/office/powerpoint/2010/main" val="69082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17286" y="265906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nb-NO" altLang="en-US" smtClean="0"/>
              <a:t>Continuous</a:t>
            </a:r>
            <a:r>
              <a:rPr lang="nb-NO" altLang="en-US" dirty="0" smtClean="0"/>
              <a:t> by 3 </a:t>
            </a:r>
            <a:r>
              <a:rPr lang="nb-NO" altLang="en-US" dirty="0" err="1" smtClean="0"/>
              <a:t>categories</a:t>
            </a:r>
            <a:endParaRPr lang="nb-NO" altLang="en-US" dirty="0" smtClean="0"/>
          </a:p>
        </p:txBody>
      </p:sp>
      <p:sp>
        <p:nvSpPr>
          <p:cNvPr id="36250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675086" y="1647459"/>
            <a:ext cx="5787571" cy="42037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sz="2600" dirty="0" err="1"/>
              <a:t>twoway</a:t>
            </a:r>
            <a:r>
              <a:rPr lang="en-US" altLang="en-US" sz="2600" dirty="0"/>
              <a:t> (scatter weight parity3)		   (</a:t>
            </a:r>
            <a:r>
              <a:rPr lang="en-US" altLang="en-US" sz="2600" dirty="0" err="1"/>
              <a:t>fpfitci</a:t>
            </a:r>
            <a:r>
              <a:rPr lang="en-US" altLang="en-US" sz="2600" dirty="0"/>
              <a:t>   weight parity3</a:t>
            </a:r>
            <a:r>
              <a:rPr lang="en-US" altLang="en-US" sz="2600" dirty="0" smtClean="0"/>
              <a:t>) </a:t>
            </a:r>
            <a:r>
              <a:rPr lang="en-US" altLang="en-US" sz="2600" dirty="0"/>
              <a:t>(</a:t>
            </a:r>
            <a:r>
              <a:rPr lang="en-US" altLang="en-US" sz="2600" dirty="0" err="1"/>
              <a:t>lfit</a:t>
            </a:r>
            <a:r>
              <a:rPr lang="en-US" altLang="en-US" sz="2600" dirty="0"/>
              <a:t> </a:t>
            </a:r>
            <a:r>
              <a:rPr lang="en-US" altLang="en-US" sz="2600" dirty="0" smtClean="0"/>
              <a:t>weight parity3)</a:t>
            </a:r>
            <a:r>
              <a:rPr lang="en-US" altLang="en-US" sz="2600" dirty="0" smtClean="0">
                <a:solidFill>
                  <a:schemeClr val="accent1"/>
                </a:solidFill>
              </a:rPr>
              <a:t>, </a:t>
            </a:r>
            <a:r>
              <a:rPr lang="en-US" altLang="en-US" sz="2600" dirty="0">
                <a:solidFill>
                  <a:schemeClr val="accent1"/>
                </a:solidFill>
              </a:rPr>
              <a:t>legend(off)</a:t>
            </a:r>
          </a:p>
          <a:p>
            <a:pPr eaLnBrk="1" hangingPunct="1">
              <a:buFontTx/>
              <a:buNone/>
              <a:defRPr/>
            </a:pPr>
            <a:endParaRPr lang="en-US" altLang="en-US" sz="2600" dirty="0">
              <a:solidFill>
                <a:schemeClr val="accent1"/>
              </a:solidFill>
            </a:endParaRPr>
          </a:p>
          <a:p>
            <a:pPr eaLnBrk="1" hangingPunct="1">
              <a:defRPr/>
            </a:pPr>
            <a:r>
              <a:rPr lang="en-US" altLang="en-US" sz="2600" dirty="0"/>
              <a:t>Look for:</a:t>
            </a:r>
          </a:p>
          <a:p>
            <a:pPr lvl="1" eaLnBrk="1" hangingPunct="1">
              <a:defRPr/>
            </a:pPr>
            <a:r>
              <a:rPr lang="en-US" altLang="en-US" sz="2200" dirty="0"/>
              <a:t>Outliers (all analyses)</a:t>
            </a:r>
          </a:p>
          <a:p>
            <a:pPr lvl="1" eaLnBrk="1" hangingPunct="1">
              <a:defRPr/>
            </a:pPr>
            <a:r>
              <a:rPr lang="en-US" altLang="en-US" sz="2200" dirty="0"/>
              <a:t>Non-linear effects (regression)</a:t>
            </a:r>
          </a:p>
          <a:p>
            <a:pPr eaLnBrk="1" hangingPunct="1">
              <a:defRPr/>
            </a:pPr>
            <a:endParaRPr lang="en-US" altLang="en-US" sz="2600" dirty="0"/>
          </a:p>
        </p:txBody>
      </p:sp>
      <p:sp>
        <p:nvSpPr>
          <p:cNvPr id="362500" name="Text Box 4"/>
          <p:cNvSpPr txBox="1">
            <a:spLocks noChangeArrowheads="1"/>
          </p:cNvSpPr>
          <p:nvPr/>
        </p:nvSpPr>
        <p:spPr bwMode="auto">
          <a:xfrm>
            <a:off x="2021114" y="1278127"/>
            <a:ext cx="12123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/>
              <a:t>Scatterplot</a:t>
            </a:r>
          </a:p>
        </p:txBody>
      </p:sp>
      <p:pic>
        <p:nvPicPr>
          <p:cNvPr id="3625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44" y="1835836"/>
            <a:ext cx="4704456" cy="440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674" y="1169989"/>
            <a:ext cx="6161811" cy="488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0822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63500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nb-NO" altLang="en-US" smtClean="0"/>
              <a:t>Continuous</a:t>
            </a:r>
            <a:r>
              <a:rPr lang="nb-NO" altLang="en-US" dirty="0" smtClean="0"/>
              <a:t> by </a:t>
            </a:r>
            <a:r>
              <a:rPr lang="nb-NO" altLang="en-US" dirty="0" err="1" smtClean="0"/>
              <a:t>continuous</a:t>
            </a:r>
            <a:endParaRPr lang="nb-NO" altLang="en-US" dirty="0" smtClean="0"/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542245" y="1169989"/>
            <a:ext cx="3928155" cy="4995862"/>
          </a:xfrm>
        </p:spPr>
        <p:txBody>
          <a:bodyPr/>
          <a:lstStyle/>
          <a:p>
            <a:pPr eaLnBrk="1" hangingPunct="1">
              <a:defRPr/>
            </a:pPr>
            <a:r>
              <a:rPr lang="nb-NO" altLang="en-US" sz="2000" dirty="0" err="1"/>
              <a:t>twoway</a:t>
            </a:r>
            <a:r>
              <a:rPr lang="nb-NO" altLang="en-US" sz="2000" dirty="0"/>
              <a:t> 			(</a:t>
            </a:r>
            <a:r>
              <a:rPr lang="nb-NO" altLang="en-US" sz="2000" dirty="0" err="1"/>
              <a:t>scatter</a:t>
            </a:r>
            <a:r>
              <a:rPr lang="nb-NO" altLang="en-US" sz="2000" dirty="0"/>
              <a:t> </a:t>
            </a:r>
            <a:r>
              <a:rPr lang="nb-NO" altLang="en-US" sz="2000" dirty="0" err="1"/>
              <a:t>weight</a:t>
            </a:r>
            <a:r>
              <a:rPr lang="nb-NO" altLang="en-US" sz="2000" dirty="0"/>
              <a:t> gest)	(</a:t>
            </a:r>
            <a:r>
              <a:rPr lang="nb-NO" altLang="en-US" sz="2000" dirty="0" err="1"/>
              <a:t>fpfitci</a:t>
            </a:r>
            <a:r>
              <a:rPr lang="nb-NO" altLang="en-US" sz="2000" dirty="0"/>
              <a:t>   </a:t>
            </a:r>
            <a:r>
              <a:rPr lang="nb-NO" altLang="en-US" sz="2000" dirty="0" err="1"/>
              <a:t>weight</a:t>
            </a:r>
            <a:r>
              <a:rPr lang="nb-NO" altLang="en-US" sz="2000" dirty="0"/>
              <a:t> gest)		(</a:t>
            </a:r>
            <a:r>
              <a:rPr lang="nb-NO" altLang="en-US" sz="2000" dirty="0" err="1"/>
              <a:t>lfit</a:t>
            </a:r>
            <a:r>
              <a:rPr lang="nb-NO" altLang="en-US" sz="2000" dirty="0"/>
              <a:t>       </a:t>
            </a:r>
            <a:r>
              <a:rPr lang="nb-NO" altLang="en-US" sz="2000" dirty="0" err="1"/>
              <a:t>weight</a:t>
            </a:r>
            <a:r>
              <a:rPr lang="nb-NO" altLang="en-US" sz="2000" dirty="0"/>
              <a:t> gest)</a:t>
            </a:r>
          </a:p>
          <a:p>
            <a:pPr eaLnBrk="1" hangingPunct="1">
              <a:defRPr/>
            </a:pPr>
            <a:endParaRPr lang="nb-NO" altLang="en-US" sz="2000" dirty="0"/>
          </a:p>
          <a:p>
            <a:pPr eaLnBrk="1" hangingPunct="1">
              <a:defRPr/>
            </a:pPr>
            <a:endParaRPr lang="nb-NO" altLang="en-US" sz="2000" dirty="0"/>
          </a:p>
          <a:p>
            <a:pPr eaLnBrk="1" hangingPunct="1">
              <a:defRPr/>
            </a:pPr>
            <a:endParaRPr lang="nb-NO" altLang="en-US" sz="2000" dirty="0"/>
          </a:p>
          <a:p>
            <a:pPr eaLnBrk="1" hangingPunct="1">
              <a:defRPr/>
            </a:pPr>
            <a:r>
              <a:rPr lang="nb-NO" altLang="en-US" sz="2000" dirty="0" err="1"/>
              <a:t>Look</a:t>
            </a:r>
            <a:r>
              <a:rPr lang="nb-NO" altLang="en-US" sz="2000" dirty="0"/>
              <a:t> for:</a:t>
            </a:r>
          </a:p>
          <a:p>
            <a:pPr lvl="1" eaLnBrk="1" hangingPunct="1">
              <a:defRPr/>
            </a:pPr>
            <a:r>
              <a:rPr lang="nb-NO" altLang="en-US" sz="1800" dirty="0"/>
              <a:t>Main </a:t>
            </a:r>
            <a:r>
              <a:rPr lang="nb-NO" altLang="en-US" sz="1800" dirty="0" err="1"/>
              <a:t>effect</a:t>
            </a:r>
            <a:r>
              <a:rPr lang="nb-NO" altLang="en-US" sz="1800" dirty="0"/>
              <a:t> (line)</a:t>
            </a:r>
          </a:p>
          <a:p>
            <a:pPr lvl="1" eaLnBrk="1" hangingPunct="1">
              <a:defRPr/>
            </a:pPr>
            <a:r>
              <a:rPr lang="nb-NO" altLang="en-US" sz="1800" dirty="0"/>
              <a:t>Non-</a:t>
            </a:r>
            <a:r>
              <a:rPr lang="nb-NO" altLang="en-US" sz="1800" dirty="0" err="1"/>
              <a:t>linearity</a:t>
            </a:r>
            <a:r>
              <a:rPr lang="nb-NO" altLang="en-US" sz="1800" dirty="0"/>
              <a:t> (</a:t>
            </a:r>
            <a:r>
              <a:rPr lang="nb-NO" altLang="en-US" sz="1800" dirty="0" err="1"/>
              <a:t>smooth</a:t>
            </a:r>
            <a:r>
              <a:rPr lang="nb-NO" altLang="en-US" sz="1800" dirty="0"/>
              <a:t>)</a:t>
            </a:r>
          </a:p>
          <a:p>
            <a:pPr lvl="1" eaLnBrk="1" hangingPunct="1">
              <a:defRPr/>
            </a:pPr>
            <a:r>
              <a:rPr lang="nb-NO" altLang="en-US" sz="1800" dirty="0" err="1"/>
              <a:t>outliers</a:t>
            </a:r>
            <a:endParaRPr lang="nb-NO" altLang="en-US" sz="1800" dirty="0"/>
          </a:p>
          <a:p>
            <a:pPr eaLnBrk="1" hangingPunct="1">
              <a:defRPr/>
            </a:pPr>
            <a:endParaRPr lang="nb-NO" altLang="en-US" sz="2000" dirty="0"/>
          </a:p>
        </p:txBody>
      </p:sp>
      <p:sp>
        <p:nvSpPr>
          <p:cNvPr id="290825" name="Text Box 9"/>
          <p:cNvSpPr txBox="1">
            <a:spLocks noChangeArrowheads="1"/>
          </p:cNvSpPr>
          <p:nvPr/>
        </p:nvSpPr>
        <p:spPr bwMode="auto">
          <a:xfrm>
            <a:off x="5356226" y="56102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5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686800" cy="762000"/>
          </a:xfrm>
        </p:spPr>
        <p:txBody>
          <a:bodyPr/>
          <a:lstStyle/>
          <a:p>
            <a:r>
              <a:rPr lang="en-US" dirty="0" smtClean="0"/>
              <a:t>Intro To Graphing In </a:t>
            </a:r>
            <a:r>
              <a:rPr lang="en-US" dirty="0" err="1" smtClean="0"/>
              <a:t>Stata</a:t>
            </a:r>
            <a:endParaRPr lang="en-US" sz="1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025590"/>
            <a:ext cx="3687688" cy="269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967491" y="1367970"/>
            <a:ext cx="3581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pitchFamily="34" charset="0"/>
              </a:rPr>
              <a:t>“graph” is often optional. So is “</a:t>
            </a:r>
            <a:r>
              <a:rPr lang="en-US" dirty="0" err="1">
                <a:latin typeface="Calibri" pitchFamily="34" charset="0"/>
              </a:rPr>
              <a:t>twoway</a:t>
            </a:r>
            <a:r>
              <a:rPr lang="en-US" dirty="0">
                <a:latin typeface="Calibri" pitchFamily="34" charset="0"/>
              </a:rPr>
              <a:t>” in this case.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14601"/>
            <a:ext cx="3683000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74981" b="-1544"/>
          <a:stretch/>
        </p:blipFill>
        <p:spPr bwMode="auto">
          <a:xfrm>
            <a:off x="1905001" y="1350565"/>
            <a:ext cx="1453416" cy="15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21" b="-1"/>
          <a:stretch/>
        </p:blipFill>
        <p:spPr bwMode="auto">
          <a:xfrm>
            <a:off x="1905002" y="1523812"/>
            <a:ext cx="2366429" cy="15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02" b="50000"/>
          <a:stretch/>
        </p:blipFill>
        <p:spPr bwMode="auto">
          <a:xfrm>
            <a:off x="6705600" y="2209801"/>
            <a:ext cx="1493042" cy="15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6248400" y="5486400"/>
            <a:ext cx="3581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pitchFamily="34" charset="0"/>
              </a:rPr>
              <a:t>Note: Nearly all graphing commands start with “graph”, and “</a:t>
            </a:r>
            <a:r>
              <a:rPr lang="en-US" dirty="0" err="1">
                <a:latin typeface="Calibri" pitchFamily="34" charset="0"/>
              </a:rPr>
              <a:t>twoway</a:t>
            </a:r>
            <a:r>
              <a:rPr lang="en-US" dirty="0">
                <a:latin typeface="Calibri" pitchFamily="34" charset="0"/>
              </a:rPr>
              <a:t>” is a large family of graphs.</a:t>
            </a:r>
          </a:p>
        </p:txBody>
      </p:sp>
    </p:spTree>
    <p:extLst>
      <p:ext uri="{BB962C8B-B14F-4D97-AF65-F5344CB8AC3E}">
        <p14:creationId xmlns:p14="http://schemas.microsoft.com/office/powerpoint/2010/main" val="87242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68" y="329097"/>
            <a:ext cx="7900990" cy="5847866"/>
          </a:xfrm>
        </p:spPr>
      </p:pic>
      <p:sp>
        <p:nvSpPr>
          <p:cNvPr id="2" name="TextBox 1"/>
          <p:cNvSpPr txBox="1"/>
          <p:nvPr/>
        </p:nvSpPr>
        <p:spPr>
          <a:xfrm>
            <a:off x="764771" y="6176962"/>
            <a:ext cx="7647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Useful Stata </a:t>
            </a:r>
            <a:r>
              <a:rPr lang="en-US" dirty="0"/>
              <a:t>graph websites: 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www.ssc.wisc.edu/sscc/pubs/4-24.htm</a:t>
            </a:r>
            <a:r>
              <a:rPr lang="en-US" dirty="0"/>
              <a:t>  </a:t>
            </a:r>
            <a:r>
              <a:rPr lang="en-US" dirty="0">
                <a:hlinkClick r:id="rId4"/>
              </a:rPr>
              <a:t>https://www.stata.com/support/faqs/graphics/gph/stata-graphs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37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686800" cy="762000"/>
          </a:xfrm>
        </p:spPr>
        <p:txBody>
          <a:bodyPr/>
          <a:lstStyle/>
          <a:p>
            <a:r>
              <a:rPr lang="en-US" dirty="0" smtClean="0"/>
              <a:t>Creating Multiple Graphs with “by():”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3" b="-1"/>
          <a:stretch/>
        </p:blipFill>
        <p:spPr bwMode="auto">
          <a:xfrm>
            <a:off x="2082553" y="1086820"/>
            <a:ext cx="2803562" cy="15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008597" cy="3667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6934200" y="1584971"/>
            <a:ext cx="3581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pitchFamily="34" charset="0"/>
              </a:rPr>
              <a:t>Note that the value label is displayed above the graphs, and the variable label is displayed in the bottom right hand corner.</a:t>
            </a:r>
          </a:p>
        </p:txBody>
      </p:sp>
    </p:spTree>
    <p:extLst>
      <p:ext uri="{BB962C8B-B14F-4D97-AF65-F5344CB8AC3E}">
        <p14:creationId xmlns:p14="http://schemas.microsoft.com/office/powerpoint/2010/main" val="192704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686800" cy="762000"/>
          </a:xfrm>
        </p:spPr>
        <p:txBody>
          <a:bodyPr/>
          <a:lstStyle/>
          <a:p>
            <a:r>
              <a:rPr lang="en-US" dirty="0" smtClean="0"/>
              <a:t>Overlaying “</a:t>
            </a:r>
            <a:r>
              <a:rPr lang="en-US" dirty="0" err="1" smtClean="0"/>
              <a:t>twoway</a:t>
            </a:r>
            <a:r>
              <a:rPr lang="en-US" dirty="0" smtClean="0"/>
              <a:t>” graphs</a:t>
            </a:r>
            <a:endParaRPr lang="en-US" sz="1600" dirty="0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923495" y="4795980"/>
            <a:ext cx="3581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pitchFamily="34" charset="0"/>
              </a:rPr>
              <a:t>The || tells </a:t>
            </a:r>
            <a:r>
              <a:rPr lang="en-US" dirty="0" err="1">
                <a:latin typeface="Calibri" pitchFamily="34" charset="0"/>
              </a:rPr>
              <a:t>Stata</a:t>
            </a:r>
            <a:r>
              <a:rPr lang="en-US" dirty="0">
                <a:latin typeface="Calibri" pitchFamily="34" charset="0"/>
              </a:rPr>
              <a:t> to put the second graph on top of the first one – order matters! You don’t need to type “</a:t>
            </a:r>
            <a:r>
              <a:rPr lang="en-US" dirty="0" err="1">
                <a:latin typeface="Calibri" pitchFamily="34" charset="0"/>
              </a:rPr>
              <a:t>twoway</a:t>
            </a:r>
            <a:r>
              <a:rPr lang="en-US" dirty="0">
                <a:latin typeface="Calibri" pitchFamily="34" charset="0"/>
              </a:rPr>
              <a:t>” twice; it applies to both.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09" b="-1"/>
          <a:stretch/>
        </p:blipFill>
        <p:spPr bwMode="auto">
          <a:xfrm>
            <a:off x="1905000" y="1219201"/>
            <a:ext cx="3265468" cy="15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781" y="1584970"/>
            <a:ext cx="3975707" cy="2910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67" b="-1"/>
          <a:stretch/>
        </p:blipFill>
        <p:spPr bwMode="auto">
          <a:xfrm>
            <a:off x="6477000" y="1234783"/>
            <a:ext cx="3297694" cy="15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564" y="1631578"/>
            <a:ext cx="3912048" cy="286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6215110" y="4948379"/>
            <a:ext cx="3581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pitchFamily="34" charset="0"/>
              </a:rPr>
              <a:t>This is another way of writing the command – it doesn’t matter which one you use. </a:t>
            </a:r>
          </a:p>
        </p:txBody>
      </p:sp>
    </p:spTree>
    <p:extLst>
      <p:ext uri="{BB962C8B-B14F-4D97-AF65-F5344CB8AC3E}">
        <p14:creationId xmlns:p14="http://schemas.microsoft.com/office/powerpoint/2010/main" val="156865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263525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nb-NO" altLang="en-US" dirty="0" err="1" smtClean="0"/>
              <a:t>Twoway</a:t>
            </a:r>
            <a:r>
              <a:rPr lang="nb-NO" altLang="en-US" dirty="0" smtClean="0"/>
              <a:t> </a:t>
            </a:r>
            <a:r>
              <a:rPr lang="nb-NO" altLang="en-US" dirty="0" err="1" smtClean="0"/>
              <a:t>density</a:t>
            </a:r>
            <a:endParaRPr lang="nb-NO" altLang="en-US" dirty="0" smtClean="0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89087"/>
            <a:ext cx="10507133" cy="4794779"/>
          </a:xfrm>
        </p:spPr>
        <p:txBody>
          <a:bodyPr/>
          <a:lstStyle/>
          <a:p>
            <a:pPr eaLnBrk="1" hangingPunct="1">
              <a:defRPr/>
            </a:pPr>
            <a:r>
              <a:rPr lang="nb-NO" altLang="en-US" dirty="0" err="1" smtClean="0"/>
              <a:t>Syntax</a:t>
            </a:r>
            <a:endParaRPr lang="nb-NO" altLang="en-US" dirty="0" smtClean="0"/>
          </a:p>
          <a:p>
            <a:pPr lvl="1" eaLnBrk="1" hangingPunct="1">
              <a:defRPr/>
            </a:pPr>
            <a:r>
              <a:rPr lang="nb-NO" altLang="en-US" dirty="0" err="1" smtClean="0"/>
              <a:t>graph</a:t>
            </a:r>
            <a:r>
              <a:rPr lang="nb-NO" altLang="en-US" dirty="0" smtClean="0"/>
              <a:t> </a:t>
            </a:r>
            <a:r>
              <a:rPr lang="nb-NO" altLang="en-US" dirty="0" err="1" smtClean="0"/>
              <a:t>twoway</a:t>
            </a:r>
            <a:r>
              <a:rPr lang="nb-NO" altLang="en-US" dirty="0" smtClean="0"/>
              <a:t> (plot1, </a:t>
            </a:r>
            <a:r>
              <a:rPr lang="nb-NO" altLang="en-US" dirty="0" err="1" smtClean="0">
                <a:solidFill>
                  <a:schemeClr val="accent1"/>
                </a:solidFill>
              </a:rPr>
              <a:t>opts</a:t>
            </a:r>
            <a:r>
              <a:rPr lang="nb-NO" altLang="en-US" dirty="0" smtClean="0"/>
              <a:t>) (plot2, </a:t>
            </a:r>
            <a:r>
              <a:rPr lang="nb-NO" altLang="en-US" dirty="0" err="1" smtClean="0">
                <a:solidFill>
                  <a:schemeClr val="accent1"/>
                </a:solidFill>
              </a:rPr>
              <a:t>opts</a:t>
            </a:r>
            <a:r>
              <a:rPr lang="nb-NO" altLang="en-US" dirty="0" smtClean="0"/>
              <a:t>), </a:t>
            </a:r>
            <a:r>
              <a:rPr lang="nb-NO" altLang="en-US" dirty="0" err="1" smtClean="0">
                <a:solidFill>
                  <a:schemeClr val="accent1"/>
                </a:solidFill>
              </a:rPr>
              <a:t>opts</a:t>
            </a:r>
            <a:r>
              <a:rPr lang="nb-NO" altLang="en-US" dirty="0" smtClean="0"/>
              <a:t> </a:t>
            </a:r>
          </a:p>
          <a:p>
            <a:pPr eaLnBrk="1" hangingPunct="1">
              <a:defRPr/>
            </a:pPr>
            <a:r>
              <a:rPr lang="nb-NO" altLang="en-US" dirty="0" smtClean="0"/>
              <a:t>One plot</a:t>
            </a:r>
          </a:p>
          <a:p>
            <a:pPr lvl="1" eaLnBrk="1" hangingPunct="1">
              <a:defRPr/>
            </a:pPr>
            <a:r>
              <a:rPr lang="nb-NO" altLang="en-US" dirty="0" err="1" smtClean="0"/>
              <a:t>kdensity</a:t>
            </a:r>
            <a:r>
              <a:rPr lang="nb-NO" altLang="en-US" dirty="0" smtClean="0"/>
              <a:t> </a:t>
            </a:r>
            <a:r>
              <a:rPr lang="nb-NO" altLang="en-US" dirty="0" err="1" smtClean="0"/>
              <a:t>Duration</a:t>
            </a:r>
            <a:endParaRPr lang="nb-NO" altLang="en-US" dirty="0" smtClean="0"/>
          </a:p>
          <a:p>
            <a:pPr eaLnBrk="1" hangingPunct="1">
              <a:defRPr/>
            </a:pPr>
            <a:r>
              <a:rPr lang="nb-NO" altLang="en-US" dirty="0" err="1" smtClean="0"/>
              <a:t>Two</a:t>
            </a:r>
            <a:r>
              <a:rPr lang="nb-NO" altLang="en-US" dirty="0" smtClean="0"/>
              <a:t> plots </a:t>
            </a:r>
            <a:r>
              <a:rPr lang="nb-NO" altLang="en-US" dirty="0" err="1" smtClean="0"/>
              <a:t>overlaid</a:t>
            </a:r>
            <a:endParaRPr lang="nb-NO" altLang="en-US" dirty="0" smtClean="0"/>
          </a:p>
          <a:p>
            <a:pPr lvl="1" eaLnBrk="1" hangingPunct="1">
              <a:defRPr/>
            </a:pPr>
            <a:r>
              <a:rPr lang="nb-NO" altLang="en-US" sz="2000" dirty="0" err="1"/>
              <a:t>twoway</a:t>
            </a:r>
            <a:r>
              <a:rPr lang="nb-NO" altLang="en-US" sz="2000" dirty="0"/>
              <a:t> 	( </a:t>
            </a:r>
            <a:r>
              <a:rPr lang="nb-NO" altLang="en-US" sz="2000" dirty="0" err="1"/>
              <a:t>kdensity</a:t>
            </a:r>
            <a:r>
              <a:rPr lang="nb-NO" altLang="en-US" sz="2000" dirty="0"/>
              <a:t> </a:t>
            </a:r>
            <a:r>
              <a:rPr lang="nb-NO" altLang="en-US" sz="2000" dirty="0" err="1"/>
              <a:t>D</a:t>
            </a:r>
            <a:r>
              <a:rPr lang="nb-NO" altLang="en-US" sz="2000" dirty="0" err="1" smtClean="0"/>
              <a:t>uration</a:t>
            </a:r>
            <a:r>
              <a:rPr lang="nb-NO" altLang="en-US" sz="2000" dirty="0" smtClean="0"/>
              <a:t> </a:t>
            </a:r>
            <a:r>
              <a:rPr lang="nb-NO" altLang="en-US" sz="2000" dirty="0" err="1" smtClean="0"/>
              <a:t>if</a:t>
            </a:r>
            <a:r>
              <a:rPr lang="nb-NO" altLang="en-US" sz="2000" dirty="0" smtClean="0"/>
              <a:t> Group ==0</a:t>
            </a:r>
            <a:r>
              <a:rPr lang="nb-NO" altLang="en-US" sz="2000" dirty="0" smtClean="0">
                <a:solidFill>
                  <a:schemeClr val="accent1"/>
                </a:solidFill>
              </a:rPr>
              <a:t>, </a:t>
            </a:r>
            <a:r>
              <a:rPr lang="nb-NO" altLang="en-US" sz="2000" dirty="0" err="1">
                <a:solidFill>
                  <a:schemeClr val="accent1"/>
                </a:solidFill>
              </a:rPr>
              <a:t>lcolor</a:t>
            </a:r>
            <a:r>
              <a:rPr lang="nb-NO" altLang="en-US" sz="2000" dirty="0">
                <a:solidFill>
                  <a:schemeClr val="accent1"/>
                </a:solidFill>
              </a:rPr>
              <a:t>(</a:t>
            </a:r>
            <a:r>
              <a:rPr lang="nb-NO" altLang="en-US" sz="2000" dirty="0" err="1">
                <a:solidFill>
                  <a:schemeClr val="accent1"/>
                </a:solidFill>
              </a:rPr>
              <a:t>blue</a:t>
            </a:r>
            <a:r>
              <a:rPr lang="nb-NO" altLang="en-US" sz="2000" dirty="0">
                <a:solidFill>
                  <a:schemeClr val="accent1"/>
                </a:solidFill>
              </a:rPr>
              <a:t>)</a:t>
            </a:r>
            <a:r>
              <a:rPr lang="nb-NO" altLang="en-US" sz="2000" dirty="0"/>
              <a:t> ) </a:t>
            </a:r>
          </a:p>
          <a:p>
            <a:pPr lvl="1" eaLnBrk="1" hangingPunct="1">
              <a:buFontTx/>
              <a:buNone/>
              <a:defRPr/>
            </a:pPr>
            <a:r>
              <a:rPr lang="nb-NO" altLang="en-US" sz="2000" dirty="0"/>
              <a:t>			( </a:t>
            </a:r>
            <a:r>
              <a:rPr lang="nb-NO" altLang="en-US" sz="2000" dirty="0" err="1"/>
              <a:t>kdensity</a:t>
            </a:r>
            <a:r>
              <a:rPr lang="nb-NO" altLang="en-US" sz="2000" dirty="0"/>
              <a:t> </a:t>
            </a:r>
            <a:r>
              <a:rPr lang="nb-NO" altLang="en-US" sz="2000" dirty="0" err="1" smtClean="0"/>
              <a:t>Duration</a:t>
            </a:r>
            <a:r>
              <a:rPr lang="nb-NO" altLang="en-US" sz="2000" dirty="0" smtClean="0"/>
              <a:t> </a:t>
            </a:r>
            <a:r>
              <a:rPr lang="nb-NO" altLang="en-US" sz="2000" dirty="0" err="1" smtClean="0"/>
              <a:t>if</a:t>
            </a:r>
            <a:r>
              <a:rPr lang="nb-NO" altLang="en-US" sz="2000" dirty="0" smtClean="0"/>
              <a:t> Group ==1</a:t>
            </a:r>
            <a:r>
              <a:rPr lang="nb-NO" altLang="en-US" sz="2000" dirty="0" smtClean="0">
                <a:solidFill>
                  <a:schemeClr val="accent1"/>
                </a:solidFill>
              </a:rPr>
              <a:t>, </a:t>
            </a:r>
            <a:r>
              <a:rPr lang="nb-NO" altLang="en-US" sz="2000" dirty="0" err="1">
                <a:solidFill>
                  <a:schemeClr val="accent1"/>
                </a:solidFill>
              </a:rPr>
              <a:t>lcolor</a:t>
            </a:r>
            <a:r>
              <a:rPr lang="nb-NO" altLang="en-US" sz="2000" dirty="0">
                <a:solidFill>
                  <a:schemeClr val="accent1"/>
                </a:solidFill>
              </a:rPr>
              <a:t>(red) </a:t>
            </a:r>
            <a:r>
              <a:rPr lang="nb-NO" altLang="en-US" sz="2000" dirty="0"/>
              <a:t>)</a:t>
            </a:r>
          </a:p>
          <a:p>
            <a:pPr eaLnBrk="1" hangingPunct="1">
              <a:defRPr/>
            </a:pPr>
            <a:r>
              <a:rPr lang="nb-NO" altLang="en-US" dirty="0" smtClean="0"/>
              <a:t>Side </a:t>
            </a:r>
            <a:r>
              <a:rPr lang="nb-NO" altLang="en-US" dirty="0" smtClean="0">
                <a:solidFill>
                  <a:schemeClr val="accent1"/>
                </a:solidFill>
              </a:rPr>
              <a:t>by</a:t>
            </a:r>
            <a:r>
              <a:rPr lang="nb-NO" altLang="en-US" dirty="0" smtClean="0"/>
              <a:t> side</a:t>
            </a:r>
          </a:p>
          <a:p>
            <a:pPr lvl="1" eaLnBrk="1" hangingPunct="1">
              <a:defRPr/>
            </a:pPr>
            <a:r>
              <a:rPr lang="nb-NO" altLang="en-US" sz="2000" dirty="0" err="1"/>
              <a:t>twoway</a:t>
            </a:r>
            <a:r>
              <a:rPr lang="nb-NO" altLang="en-US" sz="2000" dirty="0"/>
              <a:t> ( </a:t>
            </a:r>
            <a:r>
              <a:rPr lang="nb-NO" altLang="en-US" sz="2000" dirty="0" err="1"/>
              <a:t>kdensity</a:t>
            </a:r>
            <a:r>
              <a:rPr lang="nb-NO" altLang="en-US" sz="2000" dirty="0"/>
              <a:t> </a:t>
            </a:r>
            <a:r>
              <a:rPr lang="nb-NO" altLang="en-US" sz="2000" dirty="0" err="1" smtClean="0"/>
              <a:t>Duration</a:t>
            </a:r>
            <a:r>
              <a:rPr lang="nb-NO" altLang="en-US" sz="2000" dirty="0" smtClean="0"/>
              <a:t>)</a:t>
            </a:r>
            <a:r>
              <a:rPr lang="nb-NO" altLang="en-US" sz="2000" dirty="0" smtClean="0">
                <a:solidFill>
                  <a:schemeClr val="accent1"/>
                </a:solidFill>
              </a:rPr>
              <a:t>, by(Group)</a:t>
            </a:r>
            <a:endParaRPr lang="nb-NO" altLang="en-US" sz="2100" dirty="0"/>
          </a:p>
          <a:p>
            <a:pPr lvl="1" eaLnBrk="1" hangingPunct="1">
              <a:buFontTx/>
              <a:buNone/>
              <a:defRPr/>
            </a:pPr>
            <a:endParaRPr lang="nb-NO" altLang="en-US" sz="2100" dirty="0"/>
          </a:p>
        </p:txBody>
      </p:sp>
    </p:spTree>
    <p:extLst>
      <p:ext uri="{BB962C8B-B14F-4D97-AF65-F5344CB8AC3E}">
        <p14:creationId xmlns:p14="http://schemas.microsoft.com/office/powerpoint/2010/main" val="29130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333" y="309827"/>
            <a:ext cx="5029200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533" y="2311399"/>
            <a:ext cx="6087534" cy="44272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62133" y="745067"/>
            <a:ext cx="1840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</a:t>
            </a:r>
            <a:r>
              <a:rPr lang="en-US" dirty="0" err="1" smtClean="0"/>
              <a:t>density</a:t>
            </a:r>
            <a:r>
              <a:rPr lang="en-US" dirty="0" smtClean="0"/>
              <a:t> Duration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4943" y="4701480"/>
            <a:ext cx="51392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nb-NO" altLang="en-US" sz="2000" dirty="0" err="1"/>
              <a:t>twoway</a:t>
            </a:r>
            <a:r>
              <a:rPr lang="nb-NO" altLang="en-US" sz="2000" dirty="0"/>
              <a:t> </a:t>
            </a:r>
            <a:r>
              <a:rPr lang="nb-NO" altLang="en-US" sz="2000" dirty="0" smtClean="0"/>
              <a:t> ( </a:t>
            </a:r>
            <a:r>
              <a:rPr lang="nb-NO" altLang="en-US" sz="2000" dirty="0" err="1"/>
              <a:t>kdensity</a:t>
            </a:r>
            <a:r>
              <a:rPr lang="nb-NO" altLang="en-US" sz="2000" dirty="0"/>
              <a:t> </a:t>
            </a:r>
            <a:r>
              <a:rPr lang="nb-NO" altLang="en-US" sz="2000" dirty="0" err="1"/>
              <a:t>Duration</a:t>
            </a:r>
            <a:r>
              <a:rPr lang="nb-NO" altLang="en-US" sz="2000" dirty="0"/>
              <a:t> </a:t>
            </a:r>
            <a:r>
              <a:rPr lang="nb-NO" altLang="en-US" sz="2000" dirty="0" err="1"/>
              <a:t>if</a:t>
            </a:r>
            <a:r>
              <a:rPr lang="nb-NO" altLang="en-US" sz="2000" dirty="0"/>
              <a:t> Group ==0</a:t>
            </a:r>
            <a:r>
              <a:rPr lang="nb-NO" altLang="en-US" sz="2000" dirty="0">
                <a:solidFill>
                  <a:schemeClr val="accent1"/>
                </a:solidFill>
              </a:rPr>
              <a:t>, </a:t>
            </a:r>
            <a:r>
              <a:rPr lang="nb-NO" altLang="en-US" sz="2000" dirty="0" err="1">
                <a:solidFill>
                  <a:schemeClr val="accent1"/>
                </a:solidFill>
              </a:rPr>
              <a:t>lcolor</a:t>
            </a:r>
            <a:r>
              <a:rPr lang="nb-NO" altLang="en-US" sz="2000" dirty="0">
                <a:solidFill>
                  <a:schemeClr val="accent1"/>
                </a:solidFill>
              </a:rPr>
              <a:t>(</a:t>
            </a:r>
            <a:r>
              <a:rPr lang="nb-NO" altLang="en-US" sz="2000" dirty="0" err="1">
                <a:solidFill>
                  <a:schemeClr val="accent1"/>
                </a:solidFill>
              </a:rPr>
              <a:t>blue</a:t>
            </a:r>
            <a:r>
              <a:rPr lang="nb-NO" altLang="en-US" sz="2000" dirty="0">
                <a:solidFill>
                  <a:schemeClr val="accent1"/>
                </a:solidFill>
              </a:rPr>
              <a:t>)</a:t>
            </a:r>
            <a:r>
              <a:rPr lang="nb-NO" altLang="en-US" sz="2000" dirty="0"/>
              <a:t> ) </a:t>
            </a:r>
            <a:r>
              <a:rPr lang="nb-NO" altLang="en-US" sz="2000" dirty="0" smtClean="0"/>
              <a:t>( </a:t>
            </a:r>
            <a:r>
              <a:rPr lang="nb-NO" altLang="en-US" sz="2000" dirty="0" err="1"/>
              <a:t>kdensity</a:t>
            </a:r>
            <a:r>
              <a:rPr lang="nb-NO" altLang="en-US" sz="2000" dirty="0"/>
              <a:t> </a:t>
            </a:r>
            <a:r>
              <a:rPr lang="nb-NO" altLang="en-US" sz="2000" dirty="0" err="1"/>
              <a:t>Duration</a:t>
            </a:r>
            <a:r>
              <a:rPr lang="nb-NO" altLang="en-US" sz="2000" dirty="0"/>
              <a:t> </a:t>
            </a:r>
            <a:r>
              <a:rPr lang="nb-NO" altLang="en-US" sz="2000" dirty="0" err="1"/>
              <a:t>if</a:t>
            </a:r>
            <a:r>
              <a:rPr lang="nb-NO" altLang="en-US" sz="2000" dirty="0"/>
              <a:t> Group ==1</a:t>
            </a:r>
            <a:r>
              <a:rPr lang="nb-NO" altLang="en-US" sz="2000" dirty="0">
                <a:solidFill>
                  <a:schemeClr val="accent1"/>
                </a:solidFill>
              </a:rPr>
              <a:t>, </a:t>
            </a:r>
            <a:r>
              <a:rPr lang="nb-NO" altLang="en-US" sz="2000" dirty="0" err="1">
                <a:solidFill>
                  <a:schemeClr val="accent1"/>
                </a:solidFill>
              </a:rPr>
              <a:t>lcolor</a:t>
            </a:r>
            <a:r>
              <a:rPr lang="nb-NO" altLang="en-US" sz="2000" dirty="0">
                <a:solidFill>
                  <a:schemeClr val="accent1"/>
                </a:solidFill>
              </a:rPr>
              <a:t>(red) </a:t>
            </a:r>
            <a:r>
              <a:rPr lang="nb-NO" altLang="en-US" sz="20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6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7467" y="990239"/>
            <a:ext cx="7306733" cy="53139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84685" y="2491526"/>
            <a:ext cx="3920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nb-NO" altLang="en-US" sz="2000" dirty="0" err="1"/>
              <a:t>twoway</a:t>
            </a:r>
            <a:r>
              <a:rPr lang="nb-NO" altLang="en-US" sz="2000" dirty="0"/>
              <a:t> ( </a:t>
            </a:r>
            <a:r>
              <a:rPr lang="nb-NO" altLang="en-US" sz="2000" dirty="0" err="1"/>
              <a:t>kdensity</a:t>
            </a:r>
            <a:r>
              <a:rPr lang="nb-NO" altLang="en-US" sz="2000" dirty="0"/>
              <a:t> </a:t>
            </a:r>
            <a:r>
              <a:rPr lang="nb-NO" altLang="en-US" sz="2000" dirty="0" err="1"/>
              <a:t>Duration</a:t>
            </a:r>
            <a:r>
              <a:rPr lang="nb-NO" altLang="en-US" sz="2000" dirty="0"/>
              <a:t>)</a:t>
            </a:r>
            <a:r>
              <a:rPr lang="nb-NO" altLang="en-US" sz="2000" dirty="0">
                <a:solidFill>
                  <a:schemeClr val="accent1"/>
                </a:solidFill>
              </a:rPr>
              <a:t>, by(Group)</a:t>
            </a:r>
            <a:endParaRPr lang="nb-NO" altLang="en-US" sz="2100" dirty="0"/>
          </a:p>
        </p:txBody>
      </p:sp>
    </p:spTree>
    <p:extLst>
      <p:ext uri="{BB962C8B-B14F-4D97-AF65-F5344CB8AC3E}">
        <p14:creationId xmlns:p14="http://schemas.microsoft.com/office/powerpoint/2010/main" val="7423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68" y="518347"/>
            <a:ext cx="8434058" cy="5777149"/>
          </a:xfrm>
        </p:spPr>
      </p:pic>
    </p:spTree>
    <p:extLst>
      <p:ext uri="{BB962C8B-B14F-4D97-AF65-F5344CB8AC3E}">
        <p14:creationId xmlns:p14="http://schemas.microsoft.com/office/powerpoint/2010/main" val="119752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362</Words>
  <Application>Microsoft Macintosh PowerPoint</Application>
  <PresentationFormat>Widescreen</PresentationFormat>
  <Paragraphs>73</Paragraphs>
  <Slides>30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Worksheet</vt:lpstr>
      <vt:lpstr>PowerPoint Presentation</vt:lpstr>
      <vt:lpstr>PowerPoint Presentation</vt:lpstr>
      <vt:lpstr>Intro To Graphing In Stata</vt:lpstr>
      <vt:lpstr>Creating Multiple Graphs with “by():”</vt:lpstr>
      <vt:lpstr>Overlaying “twoway” graphs</vt:lpstr>
      <vt:lpstr>Twoway density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Graphs</vt:lpstr>
      <vt:lpstr>Example using gestational data Univariate</vt:lpstr>
      <vt:lpstr>Bivariate</vt:lpstr>
      <vt:lpstr>Scatter and density plots for many types of data</vt:lpstr>
      <vt:lpstr>Continuous by 3 categories</vt:lpstr>
      <vt:lpstr>Continuous by 3 categories</vt:lpstr>
      <vt:lpstr>Continuous by continuous</vt:lpstr>
      <vt:lpstr>PowerPoint Presentation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 Allen</dc:creator>
  <cp:lastModifiedBy>Isabel Allen</cp:lastModifiedBy>
  <cp:revision>9</cp:revision>
  <dcterms:created xsi:type="dcterms:W3CDTF">2017-10-30T15:38:59Z</dcterms:created>
  <dcterms:modified xsi:type="dcterms:W3CDTF">2017-10-30T17:34:34Z</dcterms:modified>
</cp:coreProperties>
</file>