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319" r:id="rId2"/>
    <p:sldId id="321" r:id="rId3"/>
    <p:sldId id="32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8"/>
  </p:normalViewPr>
  <p:slideViewPr>
    <p:cSldViewPr snapToGrid="0" snapToObjects="1">
      <p:cViewPr varScale="1">
        <p:scale>
          <a:sx n="105" d="100"/>
          <a:sy n="105" d="100"/>
        </p:scale>
        <p:origin x="8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DBB19-0978-7A4A-A911-B36B2A6A745D}" type="datetimeFigureOut">
              <a:rPr lang="en-US" smtClean="0"/>
              <a:t>1/16/20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1F32DB-FF23-EC40-9DAC-C58DF8E24BFF}" type="slidenum">
              <a:rPr lang="en-US" smtClean="0"/>
              <a:t>‹#›</a:t>
            </a:fld>
            <a:endParaRPr lang="en-US"/>
          </a:p>
        </p:txBody>
      </p:sp>
    </p:spTree>
    <p:extLst>
      <p:ext uri="{BB962C8B-B14F-4D97-AF65-F5344CB8AC3E}">
        <p14:creationId xmlns:p14="http://schemas.microsoft.com/office/powerpoint/2010/main" val="283158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a DAG to demonstrate matching in a case-control study. As you can see from the arrows, the matching factor meets the definition of a possible confounder because it is associated with the exposure, associated with the disease, and not an intermediate between exposure and disease or downstream effect of both the exposure and disease. Click: When we match on the matching factor, so selecting an individual without the disease with the same level of the matching factor as an individual with the disease, we block the pathway between the matching factor and disease. But we also open a pathway between the exposure and disease, through the matching factor and selection. Click: We must also adjust for the matching factor in the analysis to completely block backdoor pathways from exposure to disease.</a:t>
            </a:r>
          </a:p>
          <a:p>
            <a:endParaRPr lang="en-US" baseline="0" dirty="0"/>
          </a:p>
          <a:p>
            <a:r>
              <a:rPr lang="en-US" baseline="0" dirty="0"/>
              <a:t>One note, the red symbol is added here to show that there is no association between the matching factor and disease in your dataset. I did not delete the underlying arrow because there is (in this example) an association between the matching factor and disease in the population that you are studying. This is called an unfaithful DAG. For more on faithfulness, please see the causal inference textbook fine point 6.2.</a:t>
            </a:r>
            <a:endParaRPr lang="en-US" dirty="0"/>
          </a:p>
        </p:txBody>
      </p:sp>
      <p:sp>
        <p:nvSpPr>
          <p:cNvPr id="4" name="Slide Number Placeholder 3"/>
          <p:cNvSpPr>
            <a:spLocks noGrp="1"/>
          </p:cNvSpPr>
          <p:nvPr>
            <p:ph type="sldNum" sz="quarter" idx="10"/>
          </p:nvPr>
        </p:nvSpPr>
        <p:spPr/>
        <p:txBody>
          <a:bodyPr/>
          <a:lstStyle/>
          <a:p>
            <a:fld id="{C3D3DC8E-344A-4AFD-831C-16B2F2D6DCE1}" type="slidenum">
              <a:rPr lang="en-US" smtClean="0"/>
              <a:t>1</a:t>
            </a:fld>
            <a:endParaRPr lang="en-US"/>
          </a:p>
        </p:txBody>
      </p:sp>
    </p:spTree>
    <p:extLst>
      <p:ext uri="{BB962C8B-B14F-4D97-AF65-F5344CB8AC3E}">
        <p14:creationId xmlns:p14="http://schemas.microsoft.com/office/powerpoint/2010/main" val="4015552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a DAG to demonstrate matching in a case-control study. As you can see from the arrows, the matching factor meets the definition of a possible confounder because it is associated with the exposure, associated with the disease, and not an intermediate between exposure and disease or downstream effect of both the exposure and disease. Click: When we match on the matching factor, so selecting an individual without the disease with the same level of the matching factor as an individual with the disease, we block the pathway between the matching factor and disease. But we also open a pathway between the exposure and disease, through the matching factor and selection. Click: We must also adjust for the matching factor in the analysis to completely block backdoor pathways from exposure to disease.</a:t>
            </a:r>
          </a:p>
          <a:p>
            <a:endParaRPr lang="en-US" baseline="0" dirty="0"/>
          </a:p>
          <a:p>
            <a:r>
              <a:rPr lang="en-US" baseline="0" dirty="0"/>
              <a:t>One note, the red symbol is added here to show that there is no association between the matching factor and disease in your dataset. I did not delete the underlying arrow because there is (in this example) an association between the matching factor and disease in the population that you are studying. This is called an unfaithful DAG. For more on faithfulness, please see the causal inference textbook fine point 6.2.</a:t>
            </a:r>
            <a:endParaRPr lang="en-US" dirty="0"/>
          </a:p>
        </p:txBody>
      </p:sp>
      <p:sp>
        <p:nvSpPr>
          <p:cNvPr id="4" name="Slide Number Placeholder 3"/>
          <p:cNvSpPr>
            <a:spLocks noGrp="1"/>
          </p:cNvSpPr>
          <p:nvPr>
            <p:ph type="sldNum" sz="quarter" idx="10"/>
          </p:nvPr>
        </p:nvSpPr>
        <p:spPr/>
        <p:txBody>
          <a:bodyPr/>
          <a:lstStyle/>
          <a:p>
            <a:fld id="{C3D3DC8E-344A-4AFD-831C-16B2F2D6DCE1}" type="slidenum">
              <a:rPr lang="en-US" smtClean="0"/>
              <a:t>2</a:t>
            </a:fld>
            <a:endParaRPr lang="en-US"/>
          </a:p>
        </p:txBody>
      </p:sp>
    </p:spTree>
    <p:extLst>
      <p:ext uri="{BB962C8B-B14F-4D97-AF65-F5344CB8AC3E}">
        <p14:creationId xmlns:p14="http://schemas.microsoft.com/office/powerpoint/2010/main" val="134211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a DAG to demonstrate matching in a case-control study. As you can see from the arrows, the matching factor meets the definition of a possible confounder because it is associated with the exposure, associated with the disease, and not an intermediate between exposure and disease or downstream effect of both the exposure and disease. Click: When we match on the matching factor, so selecting an individual without the disease with the same level of the matching factor as an individual with the disease, we block the pathway between the matching factor and disease. But we also open a pathway between the exposure and disease, through the matching factor and selection. Click: We must also adjust for the matching factor in the analysis to completely block backdoor pathways from exposure to disease.</a:t>
            </a:r>
          </a:p>
          <a:p>
            <a:endParaRPr lang="en-US" baseline="0" dirty="0"/>
          </a:p>
          <a:p>
            <a:r>
              <a:rPr lang="en-US" baseline="0" dirty="0"/>
              <a:t>One note, the red symbol is added here to show that there is no association between the matching factor and disease in your dataset. I did not delete the underlying arrow because there is (in this example) an association between the matching factor and disease in the population that you are studying. This is called an unfaithful DAG. For more on faithfulness, please see the causal inference textbook fine point 6.2.</a:t>
            </a:r>
            <a:endParaRPr lang="en-US" dirty="0"/>
          </a:p>
        </p:txBody>
      </p:sp>
      <p:sp>
        <p:nvSpPr>
          <p:cNvPr id="4" name="Slide Number Placeholder 3"/>
          <p:cNvSpPr>
            <a:spLocks noGrp="1"/>
          </p:cNvSpPr>
          <p:nvPr>
            <p:ph type="sldNum" sz="quarter" idx="10"/>
          </p:nvPr>
        </p:nvSpPr>
        <p:spPr/>
        <p:txBody>
          <a:bodyPr/>
          <a:lstStyle/>
          <a:p>
            <a:fld id="{C3D3DC8E-344A-4AFD-831C-16B2F2D6DCE1}" type="slidenum">
              <a:rPr lang="en-US" smtClean="0"/>
              <a:t>3</a:t>
            </a:fld>
            <a:endParaRPr lang="en-US"/>
          </a:p>
        </p:txBody>
      </p:sp>
    </p:spTree>
    <p:extLst>
      <p:ext uri="{BB962C8B-B14F-4D97-AF65-F5344CB8AC3E}">
        <p14:creationId xmlns:p14="http://schemas.microsoft.com/office/powerpoint/2010/main" val="147618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A296A-5117-7344-A413-90052EF314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9F51FC-BAA4-784C-A9DD-CF643532A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34A287-6BD4-334E-B1E0-27C57C8E95A2}"/>
              </a:ext>
            </a:extLst>
          </p:cNvPr>
          <p:cNvSpPr>
            <a:spLocks noGrp="1"/>
          </p:cNvSpPr>
          <p:nvPr>
            <p:ph type="dt" sz="half" idx="10"/>
          </p:nvPr>
        </p:nvSpPr>
        <p:spPr/>
        <p:txBody>
          <a:bodyPr/>
          <a:lstStyle/>
          <a:p>
            <a:fld id="{4AB70BB0-7C4D-294F-9362-E51FE9FB4D5D}" type="datetimeFigureOut">
              <a:rPr lang="en-US" smtClean="0"/>
              <a:t>1/16/20</a:t>
            </a:fld>
            <a:endParaRPr lang="en-US"/>
          </a:p>
        </p:txBody>
      </p:sp>
      <p:sp>
        <p:nvSpPr>
          <p:cNvPr id="5" name="Footer Placeholder 4">
            <a:extLst>
              <a:ext uri="{FF2B5EF4-FFF2-40B4-BE49-F238E27FC236}">
                <a16:creationId xmlns:a16="http://schemas.microsoft.com/office/drawing/2014/main" id="{CF31A813-AAD7-E941-BE9B-2B2062760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D7E5C-0641-9B41-8415-5EDC58D3C9B2}"/>
              </a:ext>
            </a:extLst>
          </p:cNvPr>
          <p:cNvSpPr>
            <a:spLocks noGrp="1"/>
          </p:cNvSpPr>
          <p:nvPr>
            <p:ph type="sldNum" sz="quarter" idx="12"/>
          </p:nvPr>
        </p:nvSpPr>
        <p:spPr/>
        <p:txBody>
          <a:bodyPr/>
          <a:lstStyle/>
          <a:p>
            <a:fld id="{C703B482-80D6-334D-9F7A-C5B0169A3728}" type="slidenum">
              <a:rPr lang="en-US" smtClean="0"/>
              <a:t>‹#›</a:t>
            </a:fld>
            <a:endParaRPr lang="en-US"/>
          </a:p>
        </p:txBody>
      </p:sp>
    </p:spTree>
    <p:extLst>
      <p:ext uri="{BB962C8B-B14F-4D97-AF65-F5344CB8AC3E}">
        <p14:creationId xmlns:p14="http://schemas.microsoft.com/office/powerpoint/2010/main" val="43726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4D49-55E5-6E4E-A275-F6A692294F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AE4086-5BF6-C54C-A0BC-7EA9012E92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D45C0-23A0-764B-B61D-ABAEB09D1D01}"/>
              </a:ext>
            </a:extLst>
          </p:cNvPr>
          <p:cNvSpPr>
            <a:spLocks noGrp="1"/>
          </p:cNvSpPr>
          <p:nvPr>
            <p:ph type="dt" sz="half" idx="10"/>
          </p:nvPr>
        </p:nvSpPr>
        <p:spPr/>
        <p:txBody>
          <a:bodyPr/>
          <a:lstStyle/>
          <a:p>
            <a:fld id="{4AB70BB0-7C4D-294F-9362-E51FE9FB4D5D}" type="datetimeFigureOut">
              <a:rPr lang="en-US" smtClean="0"/>
              <a:t>1/16/20</a:t>
            </a:fld>
            <a:endParaRPr lang="en-US"/>
          </a:p>
        </p:txBody>
      </p:sp>
      <p:sp>
        <p:nvSpPr>
          <p:cNvPr id="5" name="Footer Placeholder 4">
            <a:extLst>
              <a:ext uri="{FF2B5EF4-FFF2-40B4-BE49-F238E27FC236}">
                <a16:creationId xmlns:a16="http://schemas.microsoft.com/office/drawing/2014/main" id="{BFB3143C-D63F-2C41-8671-C17B74983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1E2CA-46F3-D644-BA3D-C1C07A161AB3}"/>
              </a:ext>
            </a:extLst>
          </p:cNvPr>
          <p:cNvSpPr>
            <a:spLocks noGrp="1"/>
          </p:cNvSpPr>
          <p:nvPr>
            <p:ph type="sldNum" sz="quarter" idx="12"/>
          </p:nvPr>
        </p:nvSpPr>
        <p:spPr/>
        <p:txBody>
          <a:bodyPr/>
          <a:lstStyle/>
          <a:p>
            <a:fld id="{C703B482-80D6-334D-9F7A-C5B0169A3728}" type="slidenum">
              <a:rPr lang="en-US" smtClean="0"/>
              <a:t>‹#›</a:t>
            </a:fld>
            <a:endParaRPr lang="en-US"/>
          </a:p>
        </p:txBody>
      </p:sp>
    </p:spTree>
    <p:extLst>
      <p:ext uri="{BB962C8B-B14F-4D97-AF65-F5344CB8AC3E}">
        <p14:creationId xmlns:p14="http://schemas.microsoft.com/office/powerpoint/2010/main" val="61517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12065E-20F6-FF49-814A-5BEE8D442B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7940FB-CF55-0F44-B1AA-98841F0F5F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A8B66-8E07-7946-BE1E-49A5E1F4FB6E}"/>
              </a:ext>
            </a:extLst>
          </p:cNvPr>
          <p:cNvSpPr>
            <a:spLocks noGrp="1"/>
          </p:cNvSpPr>
          <p:nvPr>
            <p:ph type="dt" sz="half" idx="10"/>
          </p:nvPr>
        </p:nvSpPr>
        <p:spPr/>
        <p:txBody>
          <a:bodyPr/>
          <a:lstStyle/>
          <a:p>
            <a:fld id="{4AB70BB0-7C4D-294F-9362-E51FE9FB4D5D}" type="datetimeFigureOut">
              <a:rPr lang="en-US" smtClean="0"/>
              <a:t>1/16/20</a:t>
            </a:fld>
            <a:endParaRPr lang="en-US"/>
          </a:p>
        </p:txBody>
      </p:sp>
      <p:sp>
        <p:nvSpPr>
          <p:cNvPr id="5" name="Footer Placeholder 4">
            <a:extLst>
              <a:ext uri="{FF2B5EF4-FFF2-40B4-BE49-F238E27FC236}">
                <a16:creationId xmlns:a16="http://schemas.microsoft.com/office/drawing/2014/main" id="{1B630EB4-656D-2640-9440-CAF4718A7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CDA64-E552-1645-B9F8-965E52F6BE04}"/>
              </a:ext>
            </a:extLst>
          </p:cNvPr>
          <p:cNvSpPr>
            <a:spLocks noGrp="1"/>
          </p:cNvSpPr>
          <p:nvPr>
            <p:ph type="sldNum" sz="quarter" idx="12"/>
          </p:nvPr>
        </p:nvSpPr>
        <p:spPr/>
        <p:txBody>
          <a:bodyPr/>
          <a:lstStyle/>
          <a:p>
            <a:fld id="{C703B482-80D6-334D-9F7A-C5B0169A3728}" type="slidenum">
              <a:rPr lang="en-US" smtClean="0"/>
              <a:t>‹#›</a:t>
            </a:fld>
            <a:endParaRPr lang="en-US"/>
          </a:p>
        </p:txBody>
      </p:sp>
    </p:spTree>
    <p:extLst>
      <p:ext uri="{BB962C8B-B14F-4D97-AF65-F5344CB8AC3E}">
        <p14:creationId xmlns:p14="http://schemas.microsoft.com/office/powerpoint/2010/main" val="402212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B4E1-4BBE-744A-8AAB-B5D47B1EA2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DBB48-DC48-FE48-9233-20CA8EC3B1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CBE20-C100-B146-9B6C-9FBD33C64476}"/>
              </a:ext>
            </a:extLst>
          </p:cNvPr>
          <p:cNvSpPr>
            <a:spLocks noGrp="1"/>
          </p:cNvSpPr>
          <p:nvPr>
            <p:ph type="dt" sz="half" idx="10"/>
          </p:nvPr>
        </p:nvSpPr>
        <p:spPr/>
        <p:txBody>
          <a:bodyPr/>
          <a:lstStyle/>
          <a:p>
            <a:fld id="{4AB70BB0-7C4D-294F-9362-E51FE9FB4D5D}" type="datetimeFigureOut">
              <a:rPr lang="en-US" smtClean="0"/>
              <a:t>1/16/20</a:t>
            </a:fld>
            <a:endParaRPr lang="en-US"/>
          </a:p>
        </p:txBody>
      </p:sp>
      <p:sp>
        <p:nvSpPr>
          <p:cNvPr id="5" name="Footer Placeholder 4">
            <a:extLst>
              <a:ext uri="{FF2B5EF4-FFF2-40B4-BE49-F238E27FC236}">
                <a16:creationId xmlns:a16="http://schemas.microsoft.com/office/drawing/2014/main" id="{6BC5396B-E54E-0641-A9EE-3D0E22A03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B6033-73AC-0A45-9677-E42F36A869D7}"/>
              </a:ext>
            </a:extLst>
          </p:cNvPr>
          <p:cNvSpPr>
            <a:spLocks noGrp="1"/>
          </p:cNvSpPr>
          <p:nvPr>
            <p:ph type="sldNum" sz="quarter" idx="12"/>
          </p:nvPr>
        </p:nvSpPr>
        <p:spPr/>
        <p:txBody>
          <a:bodyPr/>
          <a:lstStyle/>
          <a:p>
            <a:fld id="{C703B482-80D6-334D-9F7A-C5B0169A3728}" type="slidenum">
              <a:rPr lang="en-US" smtClean="0"/>
              <a:t>‹#›</a:t>
            </a:fld>
            <a:endParaRPr lang="en-US"/>
          </a:p>
        </p:txBody>
      </p:sp>
    </p:spTree>
    <p:extLst>
      <p:ext uri="{BB962C8B-B14F-4D97-AF65-F5344CB8AC3E}">
        <p14:creationId xmlns:p14="http://schemas.microsoft.com/office/powerpoint/2010/main" val="163770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D823-415A-2C4A-AA42-CEADEC8F35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DC6F35-6A0F-C240-9BEA-220E05DC9A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7BE352-9313-A24E-9B7A-D0FD3890E12F}"/>
              </a:ext>
            </a:extLst>
          </p:cNvPr>
          <p:cNvSpPr>
            <a:spLocks noGrp="1"/>
          </p:cNvSpPr>
          <p:nvPr>
            <p:ph type="dt" sz="half" idx="10"/>
          </p:nvPr>
        </p:nvSpPr>
        <p:spPr/>
        <p:txBody>
          <a:bodyPr/>
          <a:lstStyle/>
          <a:p>
            <a:fld id="{4AB70BB0-7C4D-294F-9362-E51FE9FB4D5D}" type="datetimeFigureOut">
              <a:rPr lang="en-US" smtClean="0"/>
              <a:t>1/16/20</a:t>
            </a:fld>
            <a:endParaRPr lang="en-US"/>
          </a:p>
        </p:txBody>
      </p:sp>
      <p:sp>
        <p:nvSpPr>
          <p:cNvPr id="5" name="Footer Placeholder 4">
            <a:extLst>
              <a:ext uri="{FF2B5EF4-FFF2-40B4-BE49-F238E27FC236}">
                <a16:creationId xmlns:a16="http://schemas.microsoft.com/office/drawing/2014/main" id="{150AC9DD-7E75-DC49-B4FC-E85B04030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0684F-A255-8644-9296-997040FC4BB3}"/>
              </a:ext>
            </a:extLst>
          </p:cNvPr>
          <p:cNvSpPr>
            <a:spLocks noGrp="1"/>
          </p:cNvSpPr>
          <p:nvPr>
            <p:ph type="sldNum" sz="quarter" idx="12"/>
          </p:nvPr>
        </p:nvSpPr>
        <p:spPr/>
        <p:txBody>
          <a:bodyPr/>
          <a:lstStyle/>
          <a:p>
            <a:fld id="{C703B482-80D6-334D-9F7A-C5B0169A3728}" type="slidenum">
              <a:rPr lang="en-US" smtClean="0"/>
              <a:t>‹#›</a:t>
            </a:fld>
            <a:endParaRPr lang="en-US"/>
          </a:p>
        </p:txBody>
      </p:sp>
    </p:spTree>
    <p:extLst>
      <p:ext uri="{BB962C8B-B14F-4D97-AF65-F5344CB8AC3E}">
        <p14:creationId xmlns:p14="http://schemas.microsoft.com/office/powerpoint/2010/main" val="297973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13D4-4E36-8744-B3F4-DFAF778E52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3E253B-AF01-CC46-B2D8-03DAB08322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C60652-FB27-B841-BDC3-21A002C235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6D052-D85D-F345-A1AF-3113038E5779}"/>
              </a:ext>
            </a:extLst>
          </p:cNvPr>
          <p:cNvSpPr>
            <a:spLocks noGrp="1"/>
          </p:cNvSpPr>
          <p:nvPr>
            <p:ph type="dt" sz="half" idx="10"/>
          </p:nvPr>
        </p:nvSpPr>
        <p:spPr/>
        <p:txBody>
          <a:bodyPr/>
          <a:lstStyle/>
          <a:p>
            <a:fld id="{4AB70BB0-7C4D-294F-9362-E51FE9FB4D5D}" type="datetimeFigureOut">
              <a:rPr lang="en-US" smtClean="0"/>
              <a:t>1/16/20</a:t>
            </a:fld>
            <a:endParaRPr lang="en-US"/>
          </a:p>
        </p:txBody>
      </p:sp>
      <p:sp>
        <p:nvSpPr>
          <p:cNvPr id="6" name="Footer Placeholder 5">
            <a:extLst>
              <a:ext uri="{FF2B5EF4-FFF2-40B4-BE49-F238E27FC236}">
                <a16:creationId xmlns:a16="http://schemas.microsoft.com/office/drawing/2014/main" id="{8B44AB0E-A313-B94E-9F69-C133B6EC9F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F2A837-3354-524F-BF06-440A794D1B32}"/>
              </a:ext>
            </a:extLst>
          </p:cNvPr>
          <p:cNvSpPr>
            <a:spLocks noGrp="1"/>
          </p:cNvSpPr>
          <p:nvPr>
            <p:ph type="sldNum" sz="quarter" idx="12"/>
          </p:nvPr>
        </p:nvSpPr>
        <p:spPr/>
        <p:txBody>
          <a:bodyPr/>
          <a:lstStyle/>
          <a:p>
            <a:fld id="{C703B482-80D6-334D-9F7A-C5B0169A3728}" type="slidenum">
              <a:rPr lang="en-US" smtClean="0"/>
              <a:t>‹#›</a:t>
            </a:fld>
            <a:endParaRPr lang="en-US"/>
          </a:p>
        </p:txBody>
      </p:sp>
    </p:spTree>
    <p:extLst>
      <p:ext uri="{BB962C8B-B14F-4D97-AF65-F5344CB8AC3E}">
        <p14:creationId xmlns:p14="http://schemas.microsoft.com/office/powerpoint/2010/main" val="425493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354C-D0B4-EF4B-96D7-2C7CBCC088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C548C2-568D-1649-AAFE-7C8F09423C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DD894B-1F11-E446-91B3-E0C73A74E0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7EF10E-FDA4-D347-B632-45BD3C00DD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479332-A6EF-CA44-B882-6491ABC485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9F4609-6B8E-3E40-9B07-3B5A74EB185E}"/>
              </a:ext>
            </a:extLst>
          </p:cNvPr>
          <p:cNvSpPr>
            <a:spLocks noGrp="1"/>
          </p:cNvSpPr>
          <p:nvPr>
            <p:ph type="dt" sz="half" idx="10"/>
          </p:nvPr>
        </p:nvSpPr>
        <p:spPr/>
        <p:txBody>
          <a:bodyPr/>
          <a:lstStyle/>
          <a:p>
            <a:fld id="{4AB70BB0-7C4D-294F-9362-E51FE9FB4D5D}" type="datetimeFigureOut">
              <a:rPr lang="en-US" smtClean="0"/>
              <a:t>1/16/20</a:t>
            </a:fld>
            <a:endParaRPr lang="en-US"/>
          </a:p>
        </p:txBody>
      </p:sp>
      <p:sp>
        <p:nvSpPr>
          <p:cNvPr id="8" name="Footer Placeholder 7">
            <a:extLst>
              <a:ext uri="{FF2B5EF4-FFF2-40B4-BE49-F238E27FC236}">
                <a16:creationId xmlns:a16="http://schemas.microsoft.com/office/drawing/2014/main" id="{FFE4312C-843E-A14B-B91A-DB9D7BEF8A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D54464-0FA3-9D4F-8AD8-2C8FDEE2A39A}"/>
              </a:ext>
            </a:extLst>
          </p:cNvPr>
          <p:cNvSpPr>
            <a:spLocks noGrp="1"/>
          </p:cNvSpPr>
          <p:nvPr>
            <p:ph type="sldNum" sz="quarter" idx="12"/>
          </p:nvPr>
        </p:nvSpPr>
        <p:spPr/>
        <p:txBody>
          <a:bodyPr/>
          <a:lstStyle/>
          <a:p>
            <a:fld id="{C703B482-80D6-334D-9F7A-C5B0169A3728}" type="slidenum">
              <a:rPr lang="en-US" smtClean="0"/>
              <a:t>‹#›</a:t>
            </a:fld>
            <a:endParaRPr lang="en-US"/>
          </a:p>
        </p:txBody>
      </p:sp>
    </p:spTree>
    <p:extLst>
      <p:ext uri="{BB962C8B-B14F-4D97-AF65-F5344CB8AC3E}">
        <p14:creationId xmlns:p14="http://schemas.microsoft.com/office/powerpoint/2010/main" val="270078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EBB63-AB76-6F40-9B41-6B06A286FD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BFBEF1-909E-1C40-A21C-D883311F4211}"/>
              </a:ext>
            </a:extLst>
          </p:cNvPr>
          <p:cNvSpPr>
            <a:spLocks noGrp="1"/>
          </p:cNvSpPr>
          <p:nvPr>
            <p:ph type="dt" sz="half" idx="10"/>
          </p:nvPr>
        </p:nvSpPr>
        <p:spPr/>
        <p:txBody>
          <a:bodyPr/>
          <a:lstStyle/>
          <a:p>
            <a:fld id="{4AB70BB0-7C4D-294F-9362-E51FE9FB4D5D}" type="datetimeFigureOut">
              <a:rPr lang="en-US" smtClean="0"/>
              <a:t>1/16/20</a:t>
            </a:fld>
            <a:endParaRPr lang="en-US"/>
          </a:p>
        </p:txBody>
      </p:sp>
      <p:sp>
        <p:nvSpPr>
          <p:cNvPr id="4" name="Footer Placeholder 3">
            <a:extLst>
              <a:ext uri="{FF2B5EF4-FFF2-40B4-BE49-F238E27FC236}">
                <a16:creationId xmlns:a16="http://schemas.microsoft.com/office/drawing/2014/main" id="{57031979-7769-1243-9704-8AF07BACFF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AF5B1A-D166-F44C-9A83-C9877CAC755C}"/>
              </a:ext>
            </a:extLst>
          </p:cNvPr>
          <p:cNvSpPr>
            <a:spLocks noGrp="1"/>
          </p:cNvSpPr>
          <p:nvPr>
            <p:ph type="sldNum" sz="quarter" idx="12"/>
          </p:nvPr>
        </p:nvSpPr>
        <p:spPr/>
        <p:txBody>
          <a:bodyPr/>
          <a:lstStyle/>
          <a:p>
            <a:fld id="{C703B482-80D6-334D-9F7A-C5B0169A3728}" type="slidenum">
              <a:rPr lang="en-US" smtClean="0"/>
              <a:t>‹#›</a:t>
            </a:fld>
            <a:endParaRPr lang="en-US"/>
          </a:p>
        </p:txBody>
      </p:sp>
    </p:spTree>
    <p:extLst>
      <p:ext uri="{BB962C8B-B14F-4D97-AF65-F5344CB8AC3E}">
        <p14:creationId xmlns:p14="http://schemas.microsoft.com/office/powerpoint/2010/main" val="130728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C0E50-AF0B-A448-86FC-7BBDA590B61E}"/>
              </a:ext>
            </a:extLst>
          </p:cNvPr>
          <p:cNvSpPr>
            <a:spLocks noGrp="1"/>
          </p:cNvSpPr>
          <p:nvPr>
            <p:ph type="dt" sz="half" idx="10"/>
          </p:nvPr>
        </p:nvSpPr>
        <p:spPr/>
        <p:txBody>
          <a:bodyPr/>
          <a:lstStyle/>
          <a:p>
            <a:fld id="{4AB70BB0-7C4D-294F-9362-E51FE9FB4D5D}" type="datetimeFigureOut">
              <a:rPr lang="en-US" smtClean="0"/>
              <a:t>1/16/20</a:t>
            </a:fld>
            <a:endParaRPr lang="en-US"/>
          </a:p>
        </p:txBody>
      </p:sp>
      <p:sp>
        <p:nvSpPr>
          <p:cNvPr id="3" name="Footer Placeholder 2">
            <a:extLst>
              <a:ext uri="{FF2B5EF4-FFF2-40B4-BE49-F238E27FC236}">
                <a16:creationId xmlns:a16="http://schemas.microsoft.com/office/drawing/2014/main" id="{7E9C26DB-D7C0-B940-8772-C8A20E6165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34E27B-31E8-BF45-B451-F778EA344D5E}"/>
              </a:ext>
            </a:extLst>
          </p:cNvPr>
          <p:cNvSpPr>
            <a:spLocks noGrp="1"/>
          </p:cNvSpPr>
          <p:nvPr>
            <p:ph type="sldNum" sz="quarter" idx="12"/>
          </p:nvPr>
        </p:nvSpPr>
        <p:spPr/>
        <p:txBody>
          <a:bodyPr/>
          <a:lstStyle/>
          <a:p>
            <a:fld id="{C703B482-80D6-334D-9F7A-C5B0169A3728}" type="slidenum">
              <a:rPr lang="en-US" smtClean="0"/>
              <a:t>‹#›</a:t>
            </a:fld>
            <a:endParaRPr lang="en-US"/>
          </a:p>
        </p:txBody>
      </p:sp>
    </p:spTree>
    <p:extLst>
      <p:ext uri="{BB962C8B-B14F-4D97-AF65-F5344CB8AC3E}">
        <p14:creationId xmlns:p14="http://schemas.microsoft.com/office/powerpoint/2010/main" val="231612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F4831-277A-8244-86FE-99A4617A56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243B5A-E48C-E54F-92B9-E2A0FCEA39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B53052-8608-594C-A6AE-907B926B2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93FAC-2DD1-E94B-AAE2-2AF1CC93D353}"/>
              </a:ext>
            </a:extLst>
          </p:cNvPr>
          <p:cNvSpPr>
            <a:spLocks noGrp="1"/>
          </p:cNvSpPr>
          <p:nvPr>
            <p:ph type="dt" sz="half" idx="10"/>
          </p:nvPr>
        </p:nvSpPr>
        <p:spPr/>
        <p:txBody>
          <a:bodyPr/>
          <a:lstStyle/>
          <a:p>
            <a:fld id="{4AB70BB0-7C4D-294F-9362-E51FE9FB4D5D}" type="datetimeFigureOut">
              <a:rPr lang="en-US" smtClean="0"/>
              <a:t>1/16/20</a:t>
            </a:fld>
            <a:endParaRPr lang="en-US"/>
          </a:p>
        </p:txBody>
      </p:sp>
      <p:sp>
        <p:nvSpPr>
          <p:cNvPr id="6" name="Footer Placeholder 5">
            <a:extLst>
              <a:ext uri="{FF2B5EF4-FFF2-40B4-BE49-F238E27FC236}">
                <a16:creationId xmlns:a16="http://schemas.microsoft.com/office/drawing/2014/main" id="{74284939-F4CF-B148-92CF-5CC499371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B6B70-DB32-C64E-8BDC-19912A49CB96}"/>
              </a:ext>
            </a:extLst>
          </p:cNvPr>
          <p:cNvSpPr>
            <a:spLocks noGrp="1"/>
          </p:cNvSpPr>
          <p:nvPr>
            <p:ph type="sldNum" sz="quarter" idx="12"/>
          </p:nvPr>
        </p:nvSpPr>
        <p:spPr/>
        <p:txBody>
          <a:bodyPr/>
          <a:lstStyle/>
          <a:p>
            <a:fld id="{C703B482-80D6-334D-9F7A-C5B0169A3728}" type="slidenum">
              <a:rPr lang="en-US" smtClean="0"/>
              <a:t>‹#›</a:t>
            </a:fld>
            <a:endParaRPr lang="en-US"/>
          </a:p>
        </p:txBody>
      </p:sp>
    </p:spTree>
    <p:extLst>
      <p:ext uri="{BB962C8B-B14F-4D97-AF65-F5344CB8AC3E}">
        <p14:creationId xmlns:p14="http://schemas.microsoft.com/office/powerpoint/2010/main" val="343302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047D-5746-4C47-A96F-A26DDF8D8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3A3FD7-35B9-D141-9EAB-6C08FABBFA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3F4D85-FD9A-F248-BD38-31E874395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EB0164-B4D7-8541-B653-8AD88A46CF51}"/>
              </a:ext>
            </a:extLst>
          </p:cNvPr>
          <p:cNvSpPr>
            <a:spLocks noGrp="1"/>
          </p:cNvSpPr>
          <p:nvPr>
            <p:ph type="dt" sz="half" idx="10"/>
          </p:nvPr>
        </p:nvSpPr>
        <p:spPr/>
        <p:txBody>
          <a:bodyPr/>
          <a:lstStyle/>
          <a:p>
            <a:fld id="{4AB70BB0-7C4D-294F-9362-E51FE9FB4D5D}" type="datetimeFigureOut">
              <a:rPr lang="en-US" smtClean="0"/>
              <a:t>1/16/20</a:t>
            </a:fld>
            <a:endParaRPr lang="en-US"/>
          </a:p>
        </p:txBody>
      </p:sp>
      <p:sp>
        <p:nvSpPr>
          <p:cNvPr id="6" name="Footer Placeholder 5">
            <a:extLst>
              <a:ext uri="{FF2B5EF4-FFF2-40B4-BE49-F238E27FC236}">
                <a16:creationId xmlns:a16="http://schemas.microsoft.com/office/drawing/2014/main" id="{49D31EEC-DE28-104D-BABF-1B3424F2AB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985B54-529C-9149-A4F4-3D9898B4733A}"/>
              </a:ext>
            </a:extLst>
          </p:cNvPr>
          <p:cNvSpPr>
            <a:spLocks noGrp="1"/>
          </p:cNvSpPr>
          <p:nvPr>
            <p:ph type="sldNum" sz="quarter" idx="12"/>
          </p:nvPr>
        </p:nvSpPr>
        <p:spPr/>
        <p:txBody>
          <a:bodyPr/>
          <a:lstStyle/>
          <a:p>
            <a:fld id="{C703B482-80D6-334D-9F7A-C5B0169A3728}" type="slidenum">
              <a:rPr lang="en-US" smtClean="0"/>
              <a:t>‹#›</a:t>
            </a:fld>
            <a:endParaRPr lang="en-US"/>
          </a:p>
        </p:txBody>
      </p:sp>
    </p:spTree>
    <p:extLst>
      <p:ext uri="{BB962C8B-B14F-4D97-AF65-F5344CB8AC3E}">
        <p14:creationId xmlns:p14="http://schemas.microsoft.com/office/powerpoint/2010/main" val="107194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7F394-53E8-8C4B-BCB3-0DE5AA53FD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7C4CDE-9B2F-F049-90B8-2524D1BD1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63AC7-A95D-C647-A556-7953FBE62B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70BB0-7C4D-294F-9362-E51FE9FB4D5D}" type="datetimeFigureOut">
              <a:rPr lang="en-US" smtClean="0"/>
              <a:t>1/16/20</a:t>
            </a:fld>
            <a:endParaRPr lang="en-US"/>
          </a:p>
        </p:txBody>
      </p:sp>
      <p:sp>
        <p:nvSpPr>
          <p:cNvPr id="5" name="Footer Placeholder 4">
            <a:extLst>
              <a:ext uri="{FF2B5EF4-FFF2-40B4-BE49-F238E27FC236}">
                <a16:creationId xmlns:a16="http://schemas.microsoft.com/office/drawing/2014/main" id="{C57EFC8F-A3B5-B542-8C0A-548E8C193E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3993BD-1C33-604D-8468-1D4E5C5BD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3B482-80D6-334D-9F7A-C5B0169A3728}" type="slidenum">
              <a:rPr lang="en-US" smtClean="0"/>
              <a:t>‹#›</a:t>
            </a:fld>
            <a:endParaRPr lang="en-US"/>
          </a:p>
        </p:txBody>
      </p:sp>
    </p:spTree>
    <p:extLst>
      <p:ext uri="{BB962C8B-B14F-4D97-AF65-F5344CB8AC3E}">
        <p14:creationId xmlns:p14="http://schemas.microsoft.com/office/powerpoint/2010/main" val="201340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in Case-Control Studies</a:t>
            </a:r>
          </a:p>
        </p:txBody>
      </p:sp>
      <p:sp>
        <p:nvSpPr>
          <p:cNvPr id="3" name="Content Placeholder 2"/>
          <p:cNvSpPr>
            <a:spLocks noGrp="1"/>
          </p:cNvSpPr>
          <p:nvPr>
            <p:ph idx="1"/>
          </p:nvPr>
        </p:nvSpPr>
        <p:spPr>
          <a:xfrm>
            <a:off x="838200" y="1667129"/>
            <a:ext cx="10515600" cy="4351338"/>
          </a:xfrm>
        </p:spPr>
        <p:txBody>
          <a:bodyPr>
            <a:normAutofit/>
          </a:bodyPr>
          <a:lstStyle/>
          <a:p>
            <a:r>
              <a:rPr lang="en-US" dirty="0"/>
              <a:t>Matching factor associated with exposure &amp; disease, not an intermediate or downstream effect of exposure or disease</a:t>
            </a:r>
          </a:p>
          <a:p>
            <a:r>
              <a:rPr lang="en-US" dirty="0"/>
              <a:t>Unadjusted data are biased, must stratify by matching factor to block the “backdoor path” between exposure and disease</a:t>
            </a:r>
          </a:p>
          <a:p>
            <a:endParaRPr lang="en-US" i="1" dirty="0"/>
          </a:p>
        </p:txBody>
      </p:sp>
      <p:sp>
        <p:nvSpPr>
          <p:cNvPr id="4" name="TextBox 3"/>
          <p:cNvSpPr txBox="1"/>
          <p:nvPr/>
        </p:nvSpPr>
        <p:spPr>
          <a:xfrm>
            <a:off x="3080085" y="4270203"/>
            <a:ext cx="1648115" cy="540532"/>
          </a:xfrm>
          <a:prstGeom prst="rect">
            <a:avLst/>
          </a:prstGeom>
          <a:noFill/>
        </p:spPr>
        <p:txBody>
          <a:bodyPr wrap="square" rtlCol="0">
            <a:spAutoFit/>
          </a:bodyPr>
          <a:lstStyle/>
          <a:p>
            <a:pPr algn="ctr"/>
            <a:r>
              <a:rPr lang="en-US" sz="2800" b="1" dirty="0"/>
              <a:t>Exposure</a:t>
            </a:r>
          </a:p>
        </p:txBody>
      </p:sp>
      <p:sp>
        <p:nvSpPr>
          <p:cNvPr id="5" name="TextBox 4"/>
          <p:cNvSpPr txBox="1"/>
          <p:nvPr/>
        </p:nvSpPr>
        <p:spPr>
          <a:xfrm>
            <a:off x="6474679" y="4260443"/>
            <a:ext cx="1648115" cy="540532"/>
          </a:xfrm>
          <a:prstGeom prst="rect">
            <a:avLst/>
          </a:prstGeom>
          <a:noFill/>
        </p:spPr>
        <p:txBody>
          <a:bodyPr wrap="square" rtlCol="0">
            <a:spAutoFit/>
          </a:bodyPr>
          <a:lstStyle/>
          <a:p>
            <a:pPr algn="ctr"/>
            <a:r>
              <a:rPr lang="en-US" sz="2800" b="1" dirty="0"/>
              <a:t>Disease</a:t>
            </a:r>
          </a:p>
        </p:txBody>
      </p:sp>
      <p:sp>
        <p:nvSpPr>
          <p:cNvPr id="6" name="TextBox 5"/>
          <p:cNvSpPr txBox="1"/>
          <p:nvPr/>
        </p:nvSpPr>
        <p:spPr>
          <a:xfrm>
            <a:off x="9392654" y="4260443"/>
            <a:ext cx="1648115" cy="540532"/>
          </a:xfrm>
          <a:prstGeom prst="rect">
            <a:avLst/>
          </a:prstGeom>
          <a:noFill/>
          <a:ln w="19050">
            <a:solidFill>
              <a:schemeClr val="tx1"/>
            </a:solidFill>
          </a:ln>
        </p:spPr>
        <p:txBody>
          <a:bodyPr wrap="square" rtlCol="0">
            <a:spAutoFit/>
          </a:bodyPr>
          <a:lstStyle/>
          <a:p>
            <a:pPr algn="ctr"/>
            <a:r>
              <a:rPr lang="en-US" sz="2800" b="1" dirty="0"/>
              <a:t>Selection</a:t>
            </a:r>
          </a:p>
        </p:txBody>
      </p:sp>
      <p:sp>
        <p:nvSpPr>
          <p:cNvPr id="7" name="TextBox 6"/>
          <p:cNvSpPr txBox="1"/>
          <p:nvPr/>
        </p:nvSpPr>
        <p:spPr>
          <a:xfrm>
            <a:off x="260473" y="4071257"/>
            <a:ext cx="1648115" cy="954107"/>
          </a:xfrm>
          <a:prstGeom prst="rect">
            <a:avLst/>
          </a:prstGeom>
          <a:noFill/>
        </p:spPr>
        <p:txBody>
          <a:bodyPr wrap="square" rtlCol="0">
            <a:spAutoFit/>
          </a:bodyPr>
          <a:lstStyle/>
          <a:p>
            <a:pPr algn="ctr"/>
            <a:r>
              <a:rPr lang="en-US" sz="2800" b="1" dirty="0"/>
              <a:t>Matching Factor</a:t>
            </a:r>
          </a:p>
        </p:txBody>
      </p:sp>
      <p:cxnSp>
        <p:nvCxnSpPr>
          <p:cNvPr id="11" name="Straight Arrow Connector 10"/>
          <p:cNvCxnSpPr>
            <a:stCxn id="7" idx="3"/>
            <a:endCxn id="4" idx="1"/>
          </p:cNvCxnSpPr>
          <p:nvPr/>
        </p:nvCxnSpPr>
        <p:spPr>
          <a:xfrm flipV="1">
            <a:off x="1908588" y="4540469"/>
            <a:ext cx="1171497" cy="784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837243" y="3567511"/>
            <a:ext cx="4268889" cy="702693"/>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025077" y="3567511"/>
            <a:ext cx="3350267" cy="64863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837243" y="5025364"/>
            <a:ext cx="3998706" cy="515089"/>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5835949" y="4837762"/>
            <a:ext cx="1323896" cy="70269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quot;No&quot; Symbol 12"/>
          <p:cNvSpPr/>
          <p:nvPr/>
        </p:nvSpPr>
        <p:spPr>
          <a:xfrm>
            <a:off x="3710609" y="5025364"/>
            <a:ext cx="702365" cy="686323"/>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Audio 9">
            <a:hlinkClick r:id="" action="ppaction://media"/>
            <a:extLst>
              <a:ext uri="{FF2B5EF4-FFF2-40B4-BE49-F238E27FC236}">
                <a16:creationId xmlns:a16="http://schemas.microsoft.com/office/drawing/2014/main" id="{4A7C5B20-65FE-4FD2-BAFF-CD75EA541DB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836400" y="6502400"/>
            <a:ext cx="203200" cy="203200"/>
          </a:xfrm>
          <a:prstGeom prst="rect">
            <a:avLst/>
          </a:prstGeom>
        </p:spPr>
      </p:pic>
      <p:sp>
        <p:nvSpPr>
          <p:cNvPr id="18" name="Rectangle 17">
            <a:extLst>
              <a:ext uri="{FF2B5EF4-FFF2-40B4-BE49-F238E27FC236}">
                <a16:creationId xmlns:a16="http://schemas.microsoft.com/office/drawing/2014/main" id="{CF1FE4A4-AED7-5547-9F32-E4ECEB9626F4}"/>
              </a:ext>
            </a:extLst>
          </p:cNvPr>
          <p:cNvSpPr/>
          <p:nvPr/>
        </p:nvSpPr>
        <p:spPr>
          <a:xfrm rot="786036">
            <a:off x="6089002" y="3742269"/>
            <a:ext cx="3084308" cy="21892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B9EC89-0A34-AC45-A131-FB807AA0545E}"/>
              </a:ext>
            </a:extLst>
          </p:cNvPr>
          <p:cNvSpPr/>
          <p:nvPr/>
        </p:nvSpPr>
        <p:spPr>
          <a:xfrm rot="20971132">
            <a:off x="1958597" y="3750062"/>
            <a:ext cx="4110607" cy="287485"/>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43F4C3-88AB-4945-A680-AA16CBF0BE73}"/>
              </a:ext>
            </a:extLst>
          </p:cNvPr>
          <p:cNvSpPr/>
          <p:nvPr/>
        </p:nvSpPr>
        <p:spPr>
          <a:xfrm>
            <a:off x="1788695" y="4381459"/>
            <a:ext cx="1252550" cy="27810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B2D35E3-24E7-8640-8D24-9572E366145D}"/>
              </a:ext>
            </a:extLst>
          </p:cNvPr>
          <p:cNvSpPr/>
          <p:nvPr/>
        </p:nvSpPr>
        <p:spPr>
          <a:xfrm>
            <a:off x="8122794" y="4384507"/>
            <a:ext cx="1252550" cy="27810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4401154B-4E37-6B43-9D0B-ED41BA689625}"/>
              </a:ext>
            </a:extLst>
          </p:cNvPr>
          <p:cNvCxnSpPr/>
          <p:nvPr/>
        </p:nvCxnSpPr>
        <p:spPr>
          <a:xfrm>
            <a:off x="8122794" y="4530709"/>
            <a:ext cx="1269860"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BB56B49-295B-E946-8F97-3240405C8917}"/>
              </a:ext>
            </a:extLst>
          </p:cNvPr>
          <p:cNvSpPr txBox="1"/>
          <p:nvPr/>
        </p:nvSpPr>
        <p:spPr>
          <a:xfrm>
            <a:off x="1239338" y="5869505"/>
            <a:ext cx="9193222" cy="369332"/>
          </a:xfrm>
          <a:prstGeom prst="rect">
            <a:avLst/>
          </a:prstGeom>
          <a:noFill/>
        </p:spPr>
        <p:txBody>
          <a:bodyPr wrap="none" rtlCol="0">
            <a:spAutoFit/>
          </a:bodyPr>
          <a:lstStyle/>
          <a:p>
            <a:r>
              <a:rPr lang="en-US" dirty="0"/>
              <a:t>The association between the matching factor and disease is removed by matching in the dataset</a:t>
            </a:r>
          </a:p>
        </p:txBody>
      </p:sp>
    </p:spTree>
    <p:custDataLst>
      <p:tags r:id="rId1"/>
    </p:custDataLst>
    <p:extLst>
      <p:ext uri="{BB962C8B-B14F-4D97-AF65-F5344CB8AC3E}">
        <p14:creationId xmlns:p14="http://schemas.microsoft.com/office/powerpoint/2010/main" val="2520519362"/>
      </p:ext>
    </p:extLst>
  </p:cSld>
  <p:clrMapOvr>
    <a:masterClrMapping/>
  </p:clrMapOvr>
  <mc:AlternateContent xmlns:mc="http://schemas.openxmlformats.org/markup-compatibility/2006" xmlns:p14="http://schemas.microsoft.com/office/powerpoint/2010/main">
    <mc:Choice Requires="p14">
      <p:transition spd="slow" p14:dur="2000" advTm="91333"/>
    </mc:Choice>
    <mc:Fallback xmlns="">
      <p:transition spd="slow" advTm="913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0"/>
                </p:tgtEl>
              </p:cMediaNode>
            </p:audio>
          </p:childTnLst>
        </p:cTn>
      </p:par>
    </p:tnLst>
    <p:bldLst>
      <p:bldP spid="6"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in Case-Control Studies</a:t>
            </a:r>
          </a:p>
        </p:txBody>
      </p:sp>
      <p:sp>
        <p:nvSpPr>
          <p:cNvPr id="3" name="Content Placeholder 2"/>
          <p:cNvSpPr>
            <a:spLocks noGrp="1"/>
          </p:cNvSpPr>
          <p:nvPr>
            <p:ph idx="1"/>
          </p:nvPr>
        </p:nvSpPr>
        <p:spPr/>
        <p:txBody>
          <a:bodyPr>
            <a:normAutofit/>
          </a:bodyPr>
          <a:lstStyle/>
          <a:p>
            <a:r>
              <a:rPr lang="en-US" dirty="0"/>
              <a:t>Matching factor is associated with exposure, not disease</a:t>
            </a:r>
          </a:p>
          <a:p>
            <a:r>
              <a:rPr lang="en-US" dirty="0"/>
              <a:t>Unadjusted data are biased, must stratify by matching factor to block the “backdoor path” between exposure and disease</a:t>
            </a:r>
          </a:p>
        </p:txBody>
      </p:sp>
      <p:sp>
        <p:nvSpPr>
          <p:cNvPr id="4" name="TextBox 3"/>
          <p:cNvSpPr txBox="1"/>
          <p:nvPr/>
        </p:nvSpPr>
        <p:spPr>
          <a:xfrm>
            <a:off x="3080085" y="4270203"/>
            <a:ext cx="1648115" cy="540532"/>
          </a:xfrm>
          <a:prstGeom prst="rect">
            <a:avLst/>
          </a:prstGeom>
          <a:noFill/>
        </p:spPr>
        <p:txBody>
          <a:bodyPr wrap="square" rtlCol="0">
            <a:spAutoFit/>
          </a:bodyPr>
          <a:lstStyle/>
          <a:p>
            <a:pPr algn="ctr"/>
            <a:r>
              <a:rPr lang="en-US" sz="2800" b="1" dirty="0"/>
              <a:t>Exposure</a:t>
            </a:r>
          </a:p>
        </p:txBody>
      </p:sp>
      <p:sp>
        <p:nvSpPr>
          <p:cNvPr id="5" name="TextBox 4"/>
          <p:cNvSpPr txBox="1"/>
          <p:nvPr/>
        </p:nvSpPr>
        <p:spPr>
          <a:xfrm>
            <a:off x="6474679" y="4260443"/>
            <a:ext cx="1648115" cy="540532"/>
          </a:xfrm>
          <a:prstGeom prst="rect">
            <a:avLst/>
          </a:prstGeom>
          <a:noFill/>
        </p:spPr>
        <p:txBody>
          <a:bodyPr wrap="square" rtlCol="0">
            <a:spAutoFit/>
          </a:bodyPr>
          <a:lstStyle/>
          <a:p>
            <a:pPr algn="ctr"/>
            <a:r>
              <a:rPr lang="en-US" sz="2800" b="1" dirty="0"/>
              <a:t>Disease</a:t>
            </a:r>
          </a:p>
        </p:txBody>
      </p:sp>
      <p:sp>
        <p:nvSpPr>
          <p:cNvPr id="6" name="TextBox 5"/>
          <p:cNvSpPr txBox="1"/>
          <p:nvPr/>
        </p:nvSpPr>
        <p:spPr>
          <a:xfrm>
            <a:off x="9392654" y="4260443"/>
            <a:ext cx="1648115" cy="540532"/>
          </a:xfrm>
          <a:prstGeom prst="rect">
            <a:avLst/>
          </a:prstGeom>
          <a:noFill/>
          <a:ln w="19050">
            <a:solidFill>
              <a:schemeClr val="tx1"/>
            </a:solidFill>
          </a:ln>
        </p:spPr>
        <p:txBody>
          <a:bodyPr wrap="square" rtlCol="0">
            <a:spAutoFit/>
          </a:bodyPr>
          <a:lstStyle/>
          <a:p>
            <a:pPr algn="ctr"/>
            <a:r>
              <a:rPr lang="en-US" sz="2800" b="1" dirty="0"/>
              <a:t>Selection</a:t>
            </a:r>
          </a:p>
        </p:txBody>
      </p:sp>
      <p:sp>
        <p:nvSpPr>
          <p:cNvPr id="7" name="TextBox 6"/>
          <p:cNvSpPr txBox="1"/>
          <p:nvPr/>
        </p:nvSpPr>
        <p:spPr>
          <a:xfrm>
            <a:off x="260473" y="4071257"/>
            <a:ext cx="1648115" cy="954107"/>
          </a:xfrm>
          <a:prstGeom prst="rect">
            <a:avLst/>
          </a:prstGeom>
          <a:noFill/>
        </p:spPr>
        <p:txBody>
          <a:bodyPr wrap="square" rtlCol="0">
            <a:spAutoFit/>
          </a:bodyPr>
          <a:lstStyle/>
          <a:p>
            <a:pPr algn="ctr"/>
            <a:r>
              <a:rPr lang="en-US" sz="2800" b="1" dirty="0"/>
              <a:t>Matching Factor</a:t>
            </a:r>
          </a:p>
        </p:txBody>
      </p:sp>
      <p:cxnSp>
        <p:nvCxnSpPr>
          <p:cNvPr id="11" name="Straight Arrow Connector 10"/>
          <p:cNvCxnSpPr>
            <a:stCxn id="7" idx="3"/>
            <a:endCxn id="4" idx="1"/>
          </p:cNvCxnSpPr>
          <p:nvPr/>
        </p:nvCxnSpPr>
        <p:spPr>
          <a:xfrm flipV="1">
            <a:off x="1908588" y="4540469"/>
            <a:ext cx="1171497" cy="784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837243" y="3567511"/>
            <a:ext cx="4268889" cy="702693"/>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025077" y="3567511"/>
            <a:ext cx="3350267" cy="64863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0" name="Audio 9">
            <a:hlinkClick r:id="" action="ppaction://media"/>
            <a:extLst>
              <a:ext uri="{FF2B5EF4-FFF2-40B4-BE49-F238E27FC236}">
                <a16:creationId xmlns:a16="http://schemas.microsoft.com/office/drawing/2014/main" id="{4A7C5B20-65FE-4FD2-BAFF-CD75EA541DB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836400" y="6502400"/>
            <a:ext cx="203200" cy="203200"/>
          </a:xfrm>
          <a:prstGeom prst="rect">
            <a:avLst/>
          </a:prstGeom>
        </p:spPr>
      </p:pic>
      <p:sp>
        <p:nvSpPr>
          <p:cNvPr id="16" name="Rectangle 15">
            <a:extLst>
              <a:ext uri="{FF2B5EF4-FFF2-40B4-BE49-F238E27FC236}">
                <a16:creationId xmlns:a16="http://schemas.microsoft.com/office/drawing/2014/main" id="{D32B1AC6-3DC8-F844-9733-7A839F0D6EF1}"/>
              </a:ext>
            </a:extLst>
          </p:cNvPr>
          <p:cNvSpPr/>
          <p:nvPr/>
        </p:nvSpPr>
        <p:spPr>
          <a:xfrm>
            <a:off x="8122794" y="4384507"/>
            <a:ext cx="1252550" cy="27810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D4E84AE7-E1BC-194F-BF55-44C14FFE7A3C}"/>
              </a:ext>
            </a:extLst>
          </p:cNvPr>
          <p:cNvCxnSpPr/>
          <p:nvPr/>
        </p:nvCxnSpPr>
        <p:spPr>
          <a:xfrm>
            <a:off x="8122794" y="4530709"/>
            <a:ext cx="1269860"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CDE1724-CAB8-A343-AF7D-5879D1EC0530}"/>
              </a:ext>
            </a:extLst>
          </p:cNvPr>
          <p:cNvSpPr/>
          <p:nvPr/>
        </p:nvSpPr>
        <p:spPr>
          <a:xfrm rot="786036">
            <a:off x="6089002" y="3742269"/>
            <a:ext cx="3084308" cy="21892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A09FB92-3989-B146-89D6-7B76F5008E84}"/>
              </a:ext>
            </a:extLst>
          </p:cNvPr>
          <p:cNvSpPr/>
          <p:nvPr/>
        </p:nvSpPr>
        <p:spPr>
          <a:xfrm rot="20971132">
            <a:off x="1958597" y="3750062"/>
            <a:ext cx="4110607" cy="287485"/>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6EAF225-3CB1-5344-A09E-8E91D1225E4B}"/>
              </a:ext>
            </a:extLst>
          </p:cNvPr>
          <p:cNvSpPr/>
          <p:nvPr/>
        </p:nvSpPr>
        <p:spPr>
          <a:xfrm>
            <a:off x="1788695" y="4381459"/>
            <a:ext cx="1252550" cy="27810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97942131"/>
      </p:ext>
    </p:extLst>
  </p:cSld>
  <p:clrMapOvr>
    <a:masterClrMapping/>
  </p:clrMapOvr>
  <mc:AlternateContent xmlns:mc="http://schemas.openxmlformats.org/markup-compatibility/2006" xmlns:p14="http://schemas.microsoft.com/office/powerpoint/2010/main">
    <mc:Choice Requires="p14">
      <p:transition spd="slow" p14:dur="2000" advTm="91333"/>
    </mc:Choice>
    <mc:Fallback xmlns="">
      <p:transition spd="slow" advTm="913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0"/>
                </p:tgtEl>
              </p:cMediaNode>
            </p:audio>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in Case-Control Studies</a:t>
            </a:r>
          </a:p>
        </p:txBody>
      </p:sp>
      <p:sp>
        <p:nvSpPr>
          <p:cNvPr id="3" name="Content Placeholder 2"/>
          <p:cNvSpPr>
            <a:spLocks noGrp="1"/>
          </p:cNvSpPr>
          <p:nvPr>
            <p:ph idx="1"/>
          </p:nvPr>
        </p:nvSpPr>
        <p:spPr/>
        <p:txBody>
          <a:bodyPr>
            <a:normAutofit/>
          </a:bodyPr>
          <a:lstStyle/>
          <a:p>
            <a:r>
              <a:rPr lang="en-US" dirty="0"/>
              <a:t>Matching factor is associated with disease, not exposure</a:t>
            </a:r>
          </a:p>
          <a:p>
            <a:r>
              <a:rPr lang="en-US" dirty="0"/>
              <a:t>Unadjusted data are valid, no “backdoor path” between exposure and disease</a:t>
            </a:r>
          </a:p>
          <a:p>
            <a:endParaRPr lang="en-US" i="1" dirty="0"/>
          </a:p>
        </p:txBody>
      </p:sp>
      <p:sp>
        <p:nvSpPr>
          <p:cNvPr id="4" name="TextBox 3"/>
          <p:cNvSpPr txBox="1"/>
          <p:nvPr/>
        </p:nvSpPr>
        <p:spPr>
          <a:xfrm>
            <a:off x="3080085" y="4270203"/>
            <a:ext cx="1648115" cy="540532"/>
          </a:xfrm>
          <a:prstGeom prst="rect">
            <a:avLst/>
          </a:prstGeom>
          <a:noFill/>
        </p:spPr>
        <p:txBody>
          <a:bodyPr wrap="square" rtlCol="0">
            <a:spAutoFit/>
          </a:bodyPr>
          <a:lstStyle/>
          <a:p>
            <a:pPr algn="ctr"/>
            <a:r>
              <a:rPr lang="en-US" sz="2800" b="1" dirty="0"/>
              <a:t>Exposure</a:t>
            </a:r>
          </a:p>
        </p:txBody>
      </p:sp>
      <p:sp>
        <p:nvSpPr>
          <p:cNvPr id="5" name="TextBox 4"/>
          <p:cNvSpPr txBox="1"/>
          <p:nvPr/>
        </p:nvSpPr>
        <p:spPr>
          <a:xfrm>
            <a:off x="6474679" y="4260443"/>
            <a:ext cx="1648115" cy="540532"/>
          </a:xfrm>
          <a:prstGeom prst="rect">
            <a:avLst/>
          </a:prstGeom>
          <a:noFill/>
        </p:spPr>
        <p:txBody>
          <a:bodyPr wrap="square" rtlCol="0">
            <a:spAutoFit/>
          </a:bodyPr>
          <a:lstStyle/>
          <a:p>
            <a:pPr algn="ctr"/>
            <a:r>
              <a:rPr lang="en-US" sz="2800" b="1" dirty="0"/>
              <a:t>Disease</a:t>
            </a:r>
          </a:p>
        </p:txBody>
      </p:sp>
      <p:sp>
        <p:nvSpPr>
          <p:cNvPr id="6" name="TextBox 5"/>
          <p:cNvSpPr txBox="1"/>
          <p:nvPr/>
        </p:nvSpPr>
        <p:spPr>
          <a:xfrm>
            <a:off x="9392654" y="4260443"/>
            <a:ext cx="1648115" cy="540532"/>
          </a:xfrm>
          <a:prstGeom prst="rect">
            <a:avLst/>
          </a:prstGeom>
          <a:noFill/>
          <a:ln w="19050">
            <a:solidFill>
              <a:schemeClr val="tx1"/>
            </a:solidFill>
          </a:ln>
        </p:spPr>
        <p:txBody>
          <a:bodyPr wrap="square" rtlCol="0">
            <a:spAutoFit/>
          </a:bodyPr>
          <a:lstStyle/>
          <a:p>
            <a:pPr algn="ctr"/>
            <a:r>
              <a:rPr lang="en-US" sz="2800" b="1" dirty="0"/>
              <a:t>Selection</a:t>
            </a:r>
          </a:p>
        </p:txBody>
      </p:sp>
      <p:sp>
        <p:nvSpPr>
          <p:cNvPr id="7" name="TextBox 6"/>
          <p:cNvSpPr txBox="1"/>
          <p:nvPr/>
        </p:nvSpPr>
        <p:spPr>
          <a:xfrm>
            <a:off x="260473" y="4071257"/>
            <a:ext cx="1648115" cy="954107"/>
          </a:xfrm>
          <a:prstGeom prst="rect">
            <a:avLst/>
          </a:prstGeom>
          <a:noFill/>
        </p:spPr>
        <p:txBody>
          <a:bodyPr wrap="square" rtlCol="0">
            <a:spAutoFit/>
          </a:bodyPr>
          <a:lstStyle/>
          <a:p>
            <a:pPr algn="ctr"/>
            <a:r>
              <a:rPr lang="en-US" sz="2800" b="1" dirty="0"/>
              <a:t>Matching Factor</a:t>
            </a:r>
          </a:p>
        </p:txBody>
      </p:sp>
      <p:cxnSp>
        <p:nvCxnSpPr>
          <p:cNvPr id="9" name="Straight Arrow Connector 8"/>
          <p:cNvCxnSpPr>
            <a:stCxn id="5" idx="3"/>
            <a:endCxn id="6" idx="1"/>
          </p:cNvCxnSpPr>
          <p:nvPr/>
        </p:nvCxnSpPr>
        <p:spPr>
          <a:xfrm>
            <a:off x="8122794" y="4530709"/>
            <a:ext cx="1269860"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837243" y="3567511"/>
            <a:ext cx="4268889" cy="702693"/>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025077" y="3567511"/>
            <a:ext cx="3350267" cy="64863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837243" y="5025364"/>
            <a:ext cx="3998706" cy="515089"/>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5835949" y="4837762"/>
            <a:ext cx="1323896" cy="70269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quot;No&quot; Symbol 12"/>
          <p:cNvSpPr/>
          <p:nvPr/>
        </p:nvSpPr>
        <p:spPr>
          <a:xfrm>
            <a:off x="3710609" y="5025364"/>
            <a:ext cx="702365" cy="686323"/>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Audio 9">
            <a:hlinkClick r:id="" action="ppaction://media"/>
            <a:extLst>
              <a:ext uri="{FF2B5EF4-FFF2-40B4-BE49-F238E27FC236}">
                <a16:creationId xmlns:a16="http://schemas.microsoft.com/office/drawing/2014/main" id="{4A7C5B20-65FE-4FD2-BAFF-CD75EA541DB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836400" y="6502400"/>
            <a:ext cx="203200" cy="203200"/>
          </a:xfrm>
          <a:prstGeom prst="rect">
            <a:avLst/>
          </a:prstGeom>
        </p:spPr>
      </p:pic>
      <p:sp>
        <p:nvSpPr>
          <p:cNvPr id="16" name="TextBox 15">
            <a:extLst>
              <a:ext uri="{FF2B5EF4-FFF2-40B4-BE49-F238E27FC236}">
                <a16:creationId xmlns:a16="http://schemas.microsoft.com/office/drawing/2014/main" id="{2F1C1355-EE99-694D-99BD-B859270A0F16}"/>
              </a:ext>
            </a:extLst>
          </p:cNvPr>
          <p:cNvSpPr txBox="1"/>
          <p:nvPr/>
        </p:nvSpPr>
        <p:spPr>
          <a:xfrm>
            <a:off x="1239338" y="5869505"/>
            <a:ext cx="9193222" cy="646331"/>
          </a:xfrm>
          <a:prstGeom prst="rect">
            <a:avLst/>
          </a:prstGeom>
          <a:noFill/>
        </p:spPr>
        <p:txBody>
          <a:bodyPr wrap="none" rtlCol="0">
            <a:spAutoFit/>
          </a:bodyPr>
          <a:lstStyle/>
          <a:p>
            <a:r>
              <a:rPr lang="en-US" dirty="0"/>
              <a:t>The association between the matching factor and disease is removed by matching in the dataset</a:t>
            </a:r>
          </a:p>
          <a:p>
            <a:endParaRPr lang="en-US" dirty="0"/>
          </a:p>
        </p:txBody>
      </p:sp>
    </p:spTree>
    <p:custDataLst>
      <p:tags r:id="rId1"/>
    </p:custDataLst>
    <p:extLst>
      <p:ext uri="{BB962C8B-B14F-4D97-AF65-F5344CB8AC3E}">
        <p14:creationId xmlns:p14="http://schemas.microsoft.com/office/powerpoint/2010/main" val="3558701265"/>
      </p:ext>
    </p:extLst>
  </p:cSld>
  <p:clrMapOvr>
    <a:masterClrMapping/>
  </p:clrMapOvr>
  <mc:AlternateContent xmlns:mc="http://schemas.openxmlformats.org/markup-compatibility/2006" xmlns:p14="http://schemas.microsoft.com/office/powerpoint/2010/main">
    <mc:Choice Requires="p14">
      <p:transition spd="slow" p14:dur="2000" advTm="91333"/>
    </mc:Choice>
    <mc:Fallback xmlns="">
      <p:transition spd="slow" advTm="913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0"/>
                </p:tgtEl>
              </p:cMediaNode>
            </p:audio>
          </p:childTnLst>
        </p:cTn>
      </p:par>
    </p:tnLst>
    <p:bldLst>
      <p:bldP spid="6"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2|27.2"/>
</p:tagLst>
</file>

<file path=ppt/tags/tag2.xml><?xml version="1.0" encoding="utf-8"?>
<p:tagLst xmlns:a="http://schemas.openxmlformats.org/drawingml/2006/main" xmlns:r="http://schemas.openxmlformats.org/officeDocument/2006/relationships" xmlns:p="http://schemas.openxmlformats.org/presentationml/2006/main">
  <p:tag name="TIMING" val="|23.2|27.2"/>
</p:tagLst>
</file>

<file path=ppt/tags/tag3.xml><?xml version="1.0" encoding="utf-8"?>
<p:tagLst xmlns:a="http://schemas.openxmlformats.org/drawingml/2006/main" xmlns:r="http://schemas.openxmlformats.org/officeDocument/2006/relationships" xmlns:p="http://schemas.openxmlformats.org/presentationml/2006/main">
  <p:tag name="TIMING" val="|23.2|2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827</Words>
  <Application>Microsoft Macintosh PowerPoint</Application>
  <PresentationFormat>Widescreen</PresentationFormat>
  <Paragraphs>35</Paragraphs>
  <Slides>3</Slides>
  <Notes>3</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Matching in Case-Control Studies</vt:lpstr>
      <vt:lpstr>Matching in Case-Control Studies</vt:lpstr>
      <vt:lpstr>Matching in Case-Control Studies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Matching in Case-Control Studies</dc:title>
  <dc:creator>Van Blarigan, Erin</dc:creator>
  <cp:lastModifiedBy>Van Blarigan, Erin</cp:lastModifiedBy>
  <cp:revision>4</cp:revision>
  <dcterms:created xsi:type="dcterms:W3CDTF">2020-01-17T00:12:02Z</dcterms:created>
  <dcterms:modified xsi:type="dcterms:W3CDTF">2020-01-17T00:25:30Z</dcterms:modified>
</cp:coreProperties>
</file>