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0" r:id="rId1"/>
  </p:sldMasterIdLst>
  <p:notesMasterIdLst>
    <p:notesMasterId r:id="rId53"/>
  </p:notesMasterIdLst>
  <p:handoutMasterIdLst>
    <p:handoutMasterId r:id="rId54"/>
  </p:handoutMasterIdLst>
  <p:sldIdLst>
    <p:sldId id="256" r:id="rId2"/>
    <p:sldId id="261" r:id="rId3"/>
    <p:sldId id="744" r:id="rId4"/>
    <p:sldId id="667" r:id="rId5"/>
    <p:sldId id="745" r:id="rId6"/>
    <p:sldId id="262" r:id="rId7"/>
    <p:sldId id="684" r:id="rId8"/>
    <p:sldId id="669" r:id="rId9"/>
    <p:sldId id="692" r:id="rId10"/>
    <p:sldId id="704" r:id="rId11"/>
    <p:sldId id="685" r:id="rId12"/>
    <p:sldId id="736" r:id="rId13"/>
    <p:sldId id="264" r:id="rId14"/>
    <p:sldId id="737" r:id="rId15"/>
    <p:sldId id="738" r:id="rId16"/>
    <p:sldId id="265" r:id="rId17"/>
    <p:sldId id="268" r:id="rId18"/>
    <p:sldId id="705" r:id="rId19"/>
    <p:sldId id="671" r:id="rId20"/>
    <p:sldId id="763" r:id="rId21"/>
    <p:sldId id="739" r:id="rId22"/>
    <p:sldId id="740" r:id="rId23"/>
    <p:sldId id="741" r:id="rId24"/>
    <p:sldId id="742" r:id="rId25"/>
    <p:sldId id="743" r:id="rId26"/>
    <p:sldId id="746" r:id="rId27"/>
    <p:sldId id="747" r:id="rId28"/>
    <p:sldId id="751" r:id="rId29"/>
    <p:sldId id="752" r:id="rId30"/>
    <p:sldId id="753" r:id="rId31"/>
    <p:sldId id="754" r:id="rId32"/>
    <p:sldId id="755" r:id="rId33"/>
    <p:sldId id="756" r:id="rId34"/>
    <p:sldId id="757" r:id="rId35"/>
    <p:sldId id="758" r:id="rId36"/>
    <p:sldId id="759" r:id="rId37"/>
    <p:sldId id="760" r:id="rId38"/>
    <p:sldId id="761" r:id="rId39"/>
    <p:sldId id="257" r:id="rId40"/>
    <p:sldId id="258" r:id="rId41"/>
    <p:sldId id="259" r:id="rId42"/>
    <p:sldId id="260" r:id="rId43"/>
    <p:sldId id="764" r:id="rId44"/>
    <p:sldId id="293" r:id="rId45"/>
    <p:sldId id="765" r:id="rId46"/>
    <p:sldId id="766" r:id="rId47"/>
    <p:sldId id="267" r:id="rId48"/>
    <p:sldId id="301" r:id="rId49"/>
    <p:sldId id="270" r:id="rId50"/>
    <p:sldId id="310" r:id="rId51"/>
    <p:sldId id="762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66"/>
    <a:srgbClr val="FFCC66"/>
    <a:srgbClr val="FF9933"/>
    <a:srgbClr val="CCECFF"/>
    <a:srgbClr val="6699FF"/>
    <a:srgbClr val="3333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 autoAdjust="0"/>
    <p:restoredTop sz="93061" autoAdjust="0"/>
  </p:normalViewPr>
  <p:slideViewPr>
    <p:cSldViewPr>
      <p:cViewPr varScale="1">
        <p:scale>
          <a:sx n="119" d="100"/>
          <a:sy n="119" d="100"/>
        </p:scale>
        <p:origin x="18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7695458A-E5DE-4165-AF7A-D14A77B3C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42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3D3F0A1-B7D1-468D-8D07-3D12EFBF0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72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D3F0A1-B7D1-468D-8D07-3D12EFBF00E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2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Diagnostic tests are mostly judged by their sensitivity and specificity.  Even if a test has high sensitivity and specificity it may not be useful to use it on the population because you would still see many false positives.</a:t>
            </a:r>
          </a:p>
          <a:p>
            <a:endParaRPr lang="en-US" altLang="en-US" dirty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7C7FA1-28CF-49A6-90D1-7A6F6A982031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758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at least 30 = 30-34, 35-39, and 40+.  These are mutually exclusive categories.</a:t>
            </a:r>
          </a:p>
          <a:p>
            <a:r>
              <a:rPr lang="en-US" dirty="0"/>
              <a:t>You could also use the % of total values bearing in mind that these are rounded values and get 0.0604.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D4012-664B-4B7D-A374-060FE08D0C8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9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Independence does not mean mutually exclusive – you can have both the events or traits but one does not depend on the other.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D3F0A1-B7D1-468D-8D07-3D12EFBF00E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49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2B7CC6-D19D-4C6E-B78C-98A821A1CFF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2962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51D1EE-4FC2-4E45-8F2C-557BD670C9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131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are actually taking the overall probability space and dividing it up into the groups about which we have and producing a weighted average over all the groups.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D4012-664B-4B7D-A374-060FE08D0C8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33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D3F0A1-B7D1-468D-8D07-3D12EFBF00E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93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 of sensitivity as ‘ruling in’ the disease and specificity as ‘ruling out’ the disease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D3F0A1-B7D1-468D-8D07-3D12EFBF00E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40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Instead of testing for a disease we may be looking for a specific genetic variant that responds (or does not respond) to a treatment.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D3F0A1-B7D1-468D-8D07-3D12EFBF00E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85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have 2% false positives then you will have 98% true negatives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D3F0A1-B7D1-468D-8D07-3D12EFBF00E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6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A92EFE-89D5-4AE1-9F0D-44FAEB9E3A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Think of union as ‘or’ and intersection as ‘and’ so a union is when either of the outcomes occurs and an intersection is when they both occur together.</a:t>
            </a:r>
          </a:p>
        </p:txBody>
      </p:sp>
    </p:spTree>
    <p:extLst>
      <p:ext uri="{BB962C8B-B14F-4D97-AF65-F5344CB8AC3E}">
        <p14:creationId xmlns:p14="http://schemas.microsoft.com/office/powerpoint/2010/main" val="20163344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am assuming here that the tests are independent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D3F0A1-B7D1-468D-8D07-3D12EFBF00E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76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shows that multiple testing here quickly shows that you might be mislead by the false positives.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D3F0A1-B7D1-468D-8D07-3D12EFBF00E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008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Bayes theorem is an easy way to rearrange your conditional probabilities when you know P(A|B) and you are interested in P(B|A)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D3F0A1-B7D1-468D-8D07-3D12EFBF00E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792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491902-763E-4621-B5EA-71CAA6123D3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9254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knowing that the probability increased 33 fold from 2% to 66% is reassuring but still not a sure 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D3F0A1-B7D1-468D-8D07-3D12EFBF00E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12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events are mutually exclusive when they cannot occur together so the intersection has probability = 0.0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D3F0A1-B7D1-468D-8D07-3D12EFBF00E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27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7BD19C-36A8-44C0-ABE0-2F336D7F0F6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So for a group of families the union of having 1 child OR 2 children OR 3 children = P(1 child) + P(2 children) + P(3 children) because no family can have more than one of these events.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72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CFD0B0-368C-4C79-B12E-9CFC6683950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Note that you need to subtract the intersection of A and B when computing their union because this overlap would be counted twice otherwise.</a:t>
            </a:r>
          </a:p>
        </p:txBody>
      </p:sp>
    </p:spTree>
    <p:extLst>
      <p:ext uri="{BB962C8B-B14F-4D97-AF65-F5344CB8AC3E}">
        <p14:creationId xmlns:p14="http://schemas.microsoft.com/office/powerpoint/2010/main" val="1845713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you be exposed to A and B at the same time?  If yes, then there intersection has a probability &gt; 0.0 and they are not mutually exclusive.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D3F0A1-B7D1-468D-8D07-3D12EFBF00E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65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concept of conditional probability is important in clinical trials and other experimental data.  We may want to know the probability of a response given your gender or given the other comorbidities you have.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D3F0A1-B7D1-468D-8D07-3D12EFBF00E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07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Easy way to calculate conditional probabilities is when we have data in categories and in tables.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D3F0A1-B7D1-468D-8D07-3D12EFBF00E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74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Diagnostic tests are mostly judged by their sensitivity and specificity.  Even if a test has high sensitivity and specificity it may not be useful to use it on the population because you would still see many false positives.</a:t>
            </a:r>
          </a:p>
          <a:p>
            <a:endParaRPr lang="en-US" altLang="en-US" dirty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7C7FA1-28CF-49A6-90D1-7A6F6A982031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699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3F82A-6A09-46D8-8123-233BBF3A3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94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F54FA-87F8-4733-906D-559FB1953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60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9AF16-1A79-42DB-8EBE-FFA76C277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63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EAA61-6FE7-4DB4-9D3E-AD5B06D8D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8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21A00-1313-4D8E-9C33-3FBF29E0E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6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2CBED-3F4A-4DB1-96F4-66F0558E6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3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507C9-D2D6-42C4-A8B6-8DF8042AB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A476D-0884-4E1F-9D25-C0F313415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8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21C5F-135E-44FD-8A6C-A41F57CE0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47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C183B-CA81-4984-BCCF-3B68FFD39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52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8E696-79D4-498C-9D2A-F04B2F607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9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5C908-1604-4DD6-90DF-F7768F26B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2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C231CB0-C548-4AB3-B6AE-35BA56EE4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2590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rgbClr val="000000"/>
                </a:solidFill>
              </a:rPr>
              <a:t>Biostatistics 200</a:t>
            </a:r>
            <a:br>
              <a:rPr lang="en-US" sz="4800" dirty="0">
                <a:solidFill>
                  <a:srgbClr val="000000"/>
                </a:solidFill>
              </a:rPr>
            </a:br>
            <a:br>
              <a:rPr lang="en-US" sz="4800" dirty="0">
                <a:solidFill>
                  <a:srgbClr val="000000"/>
                </a:solidFill>
              </a:rPr>
            </a:br>
            <a:r>
              <a:rPr lang="en-US" sz="4800" dirty="0">
                <a:solidFill>
                  <a:srgbClr val="000000"/>
                </a:solidFill>
              </a:rPr>
              <a:t>Basically,  cleaning your data &amp; then Basic Probability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F09F6-464B-41C8-94C9-57BC1F3EAC6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5" name="Picture 5" descr="AG00032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953000"/>
            <a:ext cx="169227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0412"/>
          </a:xfrm>
        </p:spPr>
        <p:txBody>
          <a:bodyPr/>
          <a:lstStyle/>
          <a:p>
            <a:r>
              <a:rPr lang="en-US" altLang="en-US" dirty="0"/>
              <a:t>Probability of an event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r>
              <a:rPr lang="en-US" altLang="en-US" sz="3600" dirty="0"/>
              <a:t>Probability of an event is the relative frequency of its occurrence in a large number of trials repeated under the same conditions</a:t>
            </a:r>
          </a:p>
          <a:p>
            <a:pPr lvl="1"/>
            <a:r>
              <a:rPr lang="en-US" altLang="en-US" dirty="0"/>
              <a:t>Always lies between 0 and 1 (inclusive)</a:t>
            </a:r>
          </a:p>
          <a:p>
            <a:pPr lvl="1"/>
            <a:r>
              <a:rPr lang="en-US" altLang="en-US" dirty="0"/>
              <a:t>Denoted P(A) or P(X) </a:t>
            </a:r>
            <a:r>
              <a:rPr lang="en-US" altLang="en-US" dirty="0" err="1"/>
              <a:t>etc</a:t>
            </a:r>
            <a:r>
              <a:rPr lang="mr-IN" altLang="en-US" dirty="0"/>
              <a:t>…</a:t>
            </a:r>
            <a:endParaRPr lang="en-US" altLang="en-US" dirty="0"/>
          </a:p>
          <a:p>
            <a:pPr lvl="1"/>
            <a:r>
              <a:rPr lang="en-US" altLang="en-US" dirty="0"/>
              <a:t>Examples?</a:t>
            </a:r>
          </a:p>
          <a:p>
            <a:pPr lvl="2"/>
            <a:r>
              <a:rPr lang="en-US" altLang="en-US" dirty="0"/>
              <a:t>Efficacy trials?</a:t>
            </a:r>
          </a:p>
          <a:p>
            <a:pPr lvl="2"/>
            <a:r>
              <a:rPr lang="en-US" altLang="en-US" dirty="0"/>
              <a:t>Vaccine trials?</a:t>
            </a:r>
          </a:p>
          <a:p>
            <a:pPr lvl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9B0814-52D8-474D-BE26-B46BDB1F736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68264"/>
            <a:ext cx="8229600" cy="1143000"/>
          </a:xfrm>
        </p:spPr>
        <p:txBody>
          <a:bodyPr/>
          <a:lstStyle/>
          <a:p>
            <a:r>
              <a:rPr lang="en-US" altLang="en-US" dirty="0"/>
              <a:t>Complement </a:t>
            </a:r>
            <a:r>
              <a:rPr lang="en-US" altLang="en-US"/>
              <a:t>&amp; Universe</a:t>
            </a:r>
            <a:endParaRPr lang="en-US" alt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04800" y="1234025"/>
            <a:ext cx="8534400" cy="4525963"/>
          </a:xfrm>
        </p:spPr>
        <p:txBody>
          <a:bodyPr/>
          <a:lstStyle/>
          <a:p>
            <a:r>
              <a:rPr lang="en-US" altLang="en-US" dirty="0"/>
              <a:t>The Complement of an event, A</a:t>
            </a:r>
            <a:r>
              <a:rPr lang="en-US" altLang="en-US" baseline="30000" dirty="0"/>
              <a:t>c</a:t>
            </a:r>
            <a:r>
              <a:rPr lang="en-US" altLang="en-US" dirty="0"/>
              <a:t> (A complement or ‘Not A’ )</a:t>
            </a:r>
          </a:p>
          <a:p>
            <a:pPr lvl="1"/>
            <a:r>
              <a:rPr lang="en-US" altLang="en-US" dirty="0"/>
              <a:t>e.g. if A is the event that a person has a disease, A</a:t>
            </a:r>
            <a:r>
              <a:rPr lang="en-US" altLang="en-US" baseline="30000" dirty="0"/>
              <a:t>c</a:t>
            </a:r>
            <a:r>
              <a:rPr lang="en-US" altLang="en-US" dirty="0"/>
              <a:t> is the event that a person does not have a disease</a:t>
            </a:r>
          </a:p>
          <a:p>
            <a:pPr lvl="1"/>
            <a:r>
              <a:rPr lang="en-US" altLang="en-US" dirty="0"/>
              <a:t>P(A) = 1 </a:t>
            </a:r>
            <a:r>
              <a:rPr lang="mr-IN" altLang="en-US" dirty="0"/>
              <a:t>–</a:t>
            </a:r>
            <a:r>
              <a:rPr lang="en-US" altLang="en-US" dirty="0"/>
              <a:t> P(A</a:t>
            </a:r>
            <a:r>
              <a:rPr lang="en-US" altLang="en-US" baseline="30000" dirty="0"/>
              <a:t>c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The universe of all possible events is P(A) + P(A</a:t>
            </a:r>
            <a:r>
              <a:rPr lang="en-US" altLang="en-US" baseline="30000" dirty="0"/>
              <a:t>c</a:t>
            </a:r>
            <a:r>
              <a:rPr lang="en-US" altLang="en-US" dirty="0"/>
              <a:t>) and this = 1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382F9A-71F3-4F1A-87F5-32ACB3FEAE7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11187"/>
          </a:xfrm>
        </p:spPr>
        <p:txBody>
          <a:bodyPr/>
          <a:lstStyle/>
          <a:p>
            <a:pPr eaLnBrk="1" hangingPunct="1"/>
            <a:r>
              <a:rPr lang="en-US" altLang="en-US" dirty="0"/>
              <a:t>Union &amp; Intersection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52500"/>
            <a:ext cx="8382000" cy="3276600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Arial" charset="0"/>
              </a:rPr>
              <a:t>The </a:t>
            </a:r>
            <a:r>
              <a:rPr lang="en-US" altLang="en-US" u="sng" dirty="0">
                <a:cs typeface="Arial" charset="0"/>
              </a:rPr>
              <a:t>Union</a:t>
            </a:r>
            <a:r>
              <a:rPr lang="en-US" altLang="en-US" dirty="0">
                <a:cs typeface="Arial" charset="0"/>
              </a:rPr>
              <a:t> of 2 events is written A U B</a:t>
            </a:r>
          </a:p>
          <a:p>
            <a:pPr eaLnBrk="1" hangingPunct="1"/>
            <a:r>
              <a:rPr lang="en-US" altLang="en-US" dirty="0">
                <a:cs typeface="Arial" charset="0"/>
              </a:rPr>
              <a:t>The Union is if </a:t>
            </a:r>
            <a:r>
              <a:rPr lang="en-US" altLang="en-US" u="sng" dirty="0">
                <a:cs typeface="Arial" charset="0"/>
              </a:rPr>
              <a:t>either A or B or both </a:t>
            </a:r>
            <a:r>
              <a:rPr lang="en-US" altLang="en-US" dirty="0">
                <a:cs typeface="Arial" charset="0"/>
              </a:rPr>
              <a:t>occur </a:t>
            </a:r>
          </a:p>
          <a:p>
            <a:pPr eaLnBrk="1" hangingPunct="1"/>
            <a:r>
              <a:rPr lang="en-US" altLang="en-US" dirty="0">
                <a:cs typeface="Arial" charset="0"/>
              </a:rPr>
              <a:t>The Intersection is when both occur at the same time </a:t>
            </a:r>
          </a:p>
          <a:p>
            <a:pPr eaLnBrk="1" hangingPunct="1"/>
            <a:r>
              <a:rPr lang="en-US" altLang="en-US" dirty="0">
                <a:cs typeface="Arial" charset="0"/>
              </a:rPr>
              <a:t>P(</a:t>
            </a:r>
          </a:p>
          <a:p>
            <a:pPr eaLnBrk="1" hangingPunct="1"/>
            <a:r>
              <a:rPr lang="en-US" altLang="en-US" dirty="0">
                <a:cs typeface="Arial" charset="0"/>
              </a:rPr>
              <a:t>P(A U B) is the Union</a:t>
            </a:r>
          </a:p>
          <a:p>
            <a:pPr eaLnBrk="1" hangingPunct="1"/>
            <a:r>
              <a:rPr lang="en-US" altLang="en-US" dirty="0">
                <a:cs typeface="Arial" charset="0"/>
              </a:rPr>
              <a:t>= P(A) + P(B) </a:t>
            </a:r>
            <a:r>
              <a:rPr lang="mr-IN" altLang="en-US" dirty="0">
                <a:cs typeface="Arial" charset="0"/>
              </a:rPr>
              <a:t>–</a:t>
            </a:r>
            <a:r>
              <a:rPr lang="en-US" altLang="en-US" dirty="0">
                <a:cs typeface="Arial" charset="0"/>
              </a:rPr>
              <a:t> P(A ∩ B)</a:t>
            </a:r>
          </a:p>
          <a:p>
            <a:pPr eaLnBrk="1" hangingPunct="1"/>
            <a:endParaRPr lang="en-US" altLang="en-US" dirty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altLang="en-US" sz="2400" dirty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alt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5690666" y="4189412"/>
            <a:ext cx="2590800" cy="2286000"/>
          </a:xfrm>
          <a:prstGeom prst="ellipse">
            <a:avLst/>
          </a:prstGeom>
          <a:solidFill>
            <a:schemeClr val="accent3">
              <a:lumMod val="75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07946" y="4453046"/>
            <a:ext cx="1752600" cy="1752600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5843066" y="4976526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charset="0"/>
                <a:cs typeface="Arial" charset="0"/>
              </a:rPr>
              <a:t>A ∩ B</a:t>
            </a:r>
            <a:endParaRPr lang="en-US" altLang="en-US" sz="2400" b="1">
              <a:latin typeface="Arial" charset="0"/>
            </a:endParaRPr>
          </a:p>
        </p:txBody>
      </p:sp>
      <p:sp>
        <p:nvSpPr>
          <p:cNvPr id="22536" name="TextBox 9"/>
          <p:cNvSpPr txBox="1">
            <a:spLocks noChangeArrowheads="1"/>
          </p:cNvSpPr>
          <p:nvPr/>
        </p:nvSpPr>
        <p:spPr bwMode="auto">
          <a:xfrm>
            <a:off x="5271566" y="4954582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charset="0"/>
                <a:cs typeface="Arial" charset="0"/>
              </a:rPr>
              <a:t>A</a:t>
            </a:r>
            <a:endParaRPr lang="en-US" altLang="en-US" sz="2400" b="1" dirty="0">
              <a:latin typeface="Arial" charset="0"/>
            </a:endParaRPr>
          </a:p>
        </p:txBody>
      </p:sp>
      <p:sp>
        <p:nvSpPr>
          <p:cNvPr id="22537" name="TextBox 10"/>
          <p:cNvSpPr txBox="1">
            <a:spLocks noChangeArrowheads="1"/>
          </p:cNvSpPr>
          <p:nvPr/>
        </p:nvSpPr>
        <p:spPr bwMode="auto">
          <a:xfrm>
            <a:off x="7680523" y="4975223"/>
            <a:ext cx="1143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charset="0"/>
                <a:cs typeface="Arial" charset="0"/>
              </a:rPr>
              <a:t>B</a:t>
            </a:r>
            <a:endParaRPr lang="en-US" altLang="en-US" sz="2400" b="1" dirty="0">
              <a:latin typeface="Arial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572000" y="3879850"/>
            <a:ext cx="4526755" cy="2905125"/>
          </a:xfrm>
          <a:custGeom>
            <a:avLst/>
            <a:gdLst>
              <a:gd name="connsiteX0" fmla="*/ 1607847 w 4277305"/>
              <a:gd name="connsiteY0" fmla="*/ 643 h 2906076"/>
              <a:gd name="connsiteX1" fmla="*/ 2610737 w 4277305"/>
              <a:gd name="connsiteY1" fmla="*/ 15392 h 2906076"/>
              <a:gd name="connsiteX2" fmla="*/ 2772969 w 4277305"/>
              <a:gd name="connsiteY2" fmla="*/ 44888 h 2906076"/>
              <a:gd name="connsiteX3" fmla="*/ 2935202 w 4277305"/>
              <a:gd name="connsiteY3" fmla="*/ 59637 h 2906076"/>
              <a:gd name="connsiteX4" fmla="*/ 3126931 w 4277305"/>
              <a:gd name="connsiteY4" fmla="*/ 89134 h 2906076"/>
              <a:gd name="connsiteX5" fmla="*/ 3171176 w 4277305"/>
              <a:gd name="connsiteY5" fmla="*/ 103882 h 2906076"/>
              <a:gd name="connsiteX6" fmla="*/ 3259666 w 4277305"/>
              <a:gd name="connsiteY6" fmla="*/ 118630 h 2906076"/>
              <a:gd name="connsiteX7" fmla="*/ 3362905 w 4277305"/>
              <a:gd name="connsiteY7" fmla="*/ 148127 h 2906076"/>
              <a:gd name="connsiteX8" fmla="*/ 3421899 w 4277305"/>
              <a:gd name="connsiteY8" fmla="*/ 192372 h 2906076"/>
              <a:gd name="connsiteX9" fmla="*/ 3466144 w 4277305"/>
              <a:gd name="connsiteY9" fmla="*/ 221869 h 2906076"/>
              <a:gd name="connsiteX10" fmla="*/ 3495640 w 4277305"/>
              <a:gd name="connsiteY10" fmla="*/ 266114 h 2906076"/>
              <a:gd name="connsiteX11" fmla="*/ 3539886 w 4277305"/>
              <a:gd name="connsiteY11" fmla="*/ 295611 h 2906076"/>
              <a:gd name="connsiteX12" fmla="*/ 3598879 w 4277305"/>
              <a:gd name="connsiteY12" fmla="*/ 339856 h 2906076"/>
              <a:gd name="connsiteX13" fmla="*/ 3716866 w 4277305"/>
              <a:gd name="connsiteY13" fmla="*/ 443095 h 2906076"/>
              <a:gd name="connsiteX14" fmla="*/ 3805357 w 4277305"/>
              <a:gd name="connsiteY14" fmla="*/ 502088 h 2906076"/>
              <a:gd name="connsiteX15" fmla="*/ 3908595 w 4277305"/>
              <a:gd name="connsiteY15" fmla="*/ 546334 h 2906076"/>
              <a:gd name="connsiteX16" fmla="*/ 3997086 w 4277305"/>
              <a:gd name="connsiteY16" fmla="*/ 590579 h 2906076"/>
              <a:gd name="connsiteX17" fmla="*/ 4100324 w 4277305"/>
              <a:gd name="connsiteY17" fmla="*/ 738063 h 2906076"/>
              <a:gd name="connsiteX18" fmla="*/ 4159318 w 4277305"/>
              <a:gd name="connsiteY18" fmla="*/ 870798 h 2906076"/>
              <a:gd name="connsiteX19" fmla="*/ 4233060 w 4277305"/>
              <a:gd name="connsiteY19" fmla="*/ 1003534 h 2906076"/>
              <a:gd name="connsiteX20" fmla="*/ 4262557 w 4277305"/>
              <a:gd name="connsiteY20" fmla="*/ 1121521 h 2906076"/>
              <a:gd name="connsiteX21" fmla="*/ 4277305 w 4277305"/>
              <a:gd name="connsiteY21" fmla="*/ 1165766 h 2906076"/>
              <a:gd name="connsiteX22" fmla="*/ 4247808 w 4277305"/>
              <a:gd name="connsiteY22" fmla="*/ 1460734 h 2906076"/>
              <a:gd name="connsiteX23" fmla="*/ 4233060 w 4277305"/>
              <a:gd name="connsiteY23" fmla="*/ 1534476 h 2906076"/>
              <a:gd name="connsiteX24" fmla="*/ 4144569 w 4277305"/>
              <a:gd name="connsiteY24" fmla="*/ 1622966 h 2906076"/>
              <a:gd name="connsiteX25" fmla="*/ 4100324 w 4277305"/>
              <a:gd name="connsiteY25" fmla="*/ 1667211 h 2906076"/>
              <a:gd name="connsiteX26" fmla="*/ 4115073 w 4277305"/>
              <a:gd name="connsiteY26" fmla="*/ 1755701 h 2906076"/>
              <a:gd name="connsiteX27" fmla="*/ 4144569 w 4277305"/>
              <a:gd name="connsiteY27" fmla="*/ 1858940 h 2906076"/>
              <a:gd name="connsiteX28" fmla="*/ 4129821 w 4277305"/>
              <a:gd name="connsiteY28" fmla="*/ 2212901 h 2906076"/>
              <a:gd name="connsiteX29" fmla="*/ 4070828 w 4277305"/>
              <a:gd name="connsiteY29" fmla="*/ 2301392 h 2906076"/>
              <a:gd name="connsiteX30" fmla="*/ 4056079 w 4277305"/>
              <a:gd name="connsiteY30" fmla="*/ 2345637 h 2906076"/>
              <a:gd name="connsiteX31" fmla="*/ 3923344 w 4277305"/>
              <a:gd name="connsiteY31" fmla="*/ 2404630 h 2906076"/>
              <a:gd name="connsiteX32" fmla="*/ 3790608 w 4277305"/>
              <a:gd name="connsiteY32" fmla="*/ 2507869 h 2906076"/>
              <a:gd name="connsiteX33" fmla="*/ 3702118 w 4277305"/>
              <a:gd name="connsiteY33" fmla="*/ 2537366 h 2906076"/>
              <a:gd name="connsiteX34" fmla="*/ 3657873 w 4277305"/>
              <a:gd name="connsiteY34" fmla="*/ 2552114 h 2906076"/>
              <a:gd name="connsiteX35" fmla="*/ 3539886 w 4277305"/>
              <a:gd name="connsiteY35" fmla="*/ 2581611 h 2906076"/>
              <a:gd name="connsiteX36" fmla="*/ 3495640 w 4277305"/>
              <a:gd name="connsiteY36" fmla="*/ 2596359 h 2906076"/>
              <a:gd name="connsiteX37" fmla="*/ 3436647 w 4277305"/>
              <a:gd name="connsiteY37" fmla="*/ 2611108 h 2906076"/>
              <a:gd name="connsiteX38" fmla="*/ 3303911 w 4277305"/>
              <a:gd name="connsiteY38" fmla="*/ 2655353 h 2906076"/>
              <a:gd name="connsiteX39" fmla="*/ 3244918 w 4277305"/>
              <a:gd name="connsiteY39" fmla="*/ 2684850 h 2906076"/>
              <a:gd name="connsiteX40" fmla="*/ 3156428 w 4277305"/>
              <a:gd name="connsiteY40" fmla="*/ 2699598 h 2906076"/>
              <a:gd name="connsiteX41" fmla="*/ 3112182 w 4277305"/>
              <a:gd name="connsiteY41" fmla="*/ 2773340 h 2906076"/>
              <a:gd name="connsiteX42" fmla="*/ 3053189 w 4277305"/>
              <a:gd name="connsiteY42" fmla="*/ 2788088 h 2906076"/>
              <a:gd name="connsiteX43" fmla="*/ 2979447 w 4277305"/>
              <a:gd name="connsiteY43" fmla="*/ 2802837 h 2906076"/>
              <a:gd name="connsiteX44" fmla="*/ 2699228 w 4277305"/>
              <a:gd name="connsiteY44" fmla="*/ 2847082 h 2906076"/>
              <a:gd name="connsiteX45" fmla="*/ 2654982 w 4277305"/>
              <a:gd name="connsiteY45" fmla="*/ 2861830 h 2906076"/>
              <a:gd name="connsiteX46" fmla="*/ 2522247 w 4277305"/>
              <a:gd name="connsiteY46" fmla="*/ 2906076 h 2906076"/>
              <a:gd name="connsiteX47" fmla="*/ 1755331 w 4277305"/>
              <a:gd name="connsiteY47" fmla="*/ 2891327 h 2906076"/>
              <a:gd name="connsiteX48" fmla="*/ 1666840 w 4277305"/>
              <a:gd name="connsiteY48" fmla="*/ 2861830 h 2906076"/>
              <a:gd name="connsiteX49" fmla="*/ 1519357 w 4277305"/>
              <a:gd name="connsiteY49" fmla="*/ 2817585 h 2906076"/>
              <a:gd name="connsiteX50" fmla="*/ 1416118 w 4277305"/>
              <a:gd name="connsiteY50" fmla="*/ 2773340 h 2906076"/>
              <a:gd name="connsiteX51" fmla="*/ 1239137 w 4277305"/>
              <a:gd name="connsiteY51" fmla="*/ 2625856 h 2906076"/>
              <a:gd name="connsiteX52" fmla="*/ 1194892 w 4277305"/>
              <a:gd name="connsiteY52" fmla="*/ 2596359 h 2906076"/>
              <a:gd name="connsiteX53" fmla="*/ 1150647 w 4277305"/>
              <a:gd name="connsiteY53" fmla="*/ 2581611 h 2906076"/>
              <a:gd name="connsiteX54" fmla="*/ 944169 w 4277305"/>
              <a:gd name="connsiteY54" fmla="*/ 2552114 h 2906076"/>
              <a:gd name="connsiteX55" fmla="*/ 811434 w 4277305"/>
              <a:gd name="connsiteY55" fmla="*/ 2522617 h 2906076"/>
              <a:gd name="connsiteX56" fmla="*/ 752440 w 4277305"/>
              <a:gd name="connsiteY56" fmla="*/ 2493121 h 2906076"/>
              <a:gd name="connsiteX57" fmla="*/ 486969 w 4277305"/>
              <a:gd name="connsiteY57" fmla="*/ 2478372 h 2906076"/>
              <a:gd name="connsiteX58" fmla="*/ 398479 w 4277305"/>
              <a:gd name="connsiteY58" fmla="*/ 2448876 h 2906076"/>
              <a:gd name="connsiteX59" fmla="*/ 324737 w 4277305"/>
              <a:gd name="connsiteY59" fmla="*/ 2345637 h 2906076"/>
              <a:gd name="connsiteX60" fmla="*/ 295240 w 4277305"/>
              <a:gd name="connsiteY60" fmla="*/ 2271895 h 2906076"/>
              <a:gd name="connsiteX61" fmla="*/ 280492 w 4277305"/>
              <a:gd name="connsiteY61" fmla="*/ 2198153 h 2906076"/>
              <a:gd name="connsiteX62" fmla="*/ 221499 w 4277305"/>
              <a:gd name="connsiteY62" fmla="*/ 2035921 h 2906076"/>
              <a:gd name="connsiteX63" fmla="*/ 192002 w 4277305"/>
              <a:gd name="connsiteY63" fmla="*/ 1976927 h 2906076"/>
              <a:gd name="connsiteX64" fmla="*/ 162505 w 4277305"/>
              <a:gd name="connsiteY64" fmla="*/ 1814695 h 2906076"/>
              <a:gd name="connsiteX65" fmla="*/ 133008 w 4277305"/>
              <a:gd name="connsiteY65" fmla="*/ 1755701 h 2906076"/>
              <a:gd name="connsiteX66" fmla="*/ 103511 w 4277305"/>
              <a:gd name="connsiteY66" fmla="*/ 1652463 h 2906076"/>
              <a:gd name="connsiteX67" fmla="*/ 44518 w 4277305"/>
              <a:gd name="connsiteY67" fmla="*/ 1563972 h 2906076"/>
              <a:gd name="connsiteX68" fmla="*/ 15021 w 4277305"/>
              <a:gd name="connsiteY68" fmla="*/ 1519727 h 2906076"/>
              <a:gd name="connsiteX69" fmla="*/ 273 w 4277305"/>
              <a:gd name="connsiteY69" fmla="*/ 1460734 h 2906076"/>
              <a:gd name="connsiteX70" fmla="*/ 29769 w 4277305"/>
              <a:gd name="connsiteY70" fmla="*/ 1386992 h 2906076"/>
              <a:gd name="connsiteX71" fmla="*/ 59266 w 4277305"/>
              <a:gd name="connsiteY71" fmla="*/ 1283753 h 2906076"/>
              <a:gd name="connsiteX72" fmla="*/ 88763 w 4277305"/>
              <a:gd name="connsiteY72" fmla="*/ 1121521 h 2906076"/>
              <a:gd name="connsiteX73" fmla="*/ 59266 w 4277305"/>
              <a:gd name="connsiteY73" fmla="*/ 723314 h 2906076"/>
              <a:gd name="connsiteX74" fmla="*/ 44518 w 4277305"/>
              <a:gd name="connsiteY74" fmla="*/ 649572 h 2906076"/>
              <a:gd name="connsiteX75" fmla="*/ 15021 w 4277305"/>
              <a:gd name="connsiteY75" fmla="*/ 516837 h 2906076"/>
              <a:gd name="connsiteX76" fmla="*/ 29769 w 4277305"/>
              <a:gd name="connsiteY76" fmla="*/ 310359 h 2906076"/>
              <a:gd name="connsiteX77" fmla="*/ 133008 w 4277305"/>
              <a:gd name="connsiteY77" fmla="*/ 295611 h 2906076"/>
              <a:gd name="connsiteX78" fmla="*/ 221499 w 4277305"/>
              <a:gd name="connsiteY78" fmla="*/ 266114 h 2906076"/>
              <a:gd name="connsiteX79" fmla="*/ 324737 w 4277305"/>
              <a:gd name="connsiteY79" fmla="*/ 236617 h 2906076"/>
              <a:gd name="connsiteX80" fmla="*/ 398479 w 4277305"/>
              <a:gd name="connsiteY80" fmla="*/ 207121 h 2906076"/>
              <a:gd name="connsiteX81" fmla="*/ 590208 w 4277305"/>
              <a:gd name="connsiteY81" fmla="*/ 177624 h 2906076"/>
              <a:gd name="connsiteX82" fmla="*/ 737692 w 4277305"/>
              <a:gd name="connsiteY82" fmla="*/ 148127 h 2906076"/>
              <a:gd name="connsiteX83" fmla="*/ 1062157 w 4277305"/>
              <a:gd name="connsiteY83" fmla="*/ 118630 h 2906076"/>
              <a:gd name="connsiteX84" fmla="*/ 1135899 w 4277305"/>
              <a:gd name="connsiteY84" fmla="*/ 103882 h 2906076"/>
              <a:gd name="connsiteX85" fmla="*/ 1386621 w 4277305"/>
              <a:gd name="connsiteY85" fmla="*/ 59637 h 2906076"/>
              <a:gd name="connsiteX86" fmla="*/ 1460363 w 4277305"/>
              <a:gd name="connsiteY86" fmla="*/ 44888 h 2906076"/>
              <a:gd name="connsiteX87" fmla="*/ 1578350 w 4277305"/>
              <a:gd name="connsiteY87" fmla="*/ 30140 h 2906076"/>
              <a:gd name="connsiteX88" fmla="*/ 1607847 w 4277305"/>
              <a:gd name="connsiteY88" fmla="*/ 643 h 2906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4277305" h="2906076">
                <a:moveTo>
                  <a:pt x="1607847" y="643"/>
                </a:moveTo>
                <a:cubicBezTo>
                  <a:pt x="1779911" y="-1815"/>
                  <a:pt x="2276645" y="2705"/>
                  <a:pt x="2610737" y="15392"/>
                </a:cubicBezTo>
                <a:cubicBezTo>
                  <a:pt x="2665661" y="17478"/>
                  <a:pt x="2718509" y="37462"/>
                  <a:pt x="2772969" y="44888"/>
                </a:cubicBezTo>
                <a:cubicBezTo>
                  <a:pt x="2826772" y="52225"/>
                  <a:pt x="2881124" y="54721"/>
                  <a:pt x="2935202" y="59637"/>
                </a:cubicBezTo>
                <a:cubicBezTo>
                  <a:pt x="3083790" y="96783"/>
                  <a:pt x="2872128" y="46667"/>
                  <a:pt x="3126931" y="89134"/>
                </a:cubicBezTo>
                <a:cubicBezTo>
                  <a:pt x="3142266" y="91690"/>
                  <a:pt x="3156000" y="100510"/>
                  <a:pt x="3171176" y="103882"/>
                </a:cubicBezTo>
                <a:cubicBezTo>
                  <a:pt x="3200367" y="110369"/>
                  <a:pt x="3230343" y="112765"/>
                  <a:pt x="3259666" y="118630"/>
                </a:cubicBezTo>
                <a:cubicBezTo>
                  <a:pt x="3305958" y="127888"/>
                  <a:pt x="3320739" y="134072"/>
                  <a:pt x="3362905" y="148127"/>
                </a:cubicBezTo>
                <a:cubicBezTo>
                  <a:pt x="3382570" y="162875"/>
                  <a:pt x="3401897" y="178085"/>
                  <a:pt x="3421899" y="192372"/>
                </a:cubicBezTo>
                <a:cubicBezTo>
                  <a:pt x="3436323" y="202675"/>
                  <a:pt x="3453610" y="209335"/>
                  <a:pt x="3466144" y="221869"/>
                </a:cubicBezTo>
                <a:cubicBezTo>
                  <a:pt x="3478678" y="234403"/>
                  <a:pt x="3483106" y="253580"/>
                  <a:pt x="3495640" y="266114"/>
                </a:cubicBezTo>
                <a:cubicBezTo>
                  <a:pt x="3508174" y="278648"/>
                  <a:pt x="3525462" y="285308"/>
                  <a:pt x="3539886" y="295611"/>
                </a:cubicBezTo>
                <a:cubicBezTo>
                  <a:pt x="3559888" y="309898"/>
                  <a:pt x="3580380" y="323670"/>
                  <a:pt x="3598879" y="339856"/>
                </a:cubicBezTo>
                <a:cubicBezTo>
                  <a:pt x="3703538" y="431433"/>
                  <a:pt x="3610625" y="368727"/>
                  <a:pt x="3716866" y="443095"/>
                </a:cubicBezTo>
                <a:cubicBezTo>
                  <a:pt x="3745908" y="463425"/>
                  <a:pt x="3771726" y="490877"/>
                  <a:pt x="3805357" y="502088"/>
                </a:cubicBezTo>
                <a:cubicBezTo>
                  <a:pt x="3854996" y="518635"/>
                  <a:pt x="3857565" y="517174"/>
                  <a:pt x="3908595" y="546334"/>
                </a:cubicBezTo>
                <a:cubicBezTo>
                  <a:pt x="3988645" y="592077"/>
                  <a:pt x="3915966" y="563538"/>
                  <a:pt x="3997086" y="590579"/>
                </a:cubicBezTo>
                <a:cubicBezTo>
                  <a:pt x="4037427" y="644366"/>
                  <a:pt x="4064005" y="677530"/>
                  <a:pt x="4100324" y="738063"/>
                </a:cubicBezTo>
                <a:cubicBezTo>
                  <a:pt x="4147243" y="816261"/>
                  <a:pt x="4114934" y="782031"/>
                  <a:pt x="4159318" y="870798"/>
                </a:cubicBezTo>
                <a:cubicBezTo>
                  <a:pt x="4215254" y="982669"/>
                  <a:pt x="4190453" y="904116"/>
                  <a:pt x="4233060" y="1003534"/>
                </a:cubicBezTo>
                <a:cubicBezTo>
                  <a:pt x="4253286" y="1050727"/>
                  <a:pt x="4248708" y="1066127"/>
                  <a:pt x="4262557" y="1121521"/>
                </a:cubicBezTo>
                <a:cubicBezTo>
                  <a:pt x="4266328" y="1136603"/>
                  <a:pt x="4272389" y="1151018"/>
                  <a:pt x="4277305" y="1165766"/>
                </a:cubicBezTo>
                <a:cubicBezTo>
                  <a:pt x="4267473" y="1264089"/>
                  <a:pt x="4259581" y="1362625"/>
                  <a:pt x="4247808" y="1460734"/>
                </a:cubicBezTo>
                <a:cubicBezTo>
                  <a:pt x="4244821" y="1485623"/>
                  <a:pt x="4246518" y="1513328"/>
                  <a:pt x="4233060" y="1534476"/>
                </a:cubicBezTo>
                <a:cubicBezTo>
                  <a:pt x="4210664" y="1569669"/>
                  <a:pt x="4174066" y="1593469"/>
                  <a:pt x="4144569" y="1622966"/>
                </a:cubicBezTo>
                <a:lnTo>
                  <a:pt x="4100324" y="1667211"/>
                </a:lnTo>
                <a:cubicBezTo>
                  <a:pt x="4105240" y="1696708"/>
                  <a:pt x="4109208" y="1726378"/>
                  <a:pt x="4115073" y="1755701"/>
                </a:cubicBezTo>
                <a:cubicBezTo>
                  <a:pt x="4124333" y="1802002"/>
                  <a:pt x="4130512" y="1816767"/>
                  <a:pt x="4144569" y="1858940"/>
                </a:cubicBezTo>
                <a:cubicBezTo>
                  <a:pt x="4139653" y="1976927"/>
                  <a:pt x="4149235" y="2096418"/>
                  <a:pt x="4129821" y="2212901"/>
                </a:cubicBezTo>
                <a:cubicBezTo>
                  <a:pt x="4123993" y="2247869"/>
                  <a:pt x="4082039" y="2267761"/>
                  <a:pt x="4070828" y="2301392"/>
                </a:cubicBezTo>
                <a:cubicBezTo>
                  <a:pt x="4065912" y="2316140"/>
                  <a:pt x="4066031" y="2333694"/>
                  <a:pt x="4056079" y="2345637"/>
                </a:cubicBezTo>
                <a:cubicBezTo>
                  <a:pt x="4012602" y="2397809"/>
                  <a:pt x="3984914" y="2392316"/>
                  <a:pt x="3923344" y="2404630"/>
                </a:cubicBezTo>
                <a:cubicBezTo>
                  <a:pt x="3885167" y="2442808"/>
                  <a:pt x="3843535" y="2490227"/>
                  <a:pt x="3790608" y="2507869"/>
                </a:cubicBezTo>
                <a:lnTo>
                  <a:pt x="3702118" y="2537366"/>
                </a:lnTo>
                <a:cubicBezTo>
                  <a:pt x="3687370" y="2542282"/>
                  <a:pt x="3672955" y="2548343"/>
                  <a:pt x="3657873" y="2552114"/>
                </a:cubicBezTo>
                <a:cubicBezTo>
                  <a:pt x="3618544" y="2561946"/>
                  <a:pt x="3578345" y="2568792"/>
                  <a:pt x="3539886" y="2581611"/>
                </a:cubicBezTo>
                <a:cubicBezTo>
                  <a:pt x="3525137" y="2586527"/>
                  <a:pt x="3510588" y="2592088"/>
                  <a:pt x="3495640" y="2596359"/>
                </a:cubicBezTo>
                <a:cubicBezTo>
                  <a:pt x="3476150" y="2601928"/>
                  <a:pt x="3455876" y="2604698"/>
                  <a:pt x="3436647" y="2611108"/>
                </a:cubicBezTo>
                <a:cubicBezTo>
                  <a:pt x="3270055" y="2666640"/>
                  <a:pt x="3445270" y="2620015"/>
                  <a:pt x="3303911" y="2655353"/>
                </a:cubicBezTo>
                <a:cubicBezTo>
                  <a:pt x="3284247" y="2665185"/>
                  <a:pt x="3265976" y="2678533"/>
                  <a:pt x="3244918" y="2684850"/>
                </a:cubicBezTo>
                <a:cubicBezTo>
                  <a:pt x="3216276" y="2693443"/>
                  <a:pt x="3181309" y="2683011"/>
                  <a:pt x="3156428" y="2699598"/>
                </a:cubicBezTo>
                <a:cubicBezTo>
                  <a:pt x="3132576" y="2715499"/>
                  <a:pt x="3133947" y="2754685"/>
                  <a:pt x="3112182" y="2773340"/>
                </a:cubicBezTo>
                <a:cubicBezTo>
                  <a:pt x="3096792" y="2786531"/>
                  <a:pt x="3072976" y="2783691"/>
                  <a:pt x="3053189" y="2788088"/>
                </a:cubicBezTo>
                <a:cubicBezTo>
                  <a:pt x="3028718" y="2793526"/>
                  <a:pt x="3004208" y="2798927"/>
                  <a:pt x="2979447" y="2802837"/>
                </a:cubicBezTo>
                <a:cubicBezTo>
                  <a:pt x="2924062" y="2811582"/>
                  <a:pt x="2777720" y="2827459"/>
                  <a:pt x="2699228" y="2847082"/>
                </a:cubicBezTo>
                <a:cubicBezTo>
                  <a:pt x="2684146" y="2850852"/>
                  <a:pt x="2669930" y="2857559"/>
                  <a:pt x="2654982" y="2861830"/>
                </a:cubicBezTo>
                <a:cubicBezTo>
                  <a:pt x="2543853" y="2893581"/>
                  <a:pt x="2649359" y="2855231"/>
                  <a:pt x="2522247" y="2906076"/>
                </a:cubicBezTo>
                <a:cubicBezTo>
                  <a:pt x="2266608" y="2901160"/>
                  <a:pt x="2010676" y="2904535"/>
                  <a:pt x="1755331" y="2891327"/>
                </a:cubicBezTo>
                <a:cubicBezTo>
                  <a:pt x="1724280" y="2889721"/>
                  <a:pt x="1697004" y="2869371"/>
                  <a:pt x="1666840" y="2861830"/>
                </a:cubicBezTo>
                <a:cubicBezTo>
                  <a:pt x="1624497" y="2851244"/>
                  <a:pt x="1555266" y="2835540"/>
                  <a:pt x="1519357" y="2817585"/>
                </a:cubicBezTo>
                <a:cubicBezTo>
                  <a:pt x="1446458" y="2781136"/>
                  <a:pt x="1481221" y="2795040"/>
                  <a:pt x="1416118" y="2773340"/>
                </a:cubicBezTo>
                <a:cubicBezTo>
                  <a:pt x="1342192" y="2699414"/>
                  <a:pt x="1344317" y="2695976"/>
                  <a:pt x="1239137" y="2625856"/>
                </a:cubicBezTo>
                <a:cubicBezTo>
                  <a:pt x="1224389" y="2616024"/>
                  <a:pt x="1210746" y="2604286"/>
                  <a:pt x="1194892" y="2596359"/>
                </a:cubicBezTo>
                <a:cubicBezTo>
                  <a:pt x="1180987" y="2589407"/>
                  <a:pt x="1165957" y="2584313"/>
                  <a:pt x="1150647" y="2581611"/>
                </a:cubicBezTo>
                <a:cubicBezTo>
                  <a:pt x="1082180" y="2569529"/>
                  <a:pt x="1012344" y="2565749"/>
                  <a:pt x="944169" y="2552114"/>
                </a:cubicBezTo>
                <a:cubicBezTo>
                  <a:pt x="924138" y="2548108"/>
                  <a:pt x="835243" y="2531545"/>
                  <a:pt x="811434" y="2522617"/>
                </a:cubicBezTo>
                <a:cubicBezTo>
                  <a:pt x="790848" y="2514897"/>
                  <a:pt x="774224" y="2496092"/>
                  <a:pt x="752440" y="2493121"/>
                </a:cubicBezTo>
                <a:cubicBezTo>
                  <a:pt x="664626" y="2481146"/>
                  <a:pt x="575459" y="2483288"/>
                  <a:pt x="486969" y="2478372"/>
                </a:cubicBezTo>
                <a:cubicBezTo>
                  <a:pt x="457472" y="2468540"/>
                  <a:pt x="417134" y="2473750"/>
                  <a:pt x="398479" y="2448876"/>
                </a:cubicBezTo>
                <a:cubicBezTo>
                  <a:pt x="388461" y="2435519"/>
                  <a:pt x="335518" y="2367200"/>
                  <a:pt x="324737" y="2345637"/>
                </a:cubicBezTo>
                <a:cubicBezTo>
                  <a:pt x="312897" y="2321958"/>
                  <a:pt x="305072" y="2296476"/>
                  <a:pt x="295240" y="2271895"/>
                </a:cubicBezTo>
                <a:cubicBezTo>
                  <a:pt x="290324" y="2247314"/>
                  <a:pt x="287088" y="2222337"/>
                  <a:pt x="280492" y="2198153"/>
                </a:cubicBezTo>
                <a:cubicBezTo>
                  <a:pt x="268953" y="2155843"/>
                  <a:pt x="240123" y="2077826"/>
                  <a:pt x="221499" y="2035921"/>
                </a:cubicBezTo>
                <a:cubicBezTo>
                  <a:pt x="212570" y="2015830"/>
                  <a:pt x="201834" y="1996592"/>
                  <a:pt x="192002" y="1976927"/>
                </a:cubicBezTo>
                <a:cubicBezTo>
                  <a:pt x="189527" y="1962078"/>
                  <a:pt x="169374" y="1835301"/>
                  <a:pt x="162505" y="1814695"/>
                </a:cubicBezTo>
                <a:cubicBezTo>
                  <a:pt x="155553" y="1793837"/>
                  <a:pt x="142840" y="1775366"/>
                  <a:pt x="133008" y="1755701"/>
                </a:cubicBezTo>
                <a:cubicBezTo>
                  <a:pt x="129535" y="1741810"/>
                  <a:pt x="113130" y="1669778"/>
                  <a:pt x="103511" y="1652463"/>
                </a:cubicBezTo>
                <a:cubicBezTo>
                  <a:pt x="86295" y="1621473"/>
                  <a:pt x="64182" y="1593469"/>
                  <a:pt x="44518" y="1563972"/>
                </a:cubicBezTo>
                <a:lnTo>
                  <a:pt x="15021" y="1519727"/>
                </a:lnTo>
                <a:cubicBezTo>
                  <a:pt x="10105" y="1500063"/>
                  <a:pt x="-1965" y="1480880"/>
                  <a:pt x="273" y="1460734"/>
                </a:cubicBezTo>
                <a:cubicBezTo>
                  <a:pt x="3197" y="1434422"/>
                  <a:pt x="21397" y="1412108"/>
                  <a:pt x="29769" y="1386992"/>
                </a:cubicBezTo>
                <a:cubicBezTo>
                  <a:pt x="41087" y="1353039"/>
                  <a:pt x="51502" y="1318691"/>
                  <a:pt x="59266" y="1283753"/>
                </a:cubicBezTo>
                <a:cubicBezTo>
                  <a:pt x="71189" y="1230098"/>
                  <a:pt x="78931" y="1175598"/>
                  <a:pt x="88763" y="1121521"/>
                </a:cubicBezTo>
                <a:cubicBezTo>
                  <a:pt x="78931" y="988785"/>
                  <a:pt x="71690" y="855832"/>
                  <a:pt x="59266" y="723314"/>
                </a:cubicBezTo>
                <a:cubicBezTo>
                  <a:pt x="56926" y="698356"/>
                  <a:pt x="49770" y="674083"/>
                  <a:pt x="44518" y="649572"/>
                </a:cubicBezTo>
                <a:cubicBezTo>
                  <a:pt x="35021" y="605254"/>
                  <a:pt x="24853" y="561082"/>
                  <a:pt x="15021" y="516837"/>
                </a:cubicBezTo>
                <a:cubicBezTo>
                  <a:pt x="19937" y="448011"/>
                  <a:pt x="-2702" y="371243"/>
                  <a:pt x="29769" y="310359"/>
                </a:cubicBezTo>
                <a:cubicBezTo>
                  <a:pt x="46128" y="279686"/>
                  <a:pt x="99136" y="303428"/>
                  <a:pt x="133008" y="295611"/>
                </a:cubicBezTo>
                <a:cubicBezTo>
                  <a:pt x="163304" y="288620"/>
                  <a:pt x="191781" y="275258"/>
                  <a:pt x="221499" y="266114"/>
                </a:cubicBezTo>
                <a:cubicBezTo>
                  <a:pt x="255706" y="255589"/>
                  <a:pt x="290784" y="247935"/>
                  <a:pt x="324737" y="236617"/>
                </a:cubicBezTo>
                <a:cubicBezTo>
                  <a:pt x="349853" y="228245"/>
                  <a:pt x="372938" y="214087"/>
                  <a:pt x="398479" y="207121"/>
                </a:cubicBezTo>
                <a:cubicBezTo>
                  <a:pt x="425894" y="199644"/>
                  <a:pt x="568226" y="181503"/>
                  <a:pt x="590208" y="177624"/>
                </a:cubicBezTo>
                <a:cubicBezTo>
                  <a:pt x="639580" y="168911"/>
                  <a:pt x="687684" y="151699"/>
                  <a:pt x="737692" y="148127"/>
                </a:cubicBezTo>
                <a:cubicBezTo>
                  <a:pt x="870112" y="138669"/>
                  <a:pt x="940950" y="137277"/>
                  <a:pt x="1062157" y="118630"/>
                </a:cubicBezTo>
                <a:cubicBezTo>
                  <a:pt x="1086933" y="114818"/>
                  <a:pt x="1111318" y="108798"/>
                  <a:pt x="1135899" y="103882"/>
                </a:cubicBezTo>
                <a:cubicBezTo>
                  <a:pt x="1258666" y="42498"/>
                  <a:pt x="1154188" y="85463"/>
                  <a:pt x="1386621" y="59637"/>
                </a:cubicBezTo>
                <a:cubicBezTo>
                  <a:pt x="1411535" y="56869"/>
                  <a:pt x="1435587" y="48700"/>
                  <a:pt x="1460363" y="44888"/>
                </a:cubicBezTo>
                <a:cubicBezTo>
                  <a:pt x="1499537" y="38861"/>
                  <a:pt x="1539021" y="35056"/>
                  <a:pt x="1578350" y="30140"/>
                </a:cubicBezTo>
                <a:cubicBezTo>
                  <a:pt x="1627259" y="13837"/>
                  <a:pt x="1435783" y="3101"/>
                  <a:pt x="1607847" y="64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90652" y="3988083"/>
            <a:ext cx="774700" cy="36988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>
                <a:cs typeface="Arial" charset="0"/>
              </a:rPr>
              <a:t>A U B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904474" y="3196936"/>
            <a:ext cx="53308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 dirty="0">
                <a:latin typeface="+mn-lt"/>
                <a:cs typeface="Arial" charset="0"/>
              </a:rPr>
              <a:t>A ∩ B) is the Intersection</a:t>
            </a:r>
            <a:endParaRPr lang="en-US" alt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2876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Mutually Exclusive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6106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Two events are mutually exclusive if they cannot occur together</a:t>
            </a:r>
          </a:p>
          <a:p>
            <a:pPr lvl="1" eaLnBrk="1" hangingPunct="1"/>
            <a:r>
              <a:rPr lang="en-US" altLang="en-US" dirty="0"/>
              <a:t>There is no overlap area because both can’t happen together</a:t>
            </a:r>
          </a:p>
          <a:p>
            <a:pPr lvl="1" eaLnBrk="1" hangingPunct="1"/>
            <a:r>
              <a:rPr lang="en-US" altLang="en-US" dirty="0"/>
              <a:t>The intersection is empty = 0</a:t>
            </a:r>
          </a:p>
          <a:p>
            <a:pPr lvl="1" eaLnBrk="1" hangingPunct="1"/>
            <a:r>
              <a:rPr lang="en-US" altLang="en-US" dirty="0"/>
              <a:t>e.g. being pregnant &amp; not pregnant</a:t>
            </a:r>
          </a:p>
          <a:p>
            <a:pPr lvl="1" eaLnBrk="1" hangingPunct="1"/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88F2A-22B1-4C79-B551-DF23E2DD5DD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48920" y="4387848"/>
            <a:ext cx="2006401" cy="2095500"/>
          </a:xfrm>
          <a:prstGeom prst="ellipse">
            <a:avLst/>
          </a:prstGeom>
          <a:solidFill>
            <a:schemeClr val="accent3">
              <a:lumMod val="75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46799" y="4724400"/>
            <a:ext cx="1439365" cy="1524000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086871" y="5204616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charset="0"/>
                <a:cs typeface="Arial" charset="0"/>
              </a:rPr>
              <a:t>A</a:t>
            </a:r>
            <a:endParaRPr lang="en-US" altLang="en-US" sz="2400" b="1" dirty="0">
              <a:latin typeface="Arial" charset="0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7093272" y="5153807"/>
            <a:ext cx="1143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charset="0"/>
                <a:cs typeface="Arial" charset="0"/>
              </a:rPr>
              <a:t>B</a:t>
            </a:r>
            <a:endParaRPr lang="en-US" altLang="en-US" sz="2400" b="1" dirty="0">
              <a:latin typeface="Arial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407260" y="4234654"/>
            <a:ext cx="4279540" cy="2623346"/>
          </a:xfrm>
          <a:custGeom>
            <a:avLst/>
            <a:gdLst>
              <a:gd name="connsiteX0" fmla="*/ 1607847 w 4277305"/>
              <a:gd name="connsiteY0" fmla="*/ 643 h 2906076"/>
              <a:gd name="connsiteX1" fmla="*/ 2610737 w 4277305"/>
              <a:gd name="connsiteY1" fmla="*/ 15392 h 2906076"/>
              <a:gd name="connsiteX2" fmla="*/ 2772969 w 4277305"/>
              <a:gd name="connsiteY2" fmla="*/ 44888 h 2906076"/>
              <a:gd name="connsiteX3" fmla="*/ 2935202 w 4277305"/>
              <a:gd name="connsiteY3" fmla="*/ 59637 h 2906076"/>
              <a:gd name="connsiteX4" fmla="*/ 3126931 w 4277305"/>
              <a:gd name="connsiteY4" fmla="*/ 89134 h 2906076"/>
              <a:gd name="connsiteX5" fmla="*/ 3171176 w 4277305"/>
              <a:gd name="connsiteY5" fmla="*/ 103882 h 2906076"/>
              <a:gd name="connsiteX6" fmla="*/ 3259666 w 4277305"/>
              <a:gd name="connsiteY6" fmla="*/ 118630 h 2906076"/>
              <a:gd name="connsiteX7" fmla="*/ 3362905 w 4277305"/>
              <a:gd name="connsiteY7" fmla="*/ 148127 h 2906076"/>
              <a:gd name="connsiteX8" fmla="*/ 3421899 w 4277305"/>
              <a:gd name="connsiteY8" fmla="*/ 192372 h 2906076"/>
              <a:gd name="connsiteX9" fmla="*/ 3466144 w 4277305"/>
              <a:gd name="connsiteY9" fmla="*/ 221869 h 2906076"/>
              <a:gd name="connsiteX10" fmla="*/ 3495640 w 4277305"/>
              <a:gd name="connsiteY10" fmla="*/ 266114 h 2906076"/>
              <a:gd name="connsiteX11" fmla="*/ 3539886 w 4277305"/>
              <a:gd name="connsiteY11" fmla="*/ 295611 h 2906076"/>
              <a:gd name="connsiteX12" fmla="*/ 3598879 w 4277305"/>
              <a:gd name="connsiteY12" fmla="*/ 339856 h 2906076"/>
              <a:gd name="connsiteX13" fmla="*/ 3716866 w 4277305"/>
              <a:gd name="connsiteY13" fmla="*/ 443095 h 2906076"/>
              <a:gd name="connsiteX14" fmla="*/ 3805357 w 4277305"/>
              <a:gd name="connsiteY14" fmla="*/ 502088 h 2906076"/>
              <a:gd name="connsiteX15" fmla="*/ 3908595 w 4277305"/>
              <a:gd name="connsiteY15" fmla="*/ 546334 h 2906076"/>
              <a:gd name="connsiteX16" fmla="*/ 3997086 w 4277305"/>
              <a:gd name="connsiteY16" fmla="*/ 590579 h 2906076"/>
              <a:gd name="connsiteX17" fmla="*/ 4100324 w 4277305"/>
              <a:gd name="connsiteY17" fmla="*/ 738063 h 2906076"/>
              <a:gd name="connsiteX18" fmla="*/ 4159318 w 4277305"/>
              <a:gd name="connsiteY18" fmla="*/ 870798 h 2906076"/>
              <a:gd name="connsiteX19" fmla="*/ 4233060 w 4277305"/>
              <a:gd name="connsiteY19" fmla="*/ 1003534 h 2906076"/>
              <a:gd name="connsiteX20" fmla="*/ 4262557 w 4277305"/>
              <a:gd name="connsiteY20" fmla="*/ 1121521 h 2906076"/>
              <a:gd name="connsiteX21" fmla="*/ 4277305 w 4277305"/>
              <a:gd name="connsiteY21" fmla="*/ 1165766 h 2906076"/>
              <a:gd name="connsiteX22" fmla="*/ 4247808 w 4277305"/>
              <a:gd name="connsiteY22" fmla="*/ 1460734 h 2906076"/>
              <a:gd name="connsiteX23" fmla="*/ 4233060 w 4277305"/>
              <a:gd name="connsiteY23" fmla="*/ 1534476 h 2906076"/>
              <a:gd name="connsiteX24" fmla="*/ 4144569 w 4277305"/>
              <a:gd name="connsiteY24" fmla="*/ 1622966 h 2906076"/>
              <a:gd name="connsiteX25" fmla="*/ 4100324 w 4277305"/>
              <a:gd name="connsiteY25" fmla="*/ 1667211 h 2906076"/>
              <a:gd name="connsiteX26" fmla="*/ 4115073 w 4277305"/>
              <a:gd name="connsiteY26" fmla="*/ 1755701 h 2906076"/>
              <a:gd name="connsiteX27" fmla="*/ 4144569 w 4277305"/>
              <a:gd name="connsiteY27" fmla="*/ 1858940 h 2906076"/>
              <a:gd name="connsiteX28" fmla="*/ 4129821 w 4277305"/>
              <a:gd name="connsiteY28" fmla="*/ 2212901 h 2906076"/>
              <a:gd name="connsiteX29" fmla="*/ 4070828 w 4277305"/>
              <a:gd name="connsiteY29" fmla="*/ 2301392 h 2906076"/>
              <a:gd name="connsiteX30" fmla="*/ 4056079 w 4277305"/>
              <a:gd name="connsiteY30" fmla="*/ 2345637 h 2906076"/>
              <a:gd name="connsiteX31" fmla="*/ 3923344 w 4277305"/>
              <a:gd name="connsiteY31" fmla="*/ 2404630 h 2906076"/>
              <a:gd name="connsiteX32" fmla="*/ 3790608 w 4277305"/>
              <a:gd name="connsiteY32" fmla="*/ 2507869 h 2906076"/>
              <a:gd name="connsiteX33" fmla="*/ 3702118 w 4277305"/>
              <a:gd name="connsiteY33" fmla="*/ 2537366 h 2906076"/>
              <a:gd name="connsiteX34" fmla="*/ 3657873 w 4277305"/>
              <a:gd name="connsiteY34" fmla="*/ 2552114 h 2906076"/>
              <a:gd name="connsiteX35" fmla="*/ 3539886 w 4277305"/>
              <a:gd name="connsiteY35" fmla="*/ 2581611 h 2906076"/>
              <a:gd name="connsiteX36" fmla="*/ 3495640 w 4277305"/>
              <a:gd name="connsiteY36" fmla="*/ 2596359 h 2906076"/>
              <a:gd name="connsiteX37" fmla="*/ 3436647 w 4277305"/>
              <a:gd name="connsiteY37" fmla="*/ 2611108 h 2906076"/>
              <a:gd name="connsiteX38" fmla="*/ 3303911 w 4277305"/>
              <a:gd name="connsiteY38" fmla="*/ 2655353 h 2906076"/>
              <a:gd name="connsiteX39" fmla="*/ 3244918 w 4277305"/>
              <a:gd name="connsiteY39" fmla="*/ 2684850 h 2906076"/>
              <a:gd name="connsiteX40" fmla="*/ 3156428 w 4277305"/>
              <a:gd name="connsiteY40" fmla="*/ 2699598 h 2906076"/>
              <a:gd name="connsiteX41" fmla="*/ 3112182 w 4277305"/>
              <a:gd name="connsiteY41" fmla="*/ 2773340 h 2906076"/>
              <a:gd name="connsiteX42" fmla="*/ 3053189 w 4277305"/>
              <a:gd name="connsiteY42" fmla="*/ 2788088 h 2906076"/>
              <a:gd name="connsiteX43" fmla="*/ 2979447 w 4277305"/>
              <a:gd name="connsiteY43" fmla="*/ 2802837 h 2906076"/>
              <a:gd name="connsiteX44" fmla="*/ 2699228 w 4277305"/>
              <a:gd name="connsiteY44" fmla="*/ 2847082 h 2906076"/>
              <a:gd name="connsiteX45" fmla="*/ 2654982 w 4277305"/>
              <a:gd name="connsiteY45" fmla="*/ 2861830 h 2906076"/>
              <a:gd name="connsiteX46" fmla="*/ 2522247 w 4277305"/>
              <a:gd name="connsiteY46" fmla="*/ 2906076 h 2906076"/>
              <a:gd name="connsiteX47" fmla="*/ 1755331 w 4277305"/>
              <a:gd name="connsiteY47" fmla="*/ 2891327 h 2906076"/>
              <a:gd name="connsiteX48" fmla="*/ 1666840 w 4277305"/>
              <a:gd name="connsiteY48" fmla="*/ 2861830 h 2906076"/>
              <a:gd name="connsiteX49" fmla="*/ 1519357 w 4277305"/>
              <a:gd name="connsiteY49" fmla="*/ 2817585 h 2906076"/>
              <a:gd name="connsiteX50" fmla="*/ 1416118 w 4277305"/>
              <a:gd name="connsiteY50" fmla="*/ 2773340 h 2906076"/>
              <a:gd name="connsiteX51" fmla="*/ 1239137 w 4277305"/>
              <a:gd name="connsiteY51" fmla="*/ 2625856 h 2906076"/>
              <a:gd name="connsiteX52" fmla="*/ 1194892 w 4277305"/>
              <a:gd name="connsiteY52" fmla="*/ 2596359 h 2906076"/>
              <a:gd name="connsiteX53" fmla="*/ 1150647 w 4277305"/>
              <a:gd name="connsiteY53" fmla="*/ 2581611 h 2906076"/>
              <a:gd name="connsiteX54" fmla="*/ 944169 w 4277305"/>
              <a:gd name="connsiteY54" fmla="*/ 2552114 h 2906076"/>
              <a:gd name="connsiteX55" fmla="*/ 811434 w 4277305"/>
              <a:gd name="connsiteY55" fmla="*/ 2522617 h 2906076"/>
              <a:gd name="connsiteX56" fmla="*/ 752440 w 4277305"/>
              <a:gd name="connsiteY56" fmla="*/ 2493121 h 2906076"/>
              <a:gd name="connsiteX57" fmla="*/ 486969 w 4277305"/>
              <a:gd name="connsiteY57" fmla="*/ 2478372 h 2906076"/>
              <a:gd name="connsiteX58" fmla="*/ 398479 w 4277305"/>
              <a:gd name="connsiteY58" fmla="*/ 2448876 h 2906076"/>
              <a:gd name="connsiteX59" fmla="*/ 324737 w 4277305"/>
              <a:gd name="connsiteY59" fmla="*/ 2345637 h 2906076"/>
              <a:gd name="connsiteX60" fmla="*/ 295240 w 4277305"/>
              <a:gd name="connsiteY60" fmla="*/ 2271895 h 2906076"/>
              <a:gd name="connsiteX61" fmla="*/ 280492 w 4277305"/>
              <a:gd name="connsiteY61" fmla="*/ 2198153 h 2906076"/>
              <a:gd name="connsiteX62" fmla="*/ 221499 w 4277305"/>
              <a:gd name="connsiteY62" fmla="*/ 2035921 h 2906076"/>
              <a:gd name="connsiteX63" fmla="*/ 192002 w 4277305"/>
              <a:gd name="connsiteY63" fmla="*/ 1976927 h 2906076"/>
              <a:gd name="connsiteX64" fmla="*/ 162505 w 4277305"/>
              <a:gd name="connsiteY64" fmla="*/ 1814695 h 2906076"/>
              <a:gd name="connsiteX65" fmla="*/ 133008 w 4277305"/>
              <a:gd name="connsiteY65" fmla="*/ 1755701 h 2906076"/>
              <a:gd name="connsiteX66" fmla="*/ 103511 w 4277305"/>
              <a:gd name="connsiteY66" fmla="*/ 1652463 h 2906076"/>
              <a:gd name="connsiteX67" fmla="*/ 44518 w 4277305"/>
              <a:gd name="connsiteY67" fmla="*/ 1563972 h 2906076"/>
              <a:gd name="connsiteX68" fmla="*/ 15021 w 4277305"/>
              <a:gd name="connsiteY68" fmla="*/ 1519727 h 2906076"/>
              <a:gd name="connsiteX69" fmla="*/ 273 w 4277305"/>
              <a:gd name="connsiteY69" fmla="*/ 1460734 h 2906076"/>
              <a:gd name="connsiteX70" fmla="*/ 29769 w 4277305"/>
              <a:gd name="connsiteY70" fmla="*/ 1386992 h 2906076"/>
              <a:gd name="connsiteX71" fmla="*/ 59266 w 4277305"/>
              <a:gd name="connsiteY71" fmla="*/ 1283753 h 2906076"/>
              <a:gd name="connsiteX72" fmla="*/ 88763 w 4277305"/>
              <a:gd name="connsiteY72" fmla="*/ 1121521 h 2906076"/>
              <a:gd name="connsiteX73" fmla="*/ 59266 w 4277305"/>
              <a:gd name="connsiteY73" fmla="*/ 723314 h 2906076"/>
              <a:gd name="connsiteX74" fmla="*/ 44518 w 4277305"/>
              <a:gd name="connsiteY74" fmla="*/ 649572 h 2906076"/>
              <a:gd name="connsiteX75" fmla="*/ 15021 w 4277305"/>
              <a:gd name="connsiteY75" fmla="*/ 516837 h 2906076"/>
              <a:gd name="connsiteX76" fmla="*/ 29769 w 4277305"/>
              <a:gd name="connsiteY76" fmla="*/ 310359 h 2906076"/>
              <a:gd name="connsiteX77" fmla="*/ 133008 w 4277305"/>
              <a:gd name="connsiteY77" fmla="*/ 295611 h 2906076"/>
              <a:gd name="connsiteX78" fmla="*/ 221499 w 4277305"/>
              <a:gd name="connsiteY78" fmla="*/ 266114 h 2906076"/>
              <a:gd name="connsiteX79" fmla="*/ 324737 w 4277305"/>
              <a:gd name="connsiteY79" fmla="*/ 236617 h 2906076"/>
              <a:gd name="connsiteX80" fmla="*/ 398479 w 4277305"/>
              <a:gd name="connsiteY80" fmla="*/ 207121 h 2906076"/>
              <a:gd name="connsiteX81" fmla="*/ 590208 w 4277305"/>
              <a:gd name="connsiteY81" fmla="*/ 177624 h 2906076"/>
              <a:gd name="connsiteX82" fmla="*/ 737692 w 4277305"/>
              <a:gd name="connsiteY82" fmla="*/ 148127 h 2906076"/>
              <a:gd name="connsiteX83" fmla="*/ 1062157 w 4277305"/>
              <a:gd name="connsiteY83" fmla="*/ 118630 h 2906076"/>
              <a:gd name="connsiteX84" fmla="*/ 1135899 w 4277305"/>
              <a:gd name="connsiteY84" fmla="*/ 103882 h 2906076"/>
              <a:gd name="connsiteX85" fmla="*/ 1386621 w 4277305"/>
              <a:gd name="connsiteY85" fmla="*/ 59637 h 2906076"/>
              <a:gd name="connsiteX86" fmla="*/ 1460363 w 4277305"/>
              <a:gd name="connsiteY86" fmla="*/ 44888 h 2906076"/>
              <a:gd name="connsiteX87" fmla="*/ 1578350 w 4277305"/>
              <a:gd name="connsiteY87" fmla="*/ 30140 h 2906076"/>
              <a:gd name="connsiteX88" fmla="*/ 1607847 w 4277305"/>
              <a:gd name="connsiteY88" fmla="*/ 643 h 2906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4277305" h="2906076">
                <a:moveTo>
                  <a:pt x="1607847" y="643"/>
                </a:moveTo>
                <a:cubicBezTo>
                  <a:pt x="1779911" y="-1815"/>
                  <a:pt x="2276645" y="2705"/>
                  <a:pt x="2610737" y="15392"/>
                </a:cubicBezTo>
                <a:cubicBezTo>
                  <a:pt x="2665661" y="17478"/>
                  <a:pt x="2718509" y="37462"/>
                  <a:pt x="2772969" y="44888"/>
                </a:cubicBezTo>
                <a:cubicBezTo>
                  <a:pt x="2826772" y="52225"/>
                  <a:pt x="2881124" y="54721"/>
                  <a:pt x="2935202" y="59637"/>
                </a:cubicBezTo>
                <a:cubicBezTo>
                  <a:pt x="3083790" y="96783"/>
                  <a:pt x="2872128" y="46667"/>
                  <a:pt x="3126931" y="89134"/>
                </a:cubicBezTo>
                <a:cubicBezTo>
                  <a:pt x="3142266" y="91690"/>
                  <a:pt x="3156000" y="100510"/>
                  <a:pt x="3171176" y="103882"/>
                </a:cubicBezTo>
                <a:cubicBezTo>
                  <a:pt x="3200367" y="110369"/>
                  <a:pt x="3230343" y="112765"/>
                  <a:pt x="3259666" y="118630"/>
                </a:cubicBezTo>
                <a:cubicBezTo>
                  <a:pt x="3305958" y="127888"/>
                  <a:pt x="3320739" y="134072"/>
                  <a:pt x="3362905" y="148127"/>
                </a:cubicBezTo>
                <a:cubicBezTo>
                  <a:pt x="3382570" y="162875"/>
                  <a:pt x="3401897" y="178085"/>
                  <a:pt x="3421899" y="192372"/>
                </a:cubicBezTo>
                <a:cubicBezTo>
                  <a:pt x="3436323" y="202675"/>
                  <a:pt x="3453610" y="209335"/>
                  <a:pt x="3466144" y="221869"/>
                </a:cubicBezTo>
                <a:cubicBezTo>
                  <a:pt x="3478678" y="234403"/>
                  <a:pt x="3483106" y="253580"/>
                  <a:pt x="3495640" y="266114"/>
                </a:cubicBezTo>
                <a:cubicBezTo>
                  <a:pt x="3508174" y="278648"/>
                  <a:pt x="3525462" y="285308"/>
                  <a:pt x="3539886" y="295611"/>
                </a:cubicBezTo>
                <a:cubicBezTo>
                  <a:pt x="3559888" y="309898"/>
                  <a:pt x="3580380" y="323670"/>
                  <a:pt x="3598879" y="339856"/>
                </a:cubicBezTo>
                <a:cubicBezTo>
                  <a:pt x="3703538" y="431433"/>
                  <a:pt x="3610625" y="368727"/>
                  <a:pt x="3716866" y="443095"/>
                </a:cubicBezTo>
                <a:cubicBezTo>
                  <a:pt x="3745908" y="463425"/>
                  <a:pt x="3771726" y="490877"/>
                  <a:pt x="3805357" y="502088"/>
                </a:cubicBezTo>
                <a:cubicBezTo>
                  <a:pt x="3854996" y="518635"/>
                  <a:pt x="3857565" y="517174"/>
                  <a:pt x="3908595" y="546334"/>
                </a:cubicBezTo>
                <a:cubicBezTo>
                  <a:pt x="3988645" y="592077"/>
                  <a:pt x="3915966" y="563538"/>
                  <a:pt x="3997086" y="590579"/>
                </a:cubicBezTo>
                <a:cubicBezTo>
                  <a:pt x="4037427" y="644366"/>
                  <a:pt x="4064005" y="677530"/>
                  <a:pt x="4100324" y="738063"/>
                </a:cubicBezTo>
                <a:cubicBezTo>
                  <a:pt x="4147243" y="816261"/>
                  <a:pt x="4114934" y="782031"/>
                  <a:pt x="4159318" y="870798"/>
                </a:cubicBezTo>
                <a:cubicBezTo>
                  <a:pt x="4215254" y="982669"/>
                  <a:pt x="4190453" y="904116"/>
                  <a:pt x="4233060" y="1003534"/>
                </a:cubicBezTo>
                <a:cubicBezTo>
                  <a:pt x="4253286" y="1050727"/>
                  <a:pt x="4248708" y="1066127"/>
                  <a:pt x="4262557" y="1121521"/>
                </a:cubicBezTo>
                <a:cubicBezTo>
                  <a:pt x="4266328" y="1136603"/>
                  <a:pt x="4272389" y="1151018"/>
                  <a:pt x="4277305" y="1165766"/>
                </a:cubicBezTo>
                <a:cubicBezTo>
                  <a:pt x="4267473" y="1264089"/>
                  <a:pt x="4259581" y="1362625"/>
                  <a:pt x="4247808" y="1460734"/>
                </a:cubicBezTo>
                <a:cubicBezTo>
                  <a:pt x="4244821" y="1485623"/>
                  <a:pt x="4246518" y="1513328"/>
                  <a:pt x="4233060" y="1534476"/>
                </a:cubicBezTo>
                <a:cubicBezTo>
                  <a:pt x="4210664" y="1569669"/>
                  <a:pt x="4174066" y="1593469"/>
                  <a:pt x="4144569" y="1622966"/>
                </a:cubicBezTo>
                <a:lnTo>
                  <a:pt x="4100324" y="1667211"/>
                </a:lnTo>
                <a:cubicBezTo>
                  <a:pt x="4105240" y="1696708"/>
                  <a:pt x="4109208" y="1726378"/>
                  <a:pt x="4115073" y="1755701"/>
                </a:cubicBezTo>
                <a:cubicBezTo>
                  <a:pt x="4124333" y="1802002"/>
                  <a:pt x="4130512" y="1816767"/>
                  <a:pt x="4144569" y="1858940"/>
                </a:cubicBezTo>
                <a:cubicBezTo>
                  <a:pt x="4139653" y="1976927"/>
                  <a:pt x="4149235" y="2096418"/>
                  <a:pt x="4129821" y="2212901"/>
                </a:cubicBezTo>
                <a:cubicBezTo>
                  <a:pt x="4123993" y="2247869"/>
                  <a:pt x="4082039" y="2267761"/>
                  <a:pt x="4070828" y="2301392"/>
                </a:cubicBezTo>
                <a:cubicBezTo>
                  <a:pt x="4065912" y="2316140"/>
                  <a:pt x="4066031" y="2333694"/>
                  <a:pt x="4056079" y="2345637"/>
                </a:cubicBezTo>
                <a:cubicBezTo>
                  <a:pt x="4012602" y="2397809"/>
                  <a:pt x="3984914" y="2392316"/>
                  <a:pt x="3923344" y="2404630"/>
                </a:cubicBezTo>
                <a:cubicBezTo>
                  <a:pt x="3885167" y="2442808"/>
                  <a:pt x="3843535" y="2490227"/>
                  <a:pt x="3790608" y="2507869"/>
                </a:cubicBezTo>
                <a:lnTo>
                  <a:pt x="3702118" y="2537366"/>
                </a:lnTo>
                <a:cubicBezTo>
                  <a:pt x="3687370" y="2542282"/>
                  <a:pt x="3672955" y="2548343"/>
                  <a:pt x="3657873" y="2552114"/>
                </a:cubicBezTo>
                <a:cubicBezTo>
                  <a:pt x="3618544" y="2561946"/>
                  <a:pt x="3578345" y="2568792"/>
                  <a:pt x="3539886" y="2581611"/>
                </a:cubicBezTo>
                <a:cubicBezTo>
                  <a:pt x="3525137" y="2586527"/>
                  <a:pt x="3510588" y="2592088"/>
                  <a:pt x="3495640" y="2596359"/>
                </a:cubicBezTo>
                <a:cubicBezTo>
                  <a:pt x="3476150" y="2601928"/>
                  <a:pt x="3455876" y="2604698"/>
                  <a:pt x="3436647" y="2611108"/>
                </a:cubicBezTo>
                <a:cubicBezTo>
                  <a:pt x="3270055" y="2666640"/>
                  <a:pt x="3445270" y="2620015"/>
                  <a:pt x="3303911" y="2655353"/>
                </a:cubicBezTo>
                <a:cubicBezTo>
                  <a:pt x="3284247" y="2665185"/>
                  <a:pt x="3265976" y="2678533"/>
                  <a:pt x="3244918" y="2684850"/>
                </a:cubicBezTo>
                <a:cubicBezTo>
                  <a:pt x="3216276" y="2693443"/>
                  <a:pt x="3181309" y="2683011"/>
                  <a:pt x="3156428" y="2699598"/>
                </a:cubicBezTo>
                <a:cubicBezTo>
                  <a:pt x="3132576" y="2715499"/>
                  <a:pt x="3133947" y="2754685"/>
                  <a:pt x="3112182" y="2773340"/>
                </a:cubicBezTo>
                <a:cubicBezTo>
                  <a:pt x="3096792" y="2786531"/>
                  <a:pt x="3072976" y="2783691"/>
                  <a:pt x="3053189" y="2788088"/>
                </a:cubicBezTo>
                <a:cubicBezTo>
                  <a:pt x="3028718" y="2793526"/>
                  <a:pt x="3004208" y="2798927"/>
                  <a:pt x="2979447" y="2802837"/>
                </a:cubicBezTo>
                <a:cubicBezTo>
                  <a:pt x="2924062" y="2811582"/>
                  <a:pt x="2777720" y="2827459"/>
                  <a:pt x="2699228" y="2847082"/>
                </a:cubicBezTo>
                <a:cubicBezTo>
                  <a:pt x="2684146" y="2850852"/>
                  <a:pt x="2669930" y="2857559"/>
                  <a:pt x="2654982" y="2861830"/>
                </a:cubicBezTo>
                <a:cubicBezTo>
                  <a:pt x="2543853" y="2893581"/>
                  <a:pt x="2649359" y="2855231"/>
                  <a:pt x="2522247" y="2906076"/>
                </a:cubicBezTo>
                <a:cubicBezTo>
                  <a:pt x="2266608" y="2901160"/>
                  <a:pt x="2010676" y="2904535"/>
                  <a:pt x="1755331" y="2891327"/>
                </a:cubicBezTo>
                <a:cubicBezTo>
                  <a:pt x="1724280" y="2889721"/>
                  <a:pt x="1697004" y="2869371"/>
                  <a:pt x="1666840" y="2861830"/>
                </a:cubicBezTo>
                <a:cubicBezTo>
                  <a:pt x="1624497" y="2851244"/>
                  <a:pt x="1555266" y="2835540"/>
                  <a:pt x="1519357" y="2817585"/>
                </a:cubicBezTo>
                <a:cubicBezTo>
                  <a:pt x="1446458" y="2781136"/>
                  <a:pt x="1481221" y="2795040"/>
                  <a:pt x="1416118" y="2773340"/>
                </a:cubicBezTo>
                <a:cubicBezTo>
                  <a:pt x="1342192" y="2699414"/>
                  <a:pt x="1344317" y="2695976"/>
                  <a:pt x="1239137" y="2625856"/>
                </a:cubicBezTo>
                <a:cubicBezTo>
                  <a:pt x="1224389" y="2616024"/>
                  <a:pt x="1210746" y="2604286"/>
                  <a:pt x="1194892" y="2596359"/>
                </a:cubicBezTo>
                <a:cubicBezTo>
                  <a:pt x="1180987" y="2589407"/>
                  <a:pt x="1165957" y="2584313"/>
                  <a:pt x="1150647" y="2581611"/>
                </a:cubicBezTo>
                <a:cubicBezTo>
                  <a:pt x="1082180" y="2569529"/>
                  <a:pt x="1012344" y="2565749"/>
                  <a:pt x="944169" y="2552114"/>
                </a:cubicBezTo>
                <a:cubicBezTo>
                  <a:pt x="924138" y="2548108"/>
                  <a:pt x="835243" y="2531545"/>
                  <a:pt x="811434" y="2522617"/>
                </a:cubicBezTo>
                <a:cubicBezTo>
                  <a:pt x="790848" y="2514897"/>
                  <a:pt x="774224" y="2496092"/>
                  <a:pt x="752440" y="2493121"/>
                </a:cubicBezTo>
                <a:cubicBezTo>
                  <a:pt x="664626" y="2481146"/>
                  <a:pt x="575459" y="2483288"/>
                  <a:pt x="486969" y="2478372"/>
                </a:cubicBezTo>
                <a:cubicBezTo>
                  <a:pt x="457472" y="2468540"/>
                  <a:pt x="417134" y="2473750"/>
                  <a:pt x="398479" y="2448876"/>
                </a:cubicBezTo>
                <a:cubicBezTo>
                  <a:pt x="388461" y="2435519"/>
                  <a:pt x="335518" y="2367200"/>
                  <a:pt x="324737" y="2345637"/>
                </a:cubicBezTo>
                <a:cubicBezTo>
                  <a:pt x="312897" y="2321958"/>
                  <a:pt x="305072" y="2296476"/>
                  <a:pt x="295240" y="2271895"/>
                </a:cubicBezTo>
                <a:cubicBezTo>
                  <a:pt x="290324" y="2247314"/>
                  <a:pt x="287088" y="2222337"/>
                  <a:pt x="280492" y="2198153"/>
                </a:cubicBezTo>
                <a:cubicBezTo>
                  <a:pt x="268953" y="2155843"/>
                  <a:pt x="240123" y="2077826"/>
                  <a:pt x="221499" y="2035921"/>
                </a:cubicBezTo>
                <a:cubicBezTo>
                  <a:pt x="212570" y="2015830"/>
                  <a:pt x="201834" y="1996592"/>
                  <a:pt x="192002" y="1976927"/>
                </a:cubicBezTo>
                <a:cubicBezTo>
                  <a:pt x="189527" y="1962078"/>
                  <a:pt x="169374" y="1835301"/>
                  <a:pt x="162505" y="1814695"/>
                </a:cubicBezTo>
                <a:cubicBezTo>
                  <a:pt x="155553" y="1793837"/>
                  <a:pt x="142840" y="1775366"/>
                  <a:pt x="133008" y="1755701"/>
                </a:cubicBezTo>
                <a:cubicBezTo>
                  <a:pt x="129535" y="1741810"/>
                  <a:pt x="113130" y="1669778"/>
                  <a:pt x="103511" y="1652463"/>
                </a:cubicBezTo>
                <a:cubicBezTo>
                  <a:pt x="86295" y="1621473"/>
                  <a:pt x="64182" y="1593469"/>
                  <a:pt x="44518" y="1563972"/>
                </a:cubicBezTo>
                <a:lnTo>
                  <a:pt x="15021" y="1519727"/>
                </a:lnTo>
                <a:cubicBezTo>
                  <a:pt x="10105" y="1500063"/>
                  <a:pt x="-1965" y="1480880"/>
                  <a:pt x="273" y="1460734"/>
                </a:cubicBezTo>
                <a:cubicBezTo>
                  <a:pt x="3197" y="1434422"/>
                  <a:pt x="21397" y="1412108"/>
                  <a:pt x="29769" y="1386992"/>
                </a:cubicBezTo>
                <a:cubicBezTo>
                  <a:pt x="41087" y="1353039"/>
                  <a:pt x="51502" y="1318691"/>
                  <a:pt x="59266" y="1283753"/>
                </a:cubicBezTo>
                <a:cubicBezTo>
                  <a:pt x="71189" y="1230098"/>
                  <a:pt x="78931" y="1175598"/>
                  <a:pt x="88763" y="1121521"/>
                </a:cubicBezTo>
                <a:cubicBezTo>
                  <a:pt x="78931" y="988785"/>
                  <a:pt x="71690" y="855832"/>
                  <a:pt x="59266" y="723314"/>
                </a:cubicBezTo>
                <a:cubicBezTo>
                  <a:pt x="56926" y="698356"/>
                  <a:pt x="49770" y="674083"/>
                  <a:pt x="44518" y="649572"/>
                </a:cubicBezTo>
                <a:cubicBezTo>
                  <a:pt x="35021" y="605254"/>
                  <a:pt x="24853" y="561082"/>
                  <a:pt x="15021" y="516837"/>
                </a:cubicBezTo>
                <a:cubicBezTo>
                  <a:pt x="19937" y="448011"/>
                  <a:pt x="-2702" y="371243"/>
                  <a:pt x="29769" y="310359"/>
                </a:cubicBezTo>
                <a:cubicBezTo>
                  <a:pt x="46128" y="279686"/>
                  <a:pt x="99136" y="303428"/>
                  <a:pt x="133008" y="295611"/>
                </a:cubicBezTo>
                <a:cubicBezTo>
                  <a:pt x="163304" y="288620"/>
                  <a:pt x="191781" y="275258"/>
                  <a:pt x="221499" y="266114"/>
                </a:cubicBezTo>
                <a:cubicBezTo>
                  <a:pt x="255706" y="255589"/>
                  <a:pt x="290784" y="247935"/>
                  <a:pt x="324737" y="236617"/>
                </a:cubicBezTo>
                <a:cubicBezTo>
                  <a:pt x="349853" y="228245"/>
                  <a:pt x="372938" y="214087"/>
                  <a:pt x="398479" y="207121"/>
                </a:cubicBezTo>
                <a:cubicBezTo>
                  <a:pt x="425894" y="199644"/>
                  <a:pt x="568226" y="181503"/>
                  <a:pt x="590208" y="177624"/>
                </a:cubicBezTo>
                <a:cubicBezTo>
                  <a:pt x="639580" y="168911"/>
                  <a:pt x="687684" y="151699"/>
                  <a:pt x="737692" y="148127"/>
                </a:cubicBezTo>
                <a:cubicBezTo>
                  <a:pt x="870112" y="138669"/>
                  <a:pt x="940950" y="137277"/>
                  <a:pt x="1062157" y="118630"/>
                </a:cubicBezTo>
                <a:cubicBezTo>
                  <a:pt x="1086933" y="114818"/>
                  <a:pt x="1111318" y="108798"/>
                  <a:pt x="1135899" y="103882"/>
                </a:cubicBezTo>
                <a:cubicBezTo>
                  <a:pt x="1258666" y="42498"/>
                  <a:pt x="1154188" y="85463"/>
                  <a:pt x="1386621" y="59637"/>
                </a:cubicBezTo>
                <a:cubicBezTo>
                  <a:pt x="1411535" y="56869"/>
                  <a:pt x="1435587" y="48700"/>
                  <a:pt x="1460363" y="44888"/>
                </a:cubicBezTo>
                <a:cubicBezTo>
                  <a:pt x="1499537" y="38861"/>
                  <a:pt x="1539021" y="35056"/>
                  <a:pt x="1578350" y="30140"/>
                </a:cubicBezTo>
                <a:cubicBezTo>
                  <a:pt x="1627259" y="13837"/>
                  <a:pt x="1435783" y="3101"/>
                  <a:pt x="1607847" y="64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Additive rule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417638"/>
            <a:ext cx="8534400" cy="3733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altLang="en-US" dirty="0">
                <a:cs typeface="Arial" charset="0"/>
              </a:rPr>
              <a:t>The </a:t>
            </a:r>
            <a:r>
              <a:rPr lang="en-US" altLang="en-US" u="sng" dirty="0">
                <a:cs typeface="Arial" charset="0"/>
              </a:rPr>
              <a:t>additive rule </a:t>
            </a:r>
            <a:r>
              <a:rPr lang="en-US" altLang="en-US" dirty="0">
                <a:cs typeface="Arial" charset="0"/>
              </a:rPr>
              <a:t>of probability can be applied to mutually exclusive events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dirty="0">
              <a:cs typeface="Arial" charset="0"/>
            </a:endParaRPr>
          </a:p>
          <a:p>
            <a:pPr eaLnBrk="1" hangingPunct="1">
              <a:defRPr/>
            </a:pPr>
            <a:r>
              <a:rPr lang="en-US" altLang="en-US" dirty="0">
                <a:cs typeface="Arial" charset="0"/>
              </a:rPr>
              <a:t>For 3 events: If none of the events can occur together, then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dirty="0">
                <a:cs typeface="Arial" charset="0"/>
              </a:rPr>
              <a:t>P(A</a:t>
            </a:r>
            <a:r>
              <a:rPr lang="en-US" altLang="en-US" baseline="-25000" dirty="0">
                <a:cs typeface="Arial" charset="0"/>
              </a:rPr>
              <a:t>1</a:t>
            </a:r>
            <a:r>
              <a:rPr lang="en-US" altLang="en-US" dirty="0">
                <a:cs typeface="Arial" charset="0"/>
              </a:rPr>
              <a:t> U A</a:t>
            </a:r>
            <a:r>
              <a:rPr lang="en-US" altLang="en-US" baseline="-25000" dirty="0">
                <a:cs typeface="Arial" charset="0"/>
              </a:rPr>
              <a:t>2 </a:t>
            </a:r>
            <a:r>
              <a:rPr lang="en-US" altLang="en-US" dirty="0">
                <a:cs typeface="Arial" charset="0"/>
              </a:rPr>
              <a:t>U A</a:t>
            </a:r>
            <a:r>
              <a:rPr lang="en-US" altLang="en-US" baseline="-25000" dirty="0">
                <a:cs typeface="Arial" charset="0"/>
              </a:rPr>
              <a:t>3 </a:t>
            </a:r>
            <a:r>
              <a:rPr lang="en-US" altLang="en-US" dirty="0">
                <a:cs typeface="Arial" charset="0"/>
              </a:rPr>
              <a:t>) = P(A</a:t>
            </a:r>
            <a:r>
              <a:rPr lang="en-US" altLang="en-US" baseline="-25000" dirty="0">
                <a:cs typeface="Arial" charset="0"/>
              </a:rPr>
              <a:t>1</a:t>
            </a:r>
            <a:r>
              <a:rPr lang="en-US" altLang="en-US" dirty="0">
                <a:cs typeface="Arial" charset="0"/>
              </a:rPr>
              <a:t>) + P(A</a:t>
            </a:r>
            <a:r>
              <a:rPr lang="en-US" altLang="en-US" baseline="-25000" dirty="0">
                <a:cs typeface="Arial" charset="0"/>
              </a:rPr>
              <a:t>2</a:t>
            </a:r>
            <a:r>
              <a:rPr lang="en-US" altLang="en-US" dirty="0">
                <a:cs typeface="Arial" charset="0"/>
              </a:rPr>
              <a:t>) + P(A</a:t>
            </a:r>
            <a:r>
              <a:rPr lang="en-US" altLang="en-US" baseline="-25000" dirty="0">
                <a:cs typeface="Arial" charset="0"/>
              </a:rPr>
              <a:t>3</a:t>
            </a:r>
            <a:r>
              <a:rPr lang="en-US" altLang="en-US" dirty="0">
                <a:cs typeface="Arial" charset="0"/>
              </a:rPr>
              <a:t>) </a:t>
            </a:r>
          </a:p>
          <a:p>
            <a:pPr eaLnBrk="1" hangingPunct="1">
              <a:buFont typeface="Arial" charset="0"/>
              <a:buNone/>
              <a:defRPr/>
            </a:pPr>
            <a:endParaRPr lang="en-US" altLang="en-US" dirty="0">
              <a:cs typeface="Arial" charset="0"/>
            </a:endParaRPr>
          </a:p>
          <a:p>
            <a:pPr eaLnBrk="1" hangingPunct="1">
              <a:defRPr/>
            </a:pPr>
            <a:r>
              <a:rPr lang="en-US" altLang="en-US" dirty="0">
                <a:cs typeface="Arial" charset="0"/>
              </a:rPr>
              <a:t>For n events: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dirty="0">
                <a:cs typeface="Arial" charset="0"/>
              </a:rPr>
              <a:t>P(A</a:t>
            </a:r>
            <a:r>
              <a:rPr lang="en-US" altLang="en-US" baseline="-25000" dirty="0">
                <a:cs typeface="Arial" charset="0"/>
              </a:rPr>
              <a:t>1</a:t>
            </a:r>
            <a:r>
              <a:rPr lang="en-US" altLang="en-US" dirty="0">
                <a:cs typeface="Arial" charset="0"/>
              </a:rPr>
              <a:t> U A</a:t>
            </a:r>
            <a:r>
              <a:rPr lang="en-US" altLang="en-US" baseline="-25000" dirty="0">
                <a:cs typeface="Arial" charset="0"/>
              </a:rPr>
              <a:t>2 </a:t>
            </a:r>
            <a:r>
              <a:rPr lang="en-US" altLang="en-US" dirty="0">
                <a:cs typeface="Arial" charset="0"/>
              </a:rPr>
              <a:t>U … U A</a:t>
            </a:r>
            <a:r>
              <a:rPr lang="en-US" altLang="en-US" baseline="-25000" dirty="0">
                <a:cs typeface="Arial" charset="0"/>
              </a:rPr>
              <a:t>n </a:t>
            </a:r>
            <a:r>
              <a:rPr lang="en-US" altLang="en-US" dirty="0">
                <a:cs typeface="Arial" charset="0"/>
              </a:rPr>
              <a:t>) = P(A</a:t>
            </a:r>
            <a:r>
              <a:rPr lang="en-US" altLang="en-US" baseline="-25000" dirty="0">
                <a:cs typeface="Arial" charset="0"/>
              </a:rPr>
              <a:t>1</a:t>
            </a:r>
            <a:r>
              <a:rPr lang="en-US" altLang="en-US" dirty="0">
                <a:cs typeface="Arial" charset="0"/>
              </a:rPr>
              <a:t>) + P(A</a:t>
            </a:r>
            <a:r>
              <a:rPr lang="en-US" altLang="en-US" baseline="-25000" dirty="0">
                <a:cs typeface="Arial" charset="0"/>
              </a:rPr>
              <a:t>2</a:t>
            </a:r>
            <a:r>
              <a:rPr lang="en-US" altLang="en-US" dirty="0">
                <a:cs typeface="Arial" charset="0"/>
              </a:rPr>
              <a:t>) + … P(A</a:t>
            </a:r>
            <a:r>
              <a:rPr lang="en-US" altLang="en-US" baseline="-25000" dirty="0">
                <a:cs typeface="Arial" charset="0"/>
              </a:rPr>
              <a:t>n</a:t>
            </a:r>
            <a:r>
              <a:rPr lang="en-US" altLang="en-US" dirty="0">
                <a:cs typeface="Arial" charset="0"/>
              </a:rPr>
              <a:t>) </a:t>
            </a:r>
          </a:p>
          <a:p>
            <a:pPr eaLnBrk="1" hangingPunct="1">
              <a:buFont typeface="Arial" charset="0"/>
              <a:buNone/>
              <a:defRPr/>
            </a:pPr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15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Probability summary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1295400"/>
            <a:ext cx="7772400" cy="5105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/>
              <a:t>Complement: P(A)= 1-P(</a:t>
            </a:r>
            <a:r>
              <a:rPr lang="en-US" dirty="0">
                <a:cs typeface="Arial" charset="0"/>
              </a:rPr>
              <a:t>A</a:t>
            </a:r>
            <a:r>
              <a:rPr lang="en-US" baseline="30000" dirty="0">
                <a:cs typeface="Arial" charset="0"/>
              </a:rPr>
              <a:t>c</a:t>
            </a:r>
            <a:r>
              <a:rPr lang="en-US" dirty="0">
                <a:cs typeface="Arial" charset="0"/>
              </a:rPr>
              <a:t>)</a:t>
            </a:r>
          </a:p>
          <a:p>
            <a:pPr eaLnBrk="1" hangingPunct="1">
              <a:defRPr/>
            </a:pPr>
            <a:r>
              <a:rPr lang="en-US" dirty="0">
                <a:cs typeface="Arial" charset="0"/>
              </a:rPr>
              <a:t>Intersection:  P( A </a:t>
            </a:r>
            <a:r>
              <a:rPr lang="en-US" i="1" dirty="0">
                <a:cs typeface="Arial" charset="0"/>
              </a:rPr>
              <a:t>and</a:t>
            </a:r>
            <a:r>
              <a:rPr lang="en-US" dirty="0">
                <a:cs typeface="Arial" charset="0"/>
              </a:rPr>
              <a:t> B )= P(A ∩ B)</a:t>
            </a:r>
          </a:p>
          <a:p>
            <a:pPr eaLnBrk="1" hangingPunct="1">
              <a:defRPr/>
            </a:pPr>
            <a:r>
              <a:rPr lang="en-US" dirty="0">
                <a:cs typeface="Arial" charset="0"/>
              </a:rPr>
              <a:t>Union:  P( A </a:t>
            </a:r>
            <a:r>
              <a:rPr lang="en-US" i="1" dirty="0">
                <a:cs typeface="Arial" charset="0"/>
              </a:rPr>
              <a:t>or </a:t>
            </a:r>
            <a:r>
              <a:rPr lang="en-US" dirty="0">
                <a:cs typeface="Arial" charset="0"/>
              </a:rPr>
              <a:t>B </a:t>
            </a:r>
            <a:r>
              <a:rPr lang="en-US" i="1" dirty="0">
                <a:cs typeface="Arial" charset="0"/>
              </a:rPr>
              <a:t>or both ) </a:t>
            </a:r>
            <a:r>
              <a:rPr lang="en-US" dirty="0">
                <a:cs typeface="Arial" charset="0"/>
              </a:rPr>
              <a:t>= P(A U B) 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dirty="0">
                <a:cs typeface="Arial" charset="0"/>
              </a:rPr>
              <a:t>	P(A U B) =P(A) + P(B) – P(A ∩ B)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>
              <a:cs typeface="Arial" charset="0"/>
            </a:endParaRPr>
          </a:p>
          <a:p>
            <a:pPr eaLnBrk="1" hangingPunct="1">
              <a:defRPr/>
            </a:pPr>
            <a:r>
              <a:rPr lang="en-US" dirty="0">
                <a:cs typeface="Arial" charset="0"/>
              </a:rPr>
              <a:t>Mutually exclusive events: 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dirty="0">
                <a:cs typeface="Arial" charset="0"/>
              </a:rPr>
              <a:t>	    </a:t>
            </a:r>
            <a:r>
              <a:rPr lang="en-US" sz="2800" dirty="0">
                <a:cs typeface="Arial" charset="0"/>
              </a:rPr>
              <a:t>P(A ∩ B) = 0</a:t>
            </a:r>
            <a:endParaRPr lang="en-US" dirty="0">
              <a:cs typeface="Arial" charset="0"/>
            </a:endParaRPr>
          </a:p>
          <a:p>
            <a:pPr lvl="1" eaLnBrk="1" hangingPunct="1">
              <a:buFont typeface="Arial" charset="0"/>
              <a:buNone/>
              <a:defRPr/>
            </a:pPr>
            <a:r>
              <a:rPr lang="en-US" dirty="0">
                <a:cs typeface="Arial" charset="0"/>
              </a:rPr>
              <a:t>	If A and B are mutually exclusive: then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dirty="0">
                <a:cs typeface="Arial" charset="0"/>
              </a:rPr>
              <a:t>		P(A U B) = P(A) + P(B)  additive rule</a:t>
            </a:r>
            <a:endParaRPr lang="en-US" dirty="0"/>
          </a:p>
          <a:p>
            <a:pPr lvl="2" eaLnBrk="1" hangingPunct="1">
              <a:buFont typeface="Arial" charset="0"/>
              <a:buNone/>
              <a:defRPr/>
            </a:pPr>
            <a:r>
              <a:rPr lang="en-US" dirty="0">
                <a:cs typeface="Arial" charset="0"/>
              </a:rPr>
              <a:t> </a:t>
            </a:r>
          </a:p>
          <a:p>
            <a:pPr lvl="3" eaLnBrk="1" hangingPunct="1">
              <a:buFont typeface="Wingdings" pitchFamily="2" charset="2"/>
              <a:buNone/>
              <a:defRPr/>
            </a:pPr>
            <a:r>
              <a:rPr lang="en-US" dirty="0">
                <a:cs typeface="Arial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>
              <a:cs typeface="Arial" charset="0"/>
            </a:endParaRPr>
          </a:p>
          <a:p>
            <a:pPr eaLnBrk="1" hangingPunct="1">
              <a:defRPr/>
            </a:pP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718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/>
            <a:r>
              <a:rPr lang="en-US" altLang="en-US" dirty="0"/>
              <a:t>Simple Probability Example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25562"/>
            <a:ext cx="8382000" cy="19050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A is the event that you are exposed to high levels of carbon monoxide </a:t>
            </a:r>
            <a:r>
              <a:rPr lang="de-DE" altLang="en-US" sz="2800" dirty="0"/>
              <a:t>(CO)</a:t>
            </a:r>
            <a:endParaRPr lang="en-US" altLang="en-US" sz="2800" dirty="0"/>
          </a:p>
          <a:p>
            <a:pPr eaLnBrk="1" hangingPunct="1"/>
            <a:r>
              <a:rPr lang="en-US" altLang="en-US" sz="2800" dirty="0"/>
              <a:t>B is the event that you are exposed to high levels of nitrogen dioxide (NO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)</a:t>
            </a:r>
          </a:p>
          <a:p>
            <a:pPr eaLnBrk="1" hangingPunct="1"/>
            <a:r>
              <a:rPr lang="en-US" altLang="en-US" sz="2800" dirty="0"/>
              <a:t>In words:</a:t>
            </a:r>
          </a:p>
          <a:p>
            <a:pPr lvl="1" eaLnBrk="1" hangingPunct="1"/>
            <a:r>
              <a:rPr lang="en-US" altLang="en-US" sz="2400" dirty="0"/>
              <a:t>What is the intersection of A and B</a:t>
            </a:r>
          </a:p>
          <a:p>
            <a:pPr lvl="1" eaLnBrk="1" hangingPunct="1"/>
            <a:r>
              <a:rPr lang="en-US" altLang="en-US" sz="2400" dirty="0"/>
              <a:t>What is the union of A and B</a:t>
            </a:r>
          </a:p>
          <a:p>
            <a:pPr lvl="1" eaLnBrk="1" hangingPunct="1"/>
            <a:r>
              <a:rPr lang="en-US" altLang="en-US" sz="2400" dirty="0"/>
              <a:t>Are these events mutually exclusive?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C2B19-92D5-4EF4-9825-5D4769AB8E6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0000"/>
                </a:solidFill>
              </a:rPr>
              <a:t>Conditional Probability &amp; Rev. Bayes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2912" y="1219200"/>
            <a:ext cx="8382000" cy="4724400"/>
          </a:xfrm>
        </p:spPr>
        <p:txBody>
          <a:bodyPr/>
          <a:lstStyle/>
          <a:p>
            <a:pPr eaLnBrk="1" hangingPunct="1"/>
            <a:r>
              <a:rPr lang="en-US" altLang="en-US" dirty="0"/>
              <a:t>The probability that an event B will occur given that event A has occurred</a:t>
            </a:r>
          </a:p>
          <a:p>
            <a:pPr lvl="1" eaLnBrk="1" hangingPunct="1"/>
            <a:r>
              <a:rPr lang="en-US" altLang="en-US" dirty="0"/>
              <a:t>The probability of B given A = P(B|A)</a:t>
            </a:r>
          </a:p>
          <a:p>
            <a:pPr lvl="1" eaLnBrk="1" hangingPunct="1"/>
            <a:r>
              <a:rPr lang="en-US" altLang="en-US" dirty="0"/>
              <a:t>The probability that it rains given you brought your umbrella</a:t>
            </a:r>
          </a:p>
          <a:p>
            <a:pPr lvl="1" eaLnBrk="1" hangingPunct="1"/>
            <a:r>
              <a:rPr lang="en-US" altLang="en-US" dirty="0"/>
              <a:t>P(</a:t>
            </a:r>
            <a:r>
              <a:rPr lang="en-US" altLang="en-US" dirty="0" err="1"/>
              <a:t>Rain|Have</a:t>
            </a:r>
            <a:r>
              <a:rPr lang="en-US" altLang="en-US" dirty="0"/>
              <a:t> umbrella)</a:t>
            </a:r>
          </a:p>
          <a:p>
            <a:pPr eaLnBrk="1" hangingPunct="1">
              <a:defRPr/>
            </a:pPr>
            <a:r>
              <a:rPr lang="en-US" altLang="en-US" dirty="0"/>
              <a:t>P(B|A) = </a:t>
            </a:r>
            <a:r>
              <a:rPr lang="en-US" dirty="0">
                <a:cs typeface="Arial" charset="0"/>
              </a:rPr>
              <a:t>P(A ∩ B)/P(A) </a:t>
            </a:r>
          </a:p>
          <a:p>
            <a:pPr lvl="1" eaLnBrk="1" hangingPunct="1">
              <a:defRPr/>
            </a:pPr>
            <a:r>
              <a:rPr lang="en-US" dirty="0">
                <a:cs typeface="Arial" charset="0"/>
              </a:rPr>
              <a:t>The relative size of the probability of the intersection compared to the relative size of P(A)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A0F91-632D-41DA-AC62-6F4FBAA6DC5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Frequency tables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7638"/>
            <a:ext cx="8382000" cy="47244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/>
              <a:t>Choice of </a:t>
            </a:r>
            <a:r>
              <a:rPr lang="en-US" dirty="0" err="1"/>
              <a:t>cutpoints</a:t>
            </a:r>
            <a:r>
              <a:rPr lang="en-US" dirty="0"/>
              <a:t> for categories</a:t>
            </a:r>
          </a:p>
          <a:p>
            <a:pPr lvl="1" eaLnBrk="1" hangingPunct="1">
              <a:defRPr/>
            </a:pPr>
            <a:r>
              <a:rPr lang="en-US" dirty="0"/>
              <a:t>Even intervals </a:t>
            </a:r>
          </a:p>
          <a:p>
            <a:pPr lvl="2" eaLnBrk="1" hangingPunct="1">
              <a:defRPr/>
            </a:pPr>
            <a:r>
              <a:rPr lang="en-US" dirty="0"/>
              <a:t>E.g. 10-year age categories</a:t>
            </a:r>
          </a:p>
          <a:p>
            <a:pPr lvl="1" eaLnBrk="1" hangingPunct="1">
              <a:defRPr/>
            </a:pPr>
            <a:r>
              <a:rPr lang="en-US" dirty="0"/>
              <a:t>Meaningful </a:t>
            </a:r>
            <a:r>
              <a:rPr lang="en-US" dirty="0" err="1"/>
              <a:t>cutpoints</a:t>
            </a:r>
            <a:r>
              <a:rPr lang="en-US" dirty="0"/>
              <a:t> related to a health outcome or decision</a:t>
            </a:r>
          </a:p>
          <a:p>
            <a:pPr lvl="2" eaLnBrk="1" hangingPunct="1">
              <a:defRPr/>
            </a:pPr>
            <a:r>
              <a:rPr lang="en-US" dirty="0"/>
              <a:t>E.g. CD4&lt;50 cells/mm</a:t>
            </a:r>
            <a:r>
              <a:rPr lang="en-US" baseline="30000" dirty="0"/>
              <a:t>3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Equal percentage of the data falling into each category </a:t>
            </a:r>
          </a:p>
          <a:p>
            <a:pPr lvl="2" eaLnBrk="1" hangingPunct="1">
              <a:defRPr/>
            </a:pPr>
            <a:r>
              <a:rPr lang="en-US" dirty="0" err="1"/>
              <a:t>Tertiles</a:t>
            </a:r>
            <a:r>
              <a:rPr lang="en-US" dirty="0"/>
              <a:t> – 33% </a:t>
            </a:r>
          </a:p>
          <a:p>
            <a:pPr lvl="2" eaLnBrk="1" hangingPunct="1">
              <a:defRPr/>
            </a:pPr>
            <a:r>
              <a:rPr lang="en-US" dirty="0"/>
              <a:t>Quartiles – 25%</a:t>
            </a:r>
          </a:p>
          <a:p>
            <a:pPr lvl="2" eaLnBrk="1" hangingPunct="1">
              <a:defRPr/>
            </a:pPr>
            <a:r>
              <a:rPr lang="en-US" dirty="0"/>
              <a:t>Quantiles – 20%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2EEC2-32DE-4A60-B0F7-08039CF98C4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9238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Conditional Probability Example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4AEB8-89BC-44F8-BD5F-0AE78CEE35A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228600" y="1417638"/>
            <a:ext cx="8686800" cy="2185988"/>
          </a:xfrm>
        </p:spPr>
        <p:txBody>
          <a:bodyPr/>
          <a:lstStyle/>
          <a:p>
            <a:r>
              <a:rPr lang="en-US" sz="2800" dirty="0"/>
              <a:t>Very often used in diagnostic tests</a:t>
            </a:r>
          </a:p>
          <a:p>
            <a:r>
              <a:rPr lang="en-US" sz="2800" dirty="0"/>
              <a:t>P(</a:t>
            </a:r>
            <a:r>
              <a:rPr lang="en-US" sz="2800" dirty="0" err="1"/>
              <a:t>HIV|given</a:t>
            </a:r>
            <a:r>
              <a:rPr lang="en-US" sz="2800" dirty="0"/>
              <a:t> a positive test) OR P(Positive </a:t>
            </a:r>
            <a:r>
              <a:rPr lang="en-US" sz="2800" dirty="0" err="1"/>
              <a:t>test|HIV</a:t>
            </a:r>
            <a:r>
              <a:rPr lang="en-US" sz="2800" dirty="0"/>
              <a:t>)</a:t>
            </a:r>
          </a:p>
          <a:p>
            <a:pPr lvl="1"/>
            <a:r>
              <a:rPr lang="en-US" sz="2400" dirty="0"/>
              <a:t>In diagnostic testing these are called positive predictive value and sensitivity</a:t>
            </a:r>
          </a:p>
          <a:p>
            <a:r>
              <a:rPr lang="en-US" sz="2800" dirty="0"/>
              <a:t>What are each of these telling us about a test?</a:t>
            </a:r>
          </a:p>
          <a:p>
            <a:r>
              <a:rPr lang="en-US" sz="2800" dirty="0"/>
              <a:t>P(not </a:t>
            </a:r>
            <a:r>
              <a:rPr lang="en-US" sz="2800" dirty="0" err="1"/>
              <a:t>HIV|negative</a:t>
            </a:r>
            <a:r>
              <a:rPr lang="en-US" sz="2800" dirty="0"/>
              <a:t> test) OR P(Negative </a:t>
            </a:r>
            <a:r>
              <a:rPr lang="en-US" sz="2800" dirty="0" err="1"/>
              <a:t>test|not</a:t>
            </a:r>
            <a:r>
              <a:rPr lang="en-US" sz="2800" dirty="0"/>
              <a:t> HIV)</a:t>
            </a:r>
          </a:p>
          <a:p>
            <a:pPr lvl="1"/>
            <a:r>
              <a:rPr lang="en-US" sz="2400" dirty="0"/>
              <a:t>Negative predictive value and specificity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Data Cleaning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4089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Always necessary with a new dataset</a:t>
            </a:r>
          </a:p>
          <a:p>
            <a:pPr eaLnBrk="1" hangingPunct="1"/>
            <a:r>
              <a:rPr lang="en-US" altLang="en-US" dirty="0"/>
              <a:t>Assume your data has errors</a:t>
            </a:r>
          </a:p>
          <a:p>
            <a:pPr eaLnBrk="1" hangingPunct="1"/>
            <a:r>
              <a:rPr lang="en-US" altLang="en-US" dirty="0"/>
              <a:t>Tables &amp; summary statistics &amp; graphs can help</a:t>
            </a:r>
          </a:p>
          <a:p>
            <a:pPr eaLnBrk="1" hangingPunct="1"/>
            <a:r>
              <a:rPr lang="en-US" altLang="en-US" dirty="0"/>
              <a:t>Outliers </a:t>
            </a:r>
            <a:r>
              <a:rPr lang="mr-IN" altLang="en-US" dirty="0"/>
              <a:t>–</a:t>
            </a:r>
            <a:r>
              <a:rPr lang="en-US" altLang="en-US" dirty="0"/>
              <a:t> extreme values</a:t>
            </a:r>
          </a:p>
          <a:p>
            <a:pPr eaLnBrk="1" hangingPunct="1"/>
            <a:r>
              <a:rPr lang="en-US" altLang="en-US" dirty="0"/>
              <a:t>Always keep a copy of the original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B5178-F679-4D67-A7FE-158E2462F0A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3" descr="outl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59275"/>
            <a:ext cx="421881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3989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Conditional Probability Example: </a:t>
            </a:r>
            <a:r>
              <a:rPr lang="en-US" altLang="en-US" sz="3600" dirty="0">
                <a:solidFill>
                  <a:srgbClr val="000000"/>
                </a:solidFill>
              </a:rPr>
              <a:t>The dangers of screening everyone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4AEB8-89BC-44F8-BD5F-0AE78CEE35A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228600" y="1529525"/>
            <a:ext cx="8686800" cy="2185988"/>
          </a:xfrm>
        </p:spPr>
        <p:txBody>
          <a:bodyPr/>
          <a:lstStyle/>
          <a:p>
            <a:r>
              <a:rPr lang="en-US" sz="2800" dirty="0"/>
              <a:t>P(Disease) = 0.001 or 100 of 100,000</a:t>
            </a:r>
          </a:p>
          <a:p>
            <a:r>
              <a:rPr lang="en-US" sz="2800" dirty="0"/>
              <a:t>P(No Disease) = 1 – P(Disease) = 0.999</a:t>
            </a:r>
          </a:p>
          <a:p>
            <a:r>
              <a:rPr lang="en-US" sz="2800" dirty="0"/>
              <a:t>P(Positive+|Disease) = 0.99 or 99 or 100</a:t>
            </a:r>
          </a:p>
          <a:p>
            <a:r>
              <a:rPr lang="en-US" sz="2800" dirty="0"/>
              <a:t>P(Negative-|No Disease) = 0.99 or 98,901 of 99,900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282D97-6F8F-8A4C-84A4-102360A6F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715512"/>
            <a:ext cx="5057874" cy="264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16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Probability example using a table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632269"/>
              </p:ext>
            </p:extLst>
          </p:nvPr>
        </p:nvGraphicFramePr>
        <p:xfrm>
          <a:off x="6019800" y="1447800"/>
          <a:ext cx="2950923" cy="413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3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3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err="1">
                          <a:effectLst/>
                          <a:latin typeface="Arial" charset="0"/>
                        </a:rPr>
                        <a:t>Maternal</a:t>
                      </a:r>
                      <a:r>
                        <a:rPr lang="hr-HR" sz="1400" baseline="0" dirty="0">
                          <a:effectLst/>
                          <a:latin typeface="Arial" charset="0"/>
                        </a:rPr>
                        <a:t> age </a:t>
                      </a:r>
                      <a:r>
                        <a:rPr lang="hr-HR" sz="1400" baseline="0" dirty="0" err="1">
                          <a:effectLst/>
                          <a:latin typeface="Arial" charset="0"/>
                        </a:rPr>
                        <a:t>group</a:t>
                      </a:r>
                      <a:endParaRPr lang="hr-HR" sz="1400" dirty="0">
                        <a:effectLst/>
                        <a:latin typeface="Arial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effectLst/>
                          <a:latin typeface="Arial" charset="0"/>
                        </a:rPr>
                        <a:t>Totals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400" dirty="0">
                          <a:effectLst/>
                          <a:latin typeface="Arial" charset="0"/>
                        </a:rPr>
                        <a:t>% of total</a:t>
                      </a: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effectLst/>
                          <a:latin typeface="Arial" charset="0"/>
                        </a:rPr>
                        <a:t>&lt;15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dirty="0"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dirty="0">
                          <a:effectLst/>
                          <a:latin typeface="Arial" charset="0"/>
                        </a:rPr>
                        <a:t>0.1%</a:t>
                      </a: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effectLst/>
                          <a:latin typeface="Arial" charset="0"/>
                        </a:rPr>
                        <a:t>15 - 19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dirty="0">
                          <a:effectLst/>
                          <a:latin typeface="Arial" charset="0"/>
                        </a:rPr>
                        <a:t>6,968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dirty="0">
                          <a:effectLst/>
                          <a:latin typeface="Arial" charset="0"/>
                        </a:rPr>
                        <a:t>6.1%</a:t>
                      </a: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effectLst/>
                          <a:latin typeface="Arial" charset="0"/>
                        </a:rPr>
                        <a:t>20 - 24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400" dirty="0">
                          <a:effectLst/>
                          <a:latin typeface="Arial" charset="0"/>
                        </a:rPr>
                        <a:t>27,134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 dirty="0">
                          <a:effectLst/>
                          <a:latin typeface="Arial" charset="0"/>
                        </a:rPr>
                        <a:t>23.7%</a:t>
                      </a: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" charset="0"/>
                        </a:rPr>
                        <a:t>25 - 29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400">
                          <a:effectLst/>
                          <a:latin typeface="Arial" charset="0"/>
                        </a:rPr>
                        <a:t>34,884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400" dirty="0">
                          <a:effectLst/>
                          <a:latin typeface="Arial" charset="0"/>
                        </a:rPr>
                        <a:t>30.4%</a:t>
                      </a: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Arial" charset="0"/>
                        </a:rPr>
                        <a:t>30 - 34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400">
                          <a:effectLst/>
                          <a:latin typeface="Arial" charset="0"/>
                        </a:rPr>
                        <a:t>30,165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dirty="0">
                          <a:effectLst/>
                          <a:latin typeface="Arial" charset="0"/>
                        </a:rPr>
                        <a:t>26.4%</a:t>
                      </a: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  <a:latin typeface="Arial" charset="0"/>
                        </a:rPr>
                        <a:t>35 - 39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>
                          <a:effectLst/>
                          <a:latin typeface="Arial" charset="0"/>
                        </a:rPr>
                        <a:t>12,475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  <a:latin typeface="Arial" charset="0"/>
                        </a:rPr>
                        <a:t>10.9%</a:t>
                      </a: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Arial" charset="0"/>
                        </a:rPr>
                        <a:t>40+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>
                          <a:effectLst/>
                          <a:latin typeface="Arial" charset="0"/>
                        </a:rPr>
                        <a:t>2,757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dirty="0">
                          <a:effectLst/>
                          <a:latin typeface="Arial" charset="0"/>
                        </a:rPr>
                        <a:t>2.4%</a:t>
                      </a: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sk-SK" sz="3200" dirty="0"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3200"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endParaRPr lang="sk-SK" sz="3200" dirty="0">
                        <a:effectLst/>
                        <a:latin typeface="Arial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  <a:latin typeface="Arial" charset="0"/>
                        </a:rPr>
                        <a:t>114,460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  <a:latin typeface="Arial" charset="0"/>
                        </a:rPr>
                        <a:t>100%</a:t>
                      </a: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5364" y="1143000"/>
            <a:ext cx="605215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2014 State of Michigan Live Births</a:t>
            </a:r>
          </a:p>
          <a:p>
            <a:pPr marL="285750" indent="-285750">
              <a:buFont typeface="Arial" charset="0"/>
              <a:buChar char="•"/>
            </a:pPr>
            <a:r>
              <a:rPr lang="en-US" b="0" dirty="0"/>
              <a:t>Probability that a mother’s age is 20-24 = .237</a:t>
            </a:r>
          </a:p>
          <a:p>
            <a:pPr marL="285750" indent="-285750">
              <a:buFont typeface="Arial" charset="0"/>
              <a:buChar char="•"/>
            </a:pPr>
            <a:r>
              <a:rPr lang="en-US" b="0" dirty="0"/>
              <a:t>Probability that a mothers age was &lt;=24 =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b="0" dirty="0"/>
              <a:t>.001 + .061 +.237 = .299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b="0" dirty="0"/>
              <a:t>By what probability rule?</a:t>
            </a:r>
          </a:p>
          <a:p>
            <a:pPr marL="742950" lvl="1" indent="-285750">
              <a:buFont typeface="Arial" charset="0"/>
              <a:buChar char="•"/>
            </a:pPr>
            <a:endParaRPr lang="en-US" sz="2000" b="0" dirty="0"/>
          </a:p>
          <a:p>
            <a:pPr marL="285750" indent="-285750">
              <a:buFont typeface="Arial" charset="0"/>
              <a:buChar char="•"/>
            </a:pPr>
            <a:r>
              <a:rPr lang="en-US" sz="2000" b="0" i="1" dirty="0"/>
              <a:t>Conditional probability</a:t>
            </a:r>
            <a:r>
              <a:rPr lang="en-US" sz="2000" b="0" dirty="0"/>
              <a:t>: Given that a mother’s age is at least 30, what is the probability that she at least 40?</a:t>
            </a:r>
          </a:p>
          <a:p>
            <a:pPr marL="285750" indent="-285750">
              <a:buFont typeface="Arial" charset="0"/>
              <a:buChar char="•"/>
            </a:pPr>
            <a:endParaRPr lang="en-US" sz="2000" b="0" dirty="0"/>
          </a:p>
          <a:p>
            <a:pPr marL="285750" indent="-285750">
              <a:buFont typeface="Arial" charset="0"/>
              <a:buChar char="•"/>
            </a:pPr>
            <a:r>
              <a:rPr lang="en-US" sz="2000" b="0" dirty="0"/>
              <a:t>P(Mother’s age &gt;=30 </a:t>
            </a:r>
            <a:r>
              <a:rPr lang="en-US" sz="2000" i="1" dirty="0"/>
              <a:t>and</a:t>
            </a:r>
            <a:r>
              <a:rPr lang="en-US" sz="2000" dirty="0"/>
              <a:t> </a:t>
            </a:r>
            <a:r>
              <a:rPr lang="en-US" sz="2000" b="0" dirty="0"/>
              <a:t>Mother’s age &gt;=40) / P(Mother’s age &gt;=30) 	</a:t>
            </a:r>
          </a:p>
          <a:p>
            <a:pPr lvl="1"/>
            <a:r>
              <a:rPr lang="en-US" sz="2000" b="0" dirty="0"/>
              <a:t>= P(Mother’s age &gt;=40)/P(Mother’s age &gt;=30)	</a:t>
            </a:r>
            <a:r>
              <a:rPr lang="en-US" sz="2000" dirty="0"/>
              <a:t>  (</a:t>
            </a:r>
            <a:r>
              <a:rPr lang="en-US" sz="2000" i="1" dirty="0"/>
              <a:t>why?)</a:t>
            </a:r>
            <a:endParaRPr lang="en-US" sz="2000" dirty="0"/>
          </a:p>
          <a:p>
            <a:pPr lvl="1"/>
            <a:r>
              <a:rPr lang="en-US" sz="2000" b="0" dirty="0"/>
              <a:t>= (.024) / ((30165 + 12475 + 2757)/114460) </a:t>
            </a:r>
          </a:p>
          <a:p>
            <a:pPr lvl="1"/>
            <a:r>
              <a:rPr lang="en-US" sz="2000" b="0" dirty="0"/>
              <a:t>= </a:t>
            </a:r>
            <a:r>
              <a:rPr lang="en-US" sz="2000" dirty="0"/>
              <a:t>0.061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1899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conditional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/>
              <a:t>Sensitivity &amp; Specificity</a:t>
            </a:r>
          </a:p>
          <a:p>
            <a:r>
              <a:rPr lang="en-US" dirty="0"/>
              <a:t>Relative risk</a:t>
            </a:r>
          </a:p>
          <a:p>
            <a:pPr marL="457200" lvl="1" indent="0">
              <a:buNone/>
            </a:pPr>
            <a:r>
              <a:rPr lang="en-US" dirty="0"/>
              <a:t>	P(disease | exposure) / P(disease | no exposure)</a:t>
            </a:r>
          </a:p>
          <a:p>
            <a:r>
              <a:rPr lang="en-US" dirty="0"/>
              <a:t>Odds ratios</a:t>
            </a:r>
          </a:p>
          <a:p>
            <a:pPr marL="457200" lvl="1" indent="0">
              <a:buNone/>
            </a:pPr>
            <a:r>
              <a:rPr lang="en-US" sz="2400" dirty="0"/>
              <a:t>(P(exposure | disease) / (1 – P(exposure | disease)) / (P(exposure | no disease) / (1-P(exposure | no disease))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mr-IN" sz="2400" dirty="0"/>
              <a:t>…</a:t>
            </a:r>
            <a:r>
              <a:rPr lang="en-US" sz="2400" dirty="0"/>
              <a:t>we’ll see these later in the course and use them in models as well as separate calculations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6058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r>
              <a:rPr lang="en-US" dirty="0"/>
              <a:t>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the occurrence of event B does not depend on the occurrence of event A, B and A are independent. </a:t>
            </a:r>
          </a:p>
          <a:p>
            <a:r>
              <a:rPr lang="en-US" dirty="0"/>
              <a:t>Then P(B|A)=P(B)</a:t>
            </a:r>
          </a:p>
          <a:p>
            <a:r>
              <a:rPr lang="en-US" dirty="0"/>
              <a:t>Examples: </a:t>
            </a:r>
          </a:p>
          <a:p>
            <a:pPr lvl="1"/>
            <a:r>
              <a:rPr lang="en-US" dirty="0"/>
              <a:t>Probability of becoming infected with malaria given that you have 2 sisters = Probability of becoming infected with malaria</a:t>
            </a:r>
          </a:p>
          <a:p>
            <a:pPr lvl="1"/>
            <a:r>
              <a:rPr lang="en-US" dirty="0"/>
              <a:t>Probability of a (fair) coin toss landing on heads given that the previous coin toss was a heads</a:t>
            </a:r>
          </a:p>
          <a:p>
            <a:pPr lvl="1"/>
            <a:r>
              <a:rPr lang="en-US" dirty="0"/>
              <a:t>Probability you are a banker and having green eyes</a:t>
            </a:r>
          </a:p>
        </p:txBody>
      </p:sp>
    </p:spTree>
    <p:extLst>
      <p:ext uri="{BB962C8B-B14F-4D97-AF65-F5344CB8AC3E}">
        <p14:creationId xmlns:p14="http://schemas.microsoft.com/office/powerpoint/2010/main" val="168481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5427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Multiplicative rule of probability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5638800"/>
          </a:xfrm>
        </p:spPr>
        <p:txBody>
          <a:bodyPr>
            <a:normAutofit/>
          </a:bodyPr>
          <a:lstStyle/>
          <a:p>
            <a:pPr marL="342900" lvl="1" indent="-342900">
              <a:buFont typeface="Arial" charset="0"/>
              <a:buChar char="•"/>
              <a:defRPr/>
            </a:pPr>
            <a:r>
              <a:rPr lang="en-US" altLang="en-US" dirty="0"/>
              <a:t>The multiplicative rule if you have independence:</a:t>
            </a:r>
          </a:p>
          <a:p>
            <a:pPr marL="0" lvl="1" indent="0">
              <a:buNone/>
              <a:defRPr/>
            </a:pPr>
            <a:r>
              <a:rPr lang="en-US" altLang="en-US" dirty="0"/>
              <a:t>     	P(A </a:t>
            </a:r>
            <a:r>
              <a:rPr lang="en-US" altLang="en-US" dirty="0">
                <a:cs typeface="Arial" charset="0"/>
              </a:rPr>
              <a:t>∩ B) = P(A and B) = P(A) P(B)</a:t>
            </a:r>
          </a:p>
          <a:p>
            <a:pPr eaLnBrk="1" hangingPunct="1">
              <a:defRPr/>
            </a:pPr>
            <a:r>
              <a:rPr lang="en-US" altLang="en-US" dirty="0">
                <a:cs typeface="Arial" charset="0"/>
              </a:rPr>
              <a:t>Why?</a:t>
            </a:r>
          </a:p>
          <a:p>
            <a:pPr eaLnBrk="1" hangingPunct="1">
              <a:defRPr/>
            </a:pPr>
            <a:r>
              <a:rPr lang="en-US" altLang="en-US" dirty="0">
                <a:cs typeface="Arial" charset="0"/>
              </a:rPr>
              <a:t>Rearrangement of the definition of conditional probability </a:t>
            </a:r>
          </a:p>
          <a:p>
            <a:pPr marL="0" indent="0">
              <a:buNone/>
              <a:defRPr/>
            </a:pPr>
            <a:r>
              <a:rPr lang="en-US" altLang="en-US" dirty="0">
                <a:cs typeface="Arial" charset="0"/>
              </a:rPr>
              <a:t>         P(B|A) = P(B ∩ A)/P(A) = </a:t>
            </a:r>
            <a:r>
              <a:rPr lang="en-US" altLang="en-US" dirty="0"/>
              <a:t>P(A </a:t>
            </a:r>
            <a:r>
              <a:rPr lang="en-US" altLang="en-US" dirty="0">
                <a:cs typeface="Arial" charset="0"/>
              </a:rPr>
              <a:t>∩ B) / P(A) </a:t>
            </a:r>
          </a:p>
          <a:p>
            <a:pPr marL="457200" lvl="1" indent="0">
              <a:buNone/>
              <a:defRPr/>
            </a:pPr>
            <a:r>
              <a:rPr lang="en-US" altLang="en-US" dirty="0">
                <a:cs typeface="Arial" charset="0"/>
              </a:rPr>
              <a:t>                so </a:t>
            </a:r>
            <a:r>
              <a:rPr lang="en-US" altLang="en-US" dirty="0"/>
              <a:t>P(A </a:t>
            </a:r>
            <a:r>
              <a:rPr lang="en-US" altLang="en-US" dirty="0">
                <a:cs typeface="Arial" charset="0"/>
              </a:rPr>
              <a:t>∩ B) = P(A) P(B|A)</a:t>
            </a:r>
          </a:p>
          <a:p>
            <a:pPr>
              <a:defRPr/>
            </a:pPr>
            <a:r>
              <a:rPr lang="en-US" altLang="en-US" dirty="0"/>
              <a:t>If you have independence: P(B|A) = P(B) so you can substitute into above</a:t>
            </a:r>
            <a:endParaRPr lang="en-US" altLang="en-US" sz="2800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dirty="0"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sz="2400" dirty="0"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9913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Independence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7772400" cy="5105400"/>
          </a:xfrm>
        </p:spPr>
        <p:txBody>
          <a:bodyPr/>
          <a:lstStyle/>
          <a:p>
            <a:pPr lvl="1" eaLnBrk="1" hangingPunct="1">
              <a:buFont typeface="Arial" charset="0"/>
              <a:buNone/>
              <a:defRPr/>
            </a:pPr>
            <a:endParaRPr lang="en-US" altLang="en-US" dirty="0">
              <a:cs typeface="Arial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dirty="0">
                <a:cs typeface="Arial" charset="0"/>
              </a:rPr>
              <a:t>Note that independence ≠ mutual exclusivity!</a:t>
            </a:r>
          </a:p>
          <a:p>
            <a:pPr lvl="1" eaLnBrk="1" hangingPunct="1">
              <a:defRPr/>
            </a:pPr>
            <a:r>
              <a:rPr lang="en-US" altLang="en-US" dirty="0">
                <a:cs typeface="Arial" charset="0"/>
              </a:rPr>
              <a:t>Mutual exclusivity </a:t>
            </a:r>
          </a:p>
          <a:p>
            <a:pPr lvl="2" eaLnBrk="1" hangingPunct="1">
              <a:defRPr/>
            </a:pPr>
            <a:r>
              <a:rPr lang="en-US" altLang="en-US" dirty="0">
                <a:cs typeface="Arial" charset="0"/>
              </a:rPr>
              <a:t> 2 events cannot both occur</a:t>
            </a:r>
          </a:p>
          <a:p>
            <a:pPr lvl="2" eaLnBrk="1" hangingPunct="1">
              <a:defRPr/>
            </a:pPr>
            <a:r>
              <a:rPr lang="en-US" altLang="en-US" dirty="0"/>
              <a:t>P(A </a:t>
            </a:r>
            <a:r>
              <a:rPr lang="en-US" altLang="en-US" dirty="0">
                <a:cs typeface="Arial" charset="0"/>
              </a:rPr>
              <a:t>∩ B) =0</a:t>
            </a:r>
          </a:p>
          <a:p>
            <a:pPr lvl="1" eaLnBrk="1" hangingPunct="1">
              <a:defRPr/>
            </a:pPr>
            <a:r>
              <a:rPr lang="en-US" altLang="en-US" dirty="0">
                <a:cs typeface="Arial" charset="0"/>
              </a:rPr>
              <a:t>Independence  </a:t>
            </a:r>
          </a:p>
          <a:p>
            <a:pPr lvl="2" eaLnBrk="1" hangingPunct="1">
              <a:defRPr/>
            </a:pPr>
            <a:r>
              <a:rPr lang="en-US" altLang="en-US" dirty="0">
                <a:cs typeface="Arial" charset="0"/>
              </a:rPr>
              <a:t>2 events do not depend on each other</a:t>
            </a:r>
          </a:p>
          <a:p>
            <a:pPr lvl="2" eaLnBrk="1" hangingPunct="1">
              <a:defRPr/>
            </a:pPr>
            <a:r>
              <a:rPr lang="en-US" altLang="en-US" dirty="0">
                <a:cs typeface="Arial" charset="0"/>
              </a:rPr>
              <a:t>P(B|A)=P(B)</a:t>
            </a:r>
          </a:p>
          <a:p>
            <a:pPr marL="914400" lvl="2" indent="0" eaLnBrk="1" hangingPunct="1">
              <a:buFont typeface="Arial" charset="0"/>
              <a:buNone/>
              <a:defRPr/>
            </a:pPr>
            <a:r>
              <a:rPr lang="en-US" altLang="en-US" dirty="0">
                <a:cs typeface="Arial" charset="0"/>
              </a:rPr>
              <a:t>    </a:t>
            </a:r>
            <a:r>
              <a:rPr lang="en-US" altLang="en-US" dirty="0"/>
              <a:t>P(A </a:t>
            </a:r>
            <a:r>
              <a:rPr lang="en-US" altLang="en-US" dirty="0">
                <a:cs typeface="Arial" charset="0"/>
              </a:rPr>
              <a:t>∩ B) = P(A) P(B|A)  = P(A) P(B)</a:t>
            </a:r>
          </a:p>
        </p:txBody>
      </p:sp>
    </p:spTree>
    <p:extLst>
      <p:ext uri="{BB962C8B-B14F-4D97-AF65-F5344CB8AC3E}">
        <p14:creationId xmlns:p14="http://schemas.microsoft.com/office/powerpoint/2010/main" val="942572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dirty="0"/>
              <a:t>Law of Total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288093"/>
            <a:ext cx="8763000" cy="475615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Helpful when you cannot directly calculate a probability and also if dealing with prevalence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Suppose you know the prevalence of TB in the counties of an area, but you want to know the overall prevalence of TB in the region</a:t>
            </a:r>
          </a:p>
          <a:p>
            <a:pPr marL="457200" lvl="1" indent="0">
              <a:buNone/>
            </a:pPr>
            <a:r>
              <a:rPr lang="en-US" sz="2400" dirty="0"/>
              <a:t>P(TB+ in the region) = P(TB+ </a:t>
            </a:r>
            <a:r>
              <a:rPr lang="en-US" altLang="en-US" sz="2400" dirty="0">
                <a:cs typeface="Arial" charset="0"/>
              </a:rPr>
              <a:t>∩ live in county1)+</a:t>
            </a:r>
            <a:r>
              <a:rPr lang="en-US" sz="2400" dirty="0"/>
              <a:t> P(TB+ </a:t>
            </a:r>
            <a:r>
              <a:rPr lang="en-US" altLang="en-US" sz="2400" dirty="0">
                <a:cs typeface="Arial" charset="0"/>
              </a:rPr>
              <a:t>∩ live in county2)</a:t>
            </a:r>
          </a:p>
          <a:p>
            <a:pPr marL="457200" lvl="1" indent="0">
              <a:buNone/>
            </a:pPr>
            <a:r>
              <a:rPr lang="en-US" sz="2400" dirty="0"/>
              <a:t>	+ P(TB+ </a:t>
            </a:r>
            <a:r>
              <a:rPr lang="en-US" altLang="en-US" sz="2400" dirty="0">
                <a:cs typeface="Arial" charset="0"/>
              </a:rPr>
              <a:t>∩ live in county3) …</a:t>
            </a:r>
            <a:r>
              <a:rPr lang="en-US" altLang="en-US" sz="2400" dirty="0" err="1">
                <a:cs typeface="Arial" charset="0"/>
              </a:rPr>
              <a:t>etc</a:t>
            </a:r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P(TB+ in country 1 | live in county 1)*P(live in county 1) </a:t>
            </a:r>
          </a:p>
          <a:p>
            <a:pPr marL="457200" lvl="1" indent="0">
              <a:buNone/>
            </a:pPr>
            <a:r>
              <a:rPr lang="en-US" sz="2400" dirty="0"/>
              <a:t> + P(TB+ in country 2 | live in county 2)*P(live in county 2) </a:t>
            </a:r>
          </a:p>
          <a:p>
            <a:pPr marL="457200" lvl="1" indent="0">
              <a:buNone/>
            </a:pPr>
            <a:r>
              <a:rPr lang="en-US" sz="2400" dirty="0"/>
              <a:t> + </a:t>
            </a:r>
            <a:r>
              <a:rPr lang="is-IS" sz="2400" dirty="0"/>
              <a:t>… etc.</a:t>
            </a:r>
          </a:p>
          <a:p>
            <a:pPr lvl="1"/>
            <a:r>
              <a:rPr lang="is-IS" dirty="0"/>
              <a:t>This is a weighted average</a:t>
            </a:r>
          </a:p>
          <a:p>
            <a:pPr lvl="1"/>
            <a:r>
              <a:rPr lang="is-IS" dirty="0"/>
              <a:t>This is very messy to calculate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371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" y="878010"/>
            <a:ext cx="2590800" cy="2438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21A00-1313-4D8E-9C33-3FBF29E0E92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37" y="1516856"/>
            <a:ext cx="5763491" cy="3429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11665" y="873165"/>
            <a:ext cx="449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0" dirty="0"/>
              <a:t>P(B) = P(A </a:t>
            </a:r>
            <a:r>
              <a:rPr lang="en-US" altLang="en-US" sz="2400" b="0" dirty="0">
                <a:cs typeface="Arial" charset="0"/>
              </a:rPr>
              <a:t>∩ B) + P(A</a:t>
            </a:r>
            <a:r>
              <a:rPr lang="en-US" altLang="en-US" sz="2400" b="0" baseline="30000" dirty="0">
                <a:cs typeface="Arial" charset="0"/>
              </a:rPr>
              <a:t>c</a:t>
            </a:r>
            <a:r>
              <a:rPr lang="en-US" altLang="en-US" sz="2400" b="0" dirty="0">
                <a:cs typeface="Arial" charset="0"/>
              </a:rPr>
              <a:t> ∩ B)</a:t>
            </a:r>
            <a:endParaRPr lang="en-US" sz="2400" b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" y="5022352"/>
            <a:ext cx="7613045" cy="160704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28FEF37-6489-234C-9B08-75D15D6E5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28689"/>
          </a:xfrm>
        </p:spPr>
        <p:txBody>
          <a:bodyPr/>
          <a:lstStyle/>
          <a:p>
            <a:r>
              <a:rPr lang="en-US" sz="4000" dirty="0"/>
              <a:t>Law of Total Probability Diagram</a:t>
            </a:r>
          </a:p>
        </p:txBody>
      </p:sp>
    </p:spTree>
    <p:extLst>
      <p:ext uri="{BB962C8B-B14F-4D97-AF65-F5344CB8AC3E}">
        <p14:creationId xmlns:p14="http://schemas.microsoft.com/office/powerpoint/2010/main" val="2042590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Probability: Diagnostic Tests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04" y="1450975"/>
            <a:ext cx="7864296" cy="4343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21A00-1313-4D8E-9C33-3FBF29E0E92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298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/>
              <a:t>Diagnostic Tests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21A00-1313-4D8E-9C33-3FBF29E0E92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8382000" cy="4877048"/>
          </a:xfrm>
        </p:spPr>
      </p:pic>
      <p:sp>
        <p:nvSpPr>
          <p:cNvPr id="7" name="TextBox 6"/>
          <p:cNvSpPr txBox="1"/>
          <p:nvPr/>
        </p:nvSpPr>
        <p:spPr>
          <a:xfrm>
            <a:off x="4267200" y="6156295"/>
            <a:ext cx="3996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Other examples similar to this?</a:t>
            </a:r>
          </a:p>
        </p:txBody>
      </p:sp>
    </p:spTree>
    <p:extLst>
      <p:ext uri="{BB962C8B-B14F-4D97-AF65-F5344CB8AC3E}">
        <p14:creationId xmlns:p14="http://schemas.microsoft.com/office/powerpoint/2010/main" val="1656711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6705600" cy="1143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dirty="0"/>
              <a:t>Data Cleaning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001000" cy="44958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40000"/>
              </a:lnSpc>
            </a:pPr>
            <a:r>
              <a:rPr lang="en-US" dirty="0"/>
              <a:t>Data cleaning tasks</a:t>
            </a:r>
          </a:p>
          <a:p>
            <a:pPr lvl="1" eaLnBrk="1" hangingPunct="1">
              <a:lnSpc>
                <a:spcPct val="140000"/>
              </a:lnSpc>
            </a:pPr>
            <a:r>
              <a:rPr lang="en-US" dirty="0"/>
              <a:t>Examine your data</a:t>
            </a:r>
          </a:p>
          <a:p>
            <a:pPr lvl="1" eaLnBrk="1" hangingPunct="1">
              <a:lnSpc>
                <a:spcPct val="140000"/>
              </a:lnSpc>
            </a:pPr>
            <a:r>
              <a:rPr lang="en-US" dirty="0"/>
              <a:t>Fill in missing values (many ways)</a:t>
            </a:r>
          </a:p>
          <a:p>
            <a:pPr lvl="1" eaLnBrk="1" hangingPunct="1">
              <a:lnSpc>
                <a:spcPct val="140000"/>
              </a:lnSpc>
            </a:pPr>
            <a:r>
              <a:rPr lang="en-US" dirty="0"/>
              <a:t>Identify outliers and smooth out noisy data </a:t>
            </a:r>
          </a:p>
          <a:p>
            <a:pPr lvl="1" eaLnBrk="1" hangingPunct="1">
              <a:lnSpc>
                <a:spcPct val="140000"/>
              </a:lnSpc>
            </a:pPr>
            <a:r>
              <a:rPr lang="en-US" dirty="0"/>
              <a:t>Correct inconsistent data</a:t>
            </a:r>
          </a:p>
          <a:p>
            <a:pPr lvl="2" eaLnBrk="1" hangingPunct="1"/>
            <a:r>
              <a:rPr lang="en-US" dirty="0"/>
              <a:t>Noisy</a:t>
            </a:r>
          </a:p>
          <a:p>
            <a:pPr lvl="2" eaLnBrk="1" hangingPunct="1"/>
            <a:r>
              <a:rPr lang="en-US" dirty="0"/>
              <a:t>Redundant</a:t>
            </a:r>
          </a:p>
          <a:p>
            <a:pPr lvl="2" eaLnBrk="1" hangingPunct="1"/>
            <a:r>
              <a:rPr lang="en-US" dirty="0"/>
              <a:t>Biased </a:t>
            </a:r>
          </a:p>
        </p:txBody>
      </p:sp>
      <p:sp>
        <p:nvSpPr>
          <p:cNvPr id="3" name="Rectangle 2"/>
          <p:cNvSpPr/>
          <p:nvPr/>
        </p:nvSpPr>
        <p:spPr>
          <a:xfrm>
            <a:off x="2438400" y="617220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*2005 </a:t>
            </a:r>
            <a:r>
              <a:rPr lang="en-US" sz="1200" dirty="0" err="1"/>
              <a:t>Leff</a:t>
            </a:r>
            <a:r>
              <a:rPr lang="en-US" sz="1200" dirty="0"/>
              <a:t>, Allen et al, Inside Employment Interventions: Effects of Job Development and Job Support on Competitive Employment of Persons with Severe Mental Illness, </a:t>
            </a:r>
            <a:r>
              <a:rPr lang="en-US" sz="1200" i="1" dirty="0"/>
              <a:t>Psychiatric Services, 56(10): 1237-1245.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30442304"/>
      </p:ext>
    </p:extLst>
  </p:cSld>
  <p:clrMapOvr>
    <a:masterClrMapping/>
  </p:clrMapOvr>
  <p:transition>
    <p:checke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r>
              <a:rPr lang="en-US" sz="3600" dirty="0"/>
              <a:t>Applying probability to diagnostic test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3350"/>
            <a:ext cx="8229600" cy="4525963"/>
          </a:xfrm>
        </p:spPr>
        <p:txBody>
          <a:bodyPr/>
          <a:lstStyle/>
          <a:p>
            <a:r>
              <a:rPr lang="en-US" dirty="0"/>
              <a:t>Suppose you have a panel of diagnostic tests that give false positive results 2% of the time.</a:t>
            </a:r>
          </a:p>
          <a:p>
            <a:r>
              <a:rPr lang="en-US" dirty="0"/>
              <a:t>If you test a disease-free patient, what is the probability of the correct negative result?</a:t>
            </a:r>
          </a:p>
          <a:p>
            <a:pPr lvl="1"/>
            <a:r>
              <a:rPr lang="en-US" dirty="0"/>
              <a:t>This is the _____________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21A00-1313-4D8E-9C33-3FBF29E0E92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08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r>
              <a:rPr lang="en-US" sz="3600" dirty="0"/>
              <a:t>Applying probability to diagnostic test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/>
              <a:t>Suppose you test a disease-free patient twice with this test.  What are the probabilities:</a:t>
            </a:r>
          </a:p>
          <a:p>
            <a:r>
              <a:rPr lang="en-US" dirty="0"/>
              <a:t>Negative Negative</a:t>
            </a:r>
          </a:p>
          <a:p>
            <a:r>
              <a:rPr lang="en-US" dirty="0"/>
              <a:t>Negative Positive</a:t>
            </a:r>
          </a:p>
          <a:p>
            <a:r>
              <a:rPr lang="en-US" dirty="0"/>
              <a:t>Positive Negative</a:t>
            </a:r>
          </a:p>
          <a:p>
            <a:r>
              <a:rPr lang="en-US" dirty="0"/>
              <a:t>Positive Positive</a:t>
            </a:r>
          </a:p>
          <a:p>
            <a:r>
              <a:rPr lang="en-US" dirty="0"/>
              <a:t>What is the P(1 or more tests are positive)?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21A00-1313-4D8E-9C33-3FBF29E0E92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542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77875"/>
          </a:xfrm>
        </p:spPr>
        <p:txBody>
          <a:bodyPr/>
          <a:lstStyle/>
          <a:p>
            <a:r>
              <a:rPr lang="en-US" sz="3600" dirty="0"/>
              <a:t>Applying probability to diagnostic test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220787"/>
            <a:ext cx="8229600" cy="4938712"/>
          </a:xfrm>
        </p:spPr>
        <p:txBody>
          <a:bodyPr/>
          <a:lstStyle/>
          <a:p>
            <a:r>
              <a:rPr lang="en-US" dirty="0"/>
              <a:t>Suppose you test a disease-free patient twice with this test.  What are the probabilities:</a:t>
            </a:r>
          </a:p>
          <a:p>
            <a:r>
              <a:rPr lang="en-US" dirty="0"/>
              <a:t>Negative Negative = 0.98 * 0.98 = 0.9604</a:t>
            </a:r>
          </a:p>
          <a:p>
            <a:r>
              <a:rPr lang="en-US" dirty="0"/>
              <a:t>Negative Positive   = 0.98 * 0.02 = 0.0196</a:t>
            </a:r>
          </a:p>
          <a:p>
            <a:r>
              <a:rPr lang="en-US" dirty="0"/>
              <a:t>Positive Negative   = 0.02 * 0.98 = 0.0196</a:t>
            </a:r>
          </a:p>
          <a:p>
            <a:r>
              <a:rPr lang="en-US" dirty="0"/>
              <a:t>Positive Positive     = 0.02 * 0.02 = 0.0004</a:t>
            </a:r>
          </a:p>
          <a:p>
            <a:r>
              <a:rPr lang="en-US" dirty="0"/>
              <a:t>What is the P(1 or more tests are positive)?  </a:t>
            </a:r>
          </a:p>
          <a:p>
            <a:pPr lvl="1"/>
            <a:r>
              <a:rPr lang="en-US" dirty="0"/>
              <a:t>Which of the above tests have at least 1 positive?</a:t>
            </a:r>
          </a:p>
          <a:p>
            <a:pPr lvl="1"/>
            <a:r>
              <a:rPr lang="en-US" dirty="0"/>
              <a:t>= 0.0196 + 0.0196 + 0.0004 = 0.0396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21A00-1313-4D8E-9C33-3FBF29E0E92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763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77875"/>
          </a:xfrm>
        </p:spPr>
        <p:txBody>
          <a:bodyPr/>
          <a:lstStyle/>
          <a:p>
            <a:r>
              <a:rPr lang="en-US" sz="3600" dirty="0"/>
              <a:t>Applying probability to diagnostic test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220787"/>
            <a:ext cx="8229600" cy="1827213"/>
          </a:xfrm>
        </p:spPr>
        <p:txBody>
          <a:bodyPr/>
          <a:lstStyle/>
          <a:p>
            <a:r>
              <a:rPr lang="en-US" dirty="0"/>
              <a:t>What is the P(1 or more tests are positive)? </a:t>
            </a:r>
          </a:p>
          <a:p>
            <a:r>
              <a:rPr lang="en-US" dirty="0"/>
              <a:t>This can also be written as 1 </a:t>
            </a:r>
            <a:r>
              <a:rPr lang="mr-IN" dirty="0"/>
              <a:t>–</a:t>
            </a:r>
            <a:r>
              <a:rPr lang="en-US" dirty="0"/>
              <a:t> (</a:t>
            </a:r>
            <a:r>
              <a:rPr lang="en-US" dirty="0" err="1"/>
              <a:t>Neg</a:t>
            </a:r>
            <a:r>
              <a:rPr lang="en-US" dirty="0"/>
              <a:t> </a:t>
            </a:r>
            <a:r>
              <a:rPr lang="en-US" dirty="0" err="1"/>
              <a:t>Neg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r>
              <a:rPr lang="en-US" dirty="0"/>
              <a:t>0.0396 = 1 </a:t>
            </a:r>
            <a:r>
              <a:rPr lang="mr-IN" dirty="0"/>
              <a:t>–</a:t>
            </a:r>
            <a:r>
              <a:rPr lang="en-US" dirty="0"/>
              <a:t> 0.9604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21A00-1313-4D8E-9C33-3FBF29E0E92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199" y="3078161"/>
            <a:ext cx="85344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b="0" dirty="0">
                <a:latin typeface="+mn-lt"/>
              </a:rPr>
              <a:t>Then the probability of at least 1 false positive if 5 tests are run = 1 </a:t>
            </a:r>
            <a:r>
              <a:rPr lang="mr-IN" sz="3200" b="0" dirty="0">
                <a:latin typeface="+mn-lt"/>
              </a:rPr>
              <a:t>–</a:t>
            </a:r>
            <a:r>
              <a:rPr lang="en-US" sz="3200" b="0" dirty="0">
                <a:latin typeface="+mn-lt"/>
              </a:rPr>
              <a:t> (0.98)</a:t>
            </a:r>
            <a:r>
              <a:rPr lang="en-US" sz="3200" b="0" baseline="30000" dirty="0">
                <a:latin typeface="+mn-lt"/>
              </a:rPr>
              <a:t>5</a:t>
            </a:r>
            <a:r>
              <a:rPr lang="en-US" sz="3200" b="0" dirty="0">
                <a:latin typeface="+mn-lt"/>
              </a:rPr>
              <a:t> = 0.096</a:t>
            </a:r>
          </a:p>
          <a:p>
            <a:pPr marL="285750" indent="-285750">
              <a:buFont typeface="Arial" charset="0"/>
              <a:buChar char="•"/>
            </a:pPr>
            <a:endParaRPr lang="en-US" sz="3200" b="0" dirty="0">
              <a:latin typeface="+mn-lt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3200" b="0" dirty="0">
                <a:latin typeface="+mn-lt"/>
              </a:rPr>
              <a:t>Suppose the false positive probability was = 0.05 then = 1 </a:t>
            </a:r>
            <a:r>
              <a:rPr lang="mr-IN" sz="3200" b="0" dirty="0">
                <a:latin typeface="+mn-lt"/>
              </a:rPr>
              <a:t>–</a:t>
            </a:r>
            <a:r>
              <a:rPr lang="en-US" sz="3200" b="0" dirty="0">
                <a:latin typeface="+mn-lt"/>
              </a:rPr>
              <a:t> (0.95)</a:t>
            </a:r>
            <a:r>
              <a:rPr lang="en-US" sz="3200" b="0" baseline="30000" dirty="0">
                <a:latin typeface="+mn-lt"/>
              </a:rPr>
              <a:t>5</a:t>
            </a:r>
            <a:r>
              <a:rPr lang="en-US" sz="3200" b="0" dirty="0">
                <a:latin typeface="+mn-lt"/>
              </a:rPr>
              <a:t> = 0.226</a:t>
            </a:r>
          </a:p>
        </p:txBody>
      </p:sp>
    </p:spTree>
    <p:extLst>
      <p:ext uri="{BB962C8B-B14F-4D97-AF65-F5344CB8AC3E}">
        <p14:creationId xmlns:p14="http://schemas.microsoft.com/office/powerpoint/2010/main" val="16351786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778" y="152400"/>
            <a:ext cx="8229600" cy="1143000"/>
          </a:xfrm>
        </p:spPr>
        <p:txBody>
          <a:bodyPr/>
          <a:lstStyle/>
          <a:p>
            <a:r>
              <a:rPr lang="en-US" dirty="0"/>
              <a:t>Back to Bayes’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7639"/>
            <a:ext cx="8610600" cy="1858962"/>
          </a:xfrm>
        </p:spPr>
        <p:txBody>
          <a:bodyPr/>
          <a:lstStyle/>
          <a:p>
            <a:r>
              <a:rPr lang="en-US" dirty="0"/>
              <a:t>Suppose there is a super rapid HIV antibody test</a:t>
            </a:r>
          </a:p>
          <a:p>
            <a:pPr lvl="1"/>
            <a:r>
              <a:rPr lang="en-US" dirty="0"/>
              <a:t>Sensitivity = P(T+|HIV+) = 0.96</a:t>
            </a:r>
          </a:p>
          <a:p>
            <a:pPr lvl="1"/>
            <a:r>
              <a:rPr lang="en-US" dirty="0"/>
              <a:t>Specificity = P(T</a:t>
            </a:r>
            <a:r>
              <a:rPr lang="en-US" b="1" dirty="0"/>
              <a:t>-</a:t>
            </a:r>
            <a:r>
              <a:rPr lang="en-US" dirty="0"/>
              <a:t>|HIV</a:t>
            </a:r>
            <a:r>
              <a:rPr lang="en-US" b="1" dirty="0"/>
              <a:t>-</a:t>
            </a:r>
            <a:r>
              <a:rPr lang="en-US" dirty="0"/>
              <a:t>) = 0.99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21A00-1313-4D8E-9C33-3FBF29E0E92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0037" y="3276601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b="0" dirty="0">
                <a:latin typeface="+mn-lt"/>
              </a:rPr>
              <a:t>You want to know the probability that someone with a positive test is truly HIV+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200" b="0" dirty="0">
                <a:latin typeface="+mn-lt"/>
              </a:rPr>
              <a:t>P(HIV+|T+)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200" b="0" dirty="0">
                <a:latin typeface="+mn-lt"/>
              </a:rPr>
              <a:t>Positive Predictive Value (PPV)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200" b="0" dirty="0">
                <a:latin typeface="+mn-lt"/>
              </a:rPr>
              <a:t>You also know the P(HIV+) = 0.02 in this region</a:t>
            </a:r>
          </a:p>
        </p:txBody>
      </p:sp>
    </p:spTree>
    <p:extLst>
      <p:ext uri="{BB962C8B-B14F-4D97-AF65-F5344CB8AC3E}">
        <p14:creationId xmlns:p14="http://schemas.microsoft.com/office/powerpoint/2010/main" val="1915565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795"/>
          </a:xfrm>
        </p:spPr>
        <p:txBody>
          <a:bodyPr/>
          <a:lstStyle/>
          <a:p>
            <a:r>
              <a:rPr lang="en-US" dirty="0"/>
              <a:t>Recall Bayes’ Theorem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" y="2362200"/>
            <a:ext cx="6615113" cy="38501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21A00-1313-4D8E-9C33-3FBF29E0E92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6" y="1258430"/>
            <a:ext cx="4692202" cy="86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814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928"/>
            <a:ext cx="8229600" cy="922795"/>
          </a:xfrm>
        </p:spPr>
        <p:txBody>
          <a:bodyPr/>
          <a:lstStyle/>
          <a:p>
            <a:r>
              <a:rPr lang="en-US" dirty="0"/>
              <a:t>Bayes’ Theorem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21A00-1313-4D8E-9C33-3FBF29E0E92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8723"/>
            <a:ext cx="7848600" cy="2265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351"/>
            <a:ext cx="78486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788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>
                <a:cs typeface="Arial" charset="0"/>
                <a:sym typeface="Wingdings" pitchFamily="2" charset="2"/>
              </a:rPr>
              <a:t>P(HIV+|T</a:t>
            </a:r>
            <a:r>
              <a:rPr lang="en-US" altLang="en-US" sz="2800" baseline="30000" dirty="0">
                <a:cs typeface="Arial" charset="0"/>
                <a:sym typeface="Wingdings" pitchFamily="2" charset="2"/>
              </a:rPr>
              <a:t>+</a:t>
            </a:r>
            <a:r>
              <a:rPr lang="en-US" altLang="en-US" sz="2800" dirty="0">
                <a:cs typeface="Arial" charset="0"/>
                <a:sym typeface="Wingdings" pitchFamily="2" charset="2"/>
              </a:rPr>
              <a:t>) = </a:t>
            </a:r>
            <a:r>
              <a:rPr lang="en-US" altLang="en-US" sz="2800" dirty="0">
                <a:cs typeface="Arial" charset="0"/>
              </a:rPr>
              <a:t>P(T</a:t>
            </a:r>
            <a:r>
              <a:rPr lang="en-US" altLang="en-US" sz="2800" baseline="30000" dirty="0">
                <a:cs typeface="Arial" charset="0"/>
              </a:rPr>
              <a:t>+</a:t>
            </a:r>
            <a:r>
              <a:rPr lang="en-US" altLang="en-US" sz="2800" dirty="0">
                <a:cs typeface="Arial" charset="0"/>
              </a:rPr>
              <a:t>|HIV+)*P(HIV+) / P(T</a:t>
            </a:r>
            <a:r>
              <a:rPr lang="en-US" altLang="en-US" sz="2800" baseline="30000" dirty="0">
                <a:cs typeface="Arial" charset="0"/>
              </a:rPr>
              <a:t>+</a:t>
            </a:r>
            <a:r>
              <a:rPr lang="en-US" altLang="en-US" sz="2800" dirty="0">
                <a:cs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>
                <a:cs typeface="Arial" charset="0"/>
              </a:rPr>
              <a:t> 	P(T</a:t>
            </a:r>
            <a:r>
              <a:rPr lang="en-US" altLang="en-US" sz="2800" baseline="30000" dirty="0">
                <a:cs typeface="Arial" charset="0"/>
              </a:rPr>
              <a:t>+</a:t>
            </a:r>
            <a:r>
              <a:rPr lang="en-US" altLang="en-US" sz="2800" dirty="0">
                <a:cs typeface="Arial" charset="0"/>
              </a:rPr>
              <a:t>|HIV+) = 0.96 (sensitivity)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>
                <a:cs typeface="Arial" charset="0"/>
              </a:rPr>
              <a:t>	P(HIV+) in region of study is = 0.02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>
                <a:cs typeface="Arial" charset="0"/>
              </a:rPr>
              <a:t>	P(T</a:t>
            </a:r>
            <a:r>
              <a:rPr lang="en-US" altLang="en-US" sz="2800" baseline="30000" dirty="0">
                <a:cs typeface="Arial" charset="0"/>
              </a:rPr>
              <a:t>+</a:t>
            </a:r>
            <a:r>
              <a:rPr lang="en-US" altLang="en-US" sz="2800" dirty="0">
                <a:cs typeface="Arial" charset="0"/>
              </a:rPr>
              <a:t>) = the overall chances of having a positive test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>
                <a:cs typeface="Arial" charset="0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>
                <a:cs typeface="Arial" charset="0"/>
              </a:rPr>
              <a:t>P(T</a:t>
            </a:r>
            <a:r>
              <a:rPr lang="en-US" altLang="en-US" sz="2800" baseline="30000" dirty="0">
                <a:cs typeface="Arial" charset="0"/>
              </a:rPr>
              <a:t>+</a:t>
            </a:r>
            <a:r>
              <a:rPr lang="en-US" altLang="en-US" sz="2800" dirty="0">
                <a:cs typeface="Arial" charset="0"/>
              </a:rPr>
              <a:t>) = P(T+|HIV+) P(HIV+) + P(T+|HIV-) P(HIV-) by the law of total probability (remember previous slides?)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>
                <a:cs typeface="Arial" charset="0"/>
              </a:rPr>
              <a:t>		= 0.96*0.02 + 0.01*0.98 = 0.029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>
                <a:cs typeface="Arial" charset="0"/>
              </a:rPr>
              <a:t>So this gives us: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>
                <a:cs typeface="Arial" charset="0"/>
              </a:rPr>
              <a:t> </a:t>
            </a:r>
            <a:r>
              <a:rPr lang="en-US" altLang="en-US" sz="2800" dirty="0">
                <a:cs typeface="Arial" charset="0"/>
                <a:sym typeface="Wingdings" pitchFamily="2" charset="2"/>
              </a:rPr>
              <a:t>	</a:t>
            </a:r>
            <a:r>
              <a:rPr lang="en-US" altLang="en-US" sz="2800" b="1" dirty="0">
                <a:cs typeface="Arial" charset="0"/>
                <a:sym typeface="Wingdings" pitchFamily="2" charset="2"/>
              </a:rPr>
              <a:t>P(HIV+|T</a:t>
            </a:r>
            <a:r>
              <a:rPr lang="en-US" altLang="en-US" sz="2800" b="1" baseline="30000" dirty="0">
                <a:cs typeface="Arial" charset="0"/>
                <a:sym typeface="Wingdings" pitchFamily="2" charset="2"/>
              </a:rPr>
              <a:t>+</a:t>
            </a:r>
            <a:r>
              <a:rPr lang="en-US" altLang="en-US" sz="2800" b="1" dirty="0">
                <a:cs typeface="Arial" charset="0"/>
                <a:sym typeface="Wingdings" pitchFamily="2" charset="2"/>
              </a:rPr>
              <a:t>) = 0.96*0.02/0.029 = 0.662</a:t>
            </a:r>
            <a:endParaRPr lang="en-US" altLang="en-US" sz="2800" b="1" dirty="0"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dirty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Arial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dirty="0"/>
              <a:t>Bayes’ theorem</a:t>
            </a:r>
          </a:p>
        </p:txBody>
      </p:sp>
    </p:spTree>
    <p:extLst>
      <p:ext uri="{BB962C8B-B14F-4D97-AF65-F5344CB8AC3E}">
        <p14:creationId xmlns:p14="http://schemas.microsoft.com/office/powerpoint/2010/main" val="9751104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0" y="183356"/>
            <a:ext cx="9144000" cy="944562"/>
          </a:xfrm>
        </p:spPr>
        <p:txBody>
          <a:bodyPr/>
          <a:lstStyle/>
          <a:p>
            <a:r>
              <a:rPr lang="en-US" sz="3600" dirty="0"/>
              <a:t>Moving from the prior to posterior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070" y="1108085"/>
            <a:ext cx="8763000" cy="4525963"/>
          </a:xfrm>
        </p:spPr>
        <p:txBody>
          <a:bodyPr/>
          <a:lstStyle/>
          <a:p>
            <a:r>
              <a:rPr lang="en-US" dirty="0"/>
              <a:t>The prevalence of HIV+ was assumed to be = 2%</a:t>
            </a:r>
          </a:p>
          <a:p>
            <a:r>
              <a:rPr lang="en-US" dirty="0"/>
              <a:t>Prior to testing the probability that a randomly selected person is infected with HIV = 0.02</a:t>
            </a:r>
          </a:p>
          <a:p>
            <a:pPr lvl="1"/>
            <a:r>
              <a:rPr lang="en-US" dirty="0"/>
              <a:t>This is the Prior </a:t>
            </a:r>
            <a:r>
              <a:rPr lang="en-US" dirty="0" err="1"/>
              <a:t>probabiity</a:t>
            </a:r>
            <a:endParaRPr lang="en-US" dirty="0"/>
          </a:p>
          <a:p>
            <a:r>
              <a:rPr lang="en-US" dirty="0"/>
              <a:t>The probability that someone who tests positive is actually infected with HIV = 0.662</a:t>
            </a:r>
          </a:p>
          <a:p>
            <a:pPr lvl="1"/>
            <a:r>
              <a:rPr lang="en-US" dirty="0"/>
              <a:t>This is the Posterior probability incorporating information gained from doing the test.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21A00-1313-4D8E-9C33-3FBF29E0E92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055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A550513-6F3D-0B49-A62C-7874A567B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Random variables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BE1B351-EEA4-3846-9890-90F1C032A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A random variable is some </a:t>
            </a:r>
            <a:r>
              <a:rPr lang="en-US" altLang="zh-CN" u="sng">
                <a:ea typeface="宋体" panose="02010600030101010101" pitchFamily="2" charset="-122"/>
              </a:rPr>
              <a:t>numerical</a:t>
            </a:r>
            <a:r>
              <a:rPr lang="en-US" altLang="zh-CN">
                <a:ea typeface="宋体" panose="02010600030101010101" pitchFamily="2" charset="-122"/>
              </a:rPr>
              <a:t> outcomes of a random process</a:t>
            </a:r>
          </a:p>
          <a:p>
            <a:pPr eaLnBrk="1" hangingPunct="1">
              <a:buFontTx/>
              <a:buNone/>
            </a:pPr>
            <a:endParaRPr lang="en-US" altLang="zh-CN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Toss a coin 10 times</a:t>
            </a:r>
          </a:p>
          <a:p>
            <a:pPr eaLnBrk="1" hangingPunct="1">
              <a:buFontTx/>
              <a:buNone/>
            </a:pPr>
            <a:r>
              <a:rPr lang="en-US" altLang="zh-CN">
                <a:ea typeface="宋体" panose="02010600030101010101" pitchFamily="2" charset="-122"/>
              </a:rPr>
              <a:t>   X=# of heads</a:t>
            </a:r>
          </a:p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Toss a coin until a head</a:t>
            </a:r>
          </a:p>
          <a:p>
            <a:pPr eaLnBrk="1" hangingPunct="1">
              <a:buFontTx/>
              <a:buNone/>
            </a:pPr>
            <a:r>
              <a:rPr lang="en-US" altLang="zh-CN">
                <a:ea typeface="宋体" panose="02010600030101010101" pitchFamily="2" charset="-122"/>
              </a:rPr>
              <a:t>   X=# of tosses needed </a:t>
            </a:r>
          </a:p>
        </p:txBody>
      </p:sp>
    </p:spTree>
    <p:extLst>
      <p:ext uri="{BB962C8B-B14F-4D97-AF65-F5344CB8AC3E}">
        <p14:creationId xmlns:p14="http://schemas.microsoft.com/office/powerpoint/2010/main" val="74534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Outliers </a:t>
            </a:r>
            <a:r>
              <a:rPr lang="mr-IN" altLang="en-US" dirty="0">
                <a:solidFill>
                  <a:srgbClr val="000000"/>
                </a:solidFill>
              </a:rPr>
              <a:t>–</a:t>
            </a:r>
            <a:r>
              <a:rPr lang="en-US" altLang="en-US" dirty="0">
                <a:solidFill>
                  <a:srgbClr val="000000"/>
                </a:solidFill>
              </a:rPr>
              <a:t> what do we do?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91067" y="1527439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/>
              <a:t>Is the value physically possible?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/>
              <a:t>Yes, keep them but</a:t>
            </a:r>
            <a:r>
              <a:rPr lang="mr-IN" altLang="en-US" sz="3600" dirty="0"/>
              <a:t>…</a:t>
            </a:r>
            <a:endParaRPr lang="en-US" altLang="en-US" sz="36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/>
              <a:t>Do sensitivity analyses (what’s that?)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/>
              <a:t>Which summary measures are they likely to affect?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/>
              <a:t>Trimmed means, robust statistics, transformations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75FB3-15ED-4F89-9288-6C81670E7DA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F754E0D-2A18-9446-A2F4-0F3C05E86F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8350"/>
            <a:ext cx="7772400" cy="755650"/>
          </a:xfrm>
        </p:spPr>
        <p:txBody>
          <a:bodyPr/>
          <a:lstStyle/>
          <a:p>
            <a:pPr algn="l" eaLnBrk="1" hangingPunct="1"/>
            <a:r>
              <a:rPr lang="en-US" altLang="zh-CN" sz="3600">
                <a:ea typeface="宋体" panose="02010600030101010101" pitchFamily="2" charset="-122"/>
              </a:rPr>
              <a:t>More random variables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EC1BE5B-4EA7-FB41-8FFD-CA07761E5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Toss a die</a:t>
            </a:r>
          </a:p>
          <a:p>
            <a:pPr eaLnBrk="1" hangingPunct="1">
              <a:buFontTx/>
              <a:buNone/>
            </a:pPr>
            <a:r>
              <a:rPr lang="en-US" altLang="zh-CN" sz="2800">
                <a:ea typeface="宋体" panose="02010600030101010101" pitchFamily="2" charset="-122"/>
              </a:rPr>
              <a:t>   X=points showing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Plant 100 seeds of pumpkins</a:t>
            </a:r>
          </a:p>
          <a:p>
            <a:pPr eaLnBrk="1" hangingPunct="1">
              <a:buFontTx/>
              <a:buNone/>
            </a:pPr>
            <a:r>
              <a:rPr lang="en-US" altLang="zh-CN" sz="2800">
                <a:ea typeface="宋体" panose="02010600030101010101" pitchFamily="2" charset="-122"/>
              </a:rPr>
              <a:t>   X=% germinating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Test a light bulb</a:t>
            </a:r>
          </a:p>
          <a:p>
            <a:pPr eaLnBrk="1" hangingPunct="1">
              <a:buFontTx/>
              <a:buNone/>
            </a:pPr>
            <a:r>
              <a:rPr lang="en-US" altLang="zh-CN" sz="2800">
                <a:ea typeface="宋体" panose="02010600030101010101" pitchFamily="2" charset="-122"/>
              </a:rPr>
              <a:t>   X=lifetime of bulb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Test 20 light bulbs</a:t>
            </a:r>
          </a:p>
          <a:p>
            <a:pPr eaLnBrk="1" hangingPunct="1">
              <a:buFontTx/>
              <a:buNone/>
            </a:pPr>
            <a:r>
              <a:rPr lang="en-US" altLang="zh-CN" sz="2800">
                <a:ea typeface="宋体" panose="02010600030101010101" pitchFamily="2" charset="-122"/>
              </a:rPr>
              <a:t>   X=average lifetime of bulbs</a:t>
            </a:r>
          </a:p>
        </p:txBody>
      </p:sp>
    </p:spTree>
    <p:extLst>
      <p:ext uri="{BB962C8B-B14F-4D97-AF65-F5344CB8AC3E}">
        <p14:creationId xmlns:p14="http://schemas.microsoft.com/office/powerpoint/2010/main" val="240439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656ECF7-F015-4546-874B-4E19729598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8350"/>
            <a:ext cx="7772400" cy="679450"/>
          </a:xfrm>
        </p:spPr>
        <p:txBody>
          <a:bodyPr/>
          <a:lstStyle/>
          <a:p>
            <a:pPr algn="l" eaLnBrk="1" hangingPunct="1"/>
            <a:r>
              <a:rPr lang="en-US" altLang="zh-CN" sz="3600">
                <a:ea typeface="宋体" panose="02010600030101010101" pitchFamily="2" charset="-122"/>
              </a:rPr>
              <a:t>Types of random variables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83C4668-4D76-2C48-B1AD-E30BE72860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Discrete or Countable valued</a:t>
            </a:r>
          </a:p>
          <a:p>
            <a:pPr eaLnBrk="1" hangingPunct="1">
              <a:buFontTx/>
              <a:buNone/>
            </a:pPr>
            <a:r>
              <a:rPr lang="en-US" altLang="zh-CN">
                <a:ea typeface="宋体" panose="02010600030101010101" pitchFamily="2" charset="-122"/>
              </a:rPr>
              <a:t>  </a:t>
            </a:r>
          </a:p>
          <a:p>
            <a:pPr eaLnBrk="1" hangingPunct="1">
              <a:buFontTx/>
              <a:buNone/>
            </a:pPr>
            <a:r>
              <a:rPr lang="en-US" altLang="zh-CN">
                <a:ea typeface="宋体" panose="02010600030101010101" pitchFamily="2" charset="-122"/>
              </a:rPr>
              <a:t>   Counts, finite-possible values</a:t>
            </a:r>
          </a:p>
          <a:p>
            <a:pPr eaLnBrk="1" hangingPunct="1">
              <a:buFontTx/>
              <a:buNone/>
            </a:pPr>
            <a:r>
              <a:rPr lang="en-US" altLang="zh-CN">
                <a:ea typeface="宋体" panose="02010600030101010101" pitchFamily="2" charset="-122"/>
              </a:rPr>
              <a:t> </a:t>
            </a:r>
          </a:p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Continuous </a:t>
            </a:r>
          </a:p>
          <a:p>
            <a:pPr eaLnBrk="1" hangingPunct="1">
              <a:buFontTx/>
              <a:buNone/>
            </a:pPr>
            <a:endParaRPr lang="en-US" altLang="zh-CN"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>
                <a:ea typeface="宋体" panose="02010600030101010101" pitchFamily="2" charset="-122"/>
              </a:rPr>
              <a:t>   Lifetimes, time     </a:t>
            </a:r>
          </a:p>
        </p:txBody>
      </p:sp>
    </p:spTree>
    <p:extLst>
      <p:ext uri="{BB962C8B-B14F-4D97-AF65-F5344CB8AC3E}">
        <p14:creationId xmlns:p14="http://schemas.microsoft.com/office/powerpoint/2010/main" val="28388528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29A4047-6CD9-A149-B2A7-C47DED7F2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8350"/>
            <a:ext cx="7772400" cy="75565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Probability distributions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D7BA4A8-2AC0-BF49-BF85-678860E207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For a discrete random variable, the probability of for each outcome x to occur, denoted by f(x), with properties</a:t>
            </a:r>
          </a:p>
          <a:p>
            <a:pPr eaLnBrk="1" hangingPunct="1">
              <a:buFontTx/>
              <a:buNone/>
            </a:pPr>
            <a:r>
              <a:rPr lang="en-US" altLang="zh-CN">
                <a:ea typeface="宋体" panose="02010600030101010101" pitchFamily="2" charset="-122"/>
              </a:rPr>
              <a:t>  </a:t>
            </a:r>
          </a:p>
          <a:p>
            <a:pPr eaLnBrk="1" hangingPunct="1">
              <a:buFontTx/>
              <a:buNone/>
            </a:pPr>
            <a:r>
              <a:rPr lang="en-US" altLang="zh-CN">
                <a:ea typeface="宋体" panose="02010600030101010101" pitchFamily="2" charset="-122"/>
              </a:rPr>
              <a:t>       0 </a:t>
            </a:r>
            <a:r>
              <a:rPr lang="en-US" altLang="zh-CN">
                <a:ea typeface="宋体" panose="02010600030101010101" pitchFamily="2" charset="-122"/>
                <a:sym typeface="Symbol" pitchFamily="2" charset="2"/>
              </a:rPr>
              <a:t></a:t>
            </a:r>
            <a:r>
              <a:rPr lang="en-US" altLang="zh-CN">
                <a:ea typeface="宋体" panose="02010600030101010101" pitchFamily="2" charset="-122"/>
              </a:rPr>
              <a:t>f(x)</a:t>
            </a:r>
            <a:r>
              <a:rPr lang="en-US" altLang="zh-CN">
                <a:ea typeface="宋体" panose="02010600030101010101" pitchFamily="2" charset="-122"/>
                <a:sym typeface="Symbol" pitchFamily="2" charset="2"/>
              </a:rPr>
              <a:t></a:t>
            </a:r>
            <a:r>
              <a:rPr lang="en-US" altLang="zh-CN">
                <a:ea typeface="宋体" panose="02010600030101010101" pitchFamily="2" charset="-122"/>
              </a:rPr>
              <a:t> 1,     </a:t>
            </a:r>
            <a:r>
              <a:rPr lang="en-US" altLang="zh-CN">
                <a:ea typeface="宋体" panose="02010600030101010101" pitchFamily="2" charset="-122"/>
                <a:sym typeface="Symbol" pitchFamily="2" charset="2"/>
              </a:rPr>
              <a:t>f(x)=1</a:t>
            </a:r>
          </a:p>
          <a:p>
            <a:pPr eaLnBrk="1" hangingPunct="1">
              <a:buFontTx/>
              <a:buNone/>
            </a:pPr>
            <a:endParaRPr lang="zh-CN" altLang="en-US">
              <a:ea typeface="宋体" panose="02010600030101010101" pitchFamily="2" charset="-122"/>
              <a:sym typeface="Symbol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0606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1DC7442-736D-F44F-B377-0A0A3E5E7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8457" y="457200"/>
            <a:ext cx="7772400" cy="679450"/>
          </a:xfrm>
        </p:spPr>
        <p:txBody>
          <a:bodyPr/>
          <a:lstStyle/>
          <a:p>
            <a:pPr algn="l" eaLnBrk="1" hangingPunct="1"/>
            <a:r>
              <a:rPr lang="en-US" altLang="zh-CN" sz="3600" dirty="0">
                <a:ea typeface="宋体" panose="02010600030101010101" pitchFamily="2" charset="-122"/>
              </a:rPr>
              <a:t>Example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E45F8EE-686E-3341-80A7-58050FEF3B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Roll a die, X=# showing</a:t>
            </a:r>
          </a:p>
          <a:p>
            <a:pPr eaLnBrk="1" hangingPunct="1">
              <a:buFontTx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dirty="0">
                <a:ea typeface="宋体" panose="02010600030101010101" pitchFamily="2" charset="-122"/>
              </a:rPr>
              <a:t>   x          1      2     3      4      5      6</a:t>
            </a:r>
          </a:p>
          <a:p>
            <a:pPr eaLnBrk="1" hangingPunct="1">
              <a:buFontTx/>
              <a:buNone/>
            </a:pPr>
            <a:r>
              <a:rPr lang="en-US" altLang="zh-CN" dirty="0">
                <a:ea typeface="宋体" panose="02010600030101010101" pitchFamily="2" charset="-122"/>
              </a:rPr>
              <a:t> f(x)       1/6  1/6 1/6  1/6  1/6   1/6  </a:t>
            </a:r>
          </a:p>
          <a:p>
            <a:pPr eaLnBrk="1" hangingPunct="1">
              <a:buFontTx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dirty="0"/>
              <a:t>   y          1       2     3      4      5      6</a:t>
            </a:r>
          </a:p>
          <a:p>
            <a:pPr eaLnBrk="1" hangingPunct="1">
              <a:buFontTx/>
              <a:buNone/>
            </a:pPr>
            <a:r>
              <a:rPr lang="en-US" altLang="zh-CN" dirty="0"/>
              <a:t>   f(y)       1/6  1/6 1/6  1/6  1/6   1/6  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89107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14B1EBBE-778E-B54F-9286-6DB6FDF950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Binomial distribution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E200CBA5-BC42-CC4E-AB77-56409957F8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In many applied problems, we are interested in the probability that an event will occur x times out of n.</a:t>
            </a:r>
          </a:p>
        </p:txBody>
      </p:sp>
    </p:spTree>
    <p:extLst>
      <p:ext uri="{BB962C8B-B14F-4D97-AF65-F5344CB8AC3E}">
        <p14:creationId xmlns:p14="http://schemas.microsoft.com/office/powerpoint/2010/main" val="35537836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893B3879-32D2-B44F-8611-800FFF94C3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800">
                <a:ea typeface="宋体" panose="02010600030101010101" pitchFamily="2" charset="-122"/>
              </a:rPr>
              <a:t>Roll a die 3 times. X=# of sixes.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>
                <a:ea typeface="宋体" panose="02010600030101010101" pitchFamily="2" charset="-122"/>
              </a:rPr>
              <a:t>   S=a six,  N=not a six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000">
                <a:ea typeface="宋体" panose="02010600030101010101" pitchFamily="2" charset="-122"/>
              </a:rPr>
              <a:t>No six: (x=0)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000">
                <a:ea typeface="宋体" panose="02010600030101010101" pitchFamily="2" charset="-122"/>
              </a:rPr>
              <a:t>			NNN </a:t>
            </a:r>
            <a:r>
              <a:rPr lang="en-US" altLang="zh-CN" sz="2000">
                <a:ea typeface="宋体" panose="02010600030101010101" pitchFamily="2" charset="-122"/>
                <a:sym typeface="Wingdings" pitchFamily="2" charset="2"/>
              </a:rPr>
              <a:t> (5/6)(5/6)(5/6)</a:t>
            </a:r>
            <a:endParaRPr lang="en-US" altLang="zh-CN" sz="2000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000">
                <a:ea typeface="宋体" panose="02010600030101010101" pitchFamily="2" charset="-122"/>
              </a:rPr>
              <a:t>One six: (x=1)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000">
                <a:ea typeface="宋体" panose="02010600030101010101" pitchFamily="2" charset="-122"/>
              </a:rPr>
              <a:t>			NNS </a:t>
            </a:r>
            <a:r>
              <a:rPr lang="en-US" altLang="zh-CN" sz="2000">
                <a:ea typeface="宋体" panose="02010600030101010101" pitchFamily="2" charset="-122"/>
                <a:sym typeface="Wingdings" pitchFamily="2" charset="2"/>
              </a:rPr>
              <a:t> (5/6)(5/6)(1/6)                 </a:t>
            </a:r>
            <a:endParaRPr lang="en-US" altLang="zh-CN" sz="2000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000">
                <a:ea typeface="宋体" panose="02010600030101010101" pitchFamily="2" charset="-122"/>
              </a:rPr>
              <a:t>			NSN </a:t>
            </a:r>
            <a:r>
              <a:rPr lang="en-US" altLang="zh-CN" sz="2000">
                <a:ea typeface="宋体" panose="02010600030101010101" pitchFamily="2" charset="-122"/>
                <a:sym typeface="Wingdings" pitchFamily="2" charset="2"/>
              </a:rPr>
              <a:t>  same </a:t>
            </a:r>
            <a:endParaRPr lang="en-US" altLang="zh-CN" sz="2000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000">
                <a:ea typeface="宋体" panose="02010600030101010101" pitchFamily="2" charset="-122"/>
              </a:rPr>
              <a:t>			SNN </a:t>
            </a:r>
            <a:r>
              <a:rPr lang="en-US" altLang="zh-CN" sz="2000">
                <a:ea typeface="宋体" panose="02010600030101010101" pitchFamily="2" charset="-122"/>
                <a:sym typeface="Wingdings" pitchFamily="2" charset="2"/>
              </a:rPr>
              <a:t>  same</a:t>
            </a:r>
            <a:endParaRPr lang="en-US" altLang="zh-CN" sz="2000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000">
                <a:ea typeface="宋体" panose="02010600030101010101" pitchFamily="2" charset="-122"/>
              </a:rPr>
              <a:t>Two sixes: (x=2)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000">
                <a:ea typeface="宋体" panose="02010600030101010101" pitchFamily="2" charset="-122"/>
              </a:rPr>
              <a:t>			NSS </a:t>
            </a:r>
            <a:r>
              <a:rPr lang="en-US" altLang="zh-CN" sz="2000">
                <a:ea typeface="宋体" panose="02010600030101010101" pitchFamily="2" charset="-122"/>
                <a:sym typeface="Wingdings" pitchFamily="2" charset="2"/>
              </a:rPr>
              <a:t> (5/6)(1/6)(1/6)</a:t>
            </a:r>
            <a:endParaRPr lang="en-US" altLang="zh-CN" sz="2000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000">
                <a:ea typeface="宋体" panose="02010600030101010101" pitchFamily="2" charset="-122"/>
              </a:rPr>
              <a:t>			SNS </a:t>
            </a:r>
            <a:r>
              <a:rPr lang="en-US" altLang="zh-CN" sz="2000">
                <a:ea typeface="宋体" panose="02010600030101010101" pitchFamily="2" charset="-122"/>
                <a:sym typeface="Wingdings" pitchFamily="2" charset="2"/>
              </a:rPr>
              <a:t>  same</a:t>
            </a:r>
            <a:endParaRPr lang="en-US" altLang="zh-CN" sz="2000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000">
                <a:ea typeface="宋体" panose="02010600030101010101" pitchFamily="2" charset="-122"/>
              </a:rPr>
              <a:t>			SSN </a:t>
            </a:r>
            <a:r>
              <a:rPr lang="en-US" altLang="zh-CN" sz="2000">
                <a:ea typeface="宋体" panose="02010600030101010101" pitchFamily="2" charset="-122"/>
                <a:sym typeface="Wingdings" pitchFamily="2" charset="2"/>
              </a:rPr>
              <a:t>  same</a:t>
            </a:r>
            <a:endParaRPr lang="en-US" altLang="zh-CN" sz="2000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000">
                <a:ea typeface="宋体" panose="02010600030101010101" pitchFamily="2" charset="-122"/>
              </a:rPr>
              <a:t>Three sixes: (x=3)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000">
                <a:ea typeface="宋体" panose="02010600030101010101" pitchFamily="2" charset="-122"/>
              </a:rPr>
              <a:t>			SSS </a:t>
            </a:r>
            <a:r>
              <a:rPr lang="en-US" altLang="zh-CN" sz="2000">
                <a:ea typeface="宋体" panose="02010600030101010101" pitchFamily="2" charset="-122"/>
                <a:sym typeface="Wingdings" pitchFamily="2" charset="2"/>
              </a:rPr>
              <a:t>(1/6)(1/6)(1/6)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C0B3B3-93FF-3546-998B-FD3F55F789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Binomial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178283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>
            <a:extLst>
              <a:ext uri="{FF2B5EF4-FFF2-40B4-BE49-F238E27FC236}">
                <a16:creationId xmlns:a16="http://schemas.microsoft.com/office/drawing/2014/main" id="{FF9A7A3B-E965-D648-B647-7B9E02ABA9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x    f(x)</a:t>
            </a:r>
          </a:p>
          <a:p>
            <a:pPr eaLnBrk="1" hangingPunct="1">
              <a:buFontTx/>
              <a:buNone/>
            </a:pPr>
            <a:r>
              <a:rPr lang="en-US" altLang="zh-CN">
                <a:ea typeface="宋体" panose="02010600030101010101" pitchFamily="2" charset="-122"/>
              </a:rPr>
              <a:t>   0      (5/6)</a:t>
            </a:r>
            <a:r>
              <a:rPr lang="en-US" altLang="zh-CN" baseline="30000">
                <a:ea typeface="宋体" panose="02010600030101010101" pitchFamily="2" charset="-122"/>
              </a:rPr>
              <a:t>3</a:t>
            </a:r>
            <a:endParaRPr lang="en-US" altLang="zh-CN"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>
                <a:ea typeface="宋体" panose="02010600030101010101" pitchFamily="2" charset="-122"/>
              </a:rPr>
              <a:t>   1    3(1/6)(5/6)</a:t>
            </a:r>
            <a:r>
              <a:rPr lang="en-US" altLang="zh-CN" baseline="30000">
                <a:ea typeface="宋体" panose="02010600030101010101" pitchFamily="2" charset="-122"/>
              </a:rPr>
              <a:t>2</a:t>
            </a:r>
            <a:endParaRPr lang="en-US" altLang="zh-CN"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>
                <a:ea typeface="宋体" panose="02010600030101010101" pitchFamily="2" charset="-122"/>
              </a:rPr>
              <a:t>   2    3(1/6)</a:t>
            </a:r>
            <a:r>
              <a:rPr lang="en-US" altLang="zh-CN" baseline="30000">
                <a:ea typeface="宋体" panose="02010600030101010101" pitchFamily="2" charset="-122"/>
              </a:rPr>
              <a:t>2</a:t>
            </a:r>
            <a:r>
              <a:rPr lang="en-US" altLang="zh-CN">
                <a:ea typeface="宋体" panose="02010600030101010101" pitchFamily="2" charset="-122"/>
              </a:rPr>
              <a:t>(5/6) </a:t>
            </a:r>
          </a:p>
          <a:p>
            <a:pPr eaLnBrk="1" hangingPunct="1">
              <a:buFontTx/>
              <a:buNone/>
            </a:pPr>
            <a:r>
              <a:rPr lang="en-US" altLang="zh-CN">
                <a:ea typeface="宋体" panose="02010600030101010101" pitchFamily="2" charset="-122"/>
              </a:rPr>
              <a:t>   3      (1/6)</a:t>
            </a:r>
            <a:r>
              <a:rPr lang="en-US" altLang="zh-CN" baseline="30000">
                <a:ea typeface="宋体" panose="02010600030101010101" pitchFamily="2" charset="-122"/>
              </a:rPr>
              <a:t>3</a:t>
            </a:r>
            <a:endParaRPr lang="en-US" altLang="zh-CN"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endParaRPr lang="en-US" altLang="zh-CN"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  <p:graphicFrame>
        <p:nvGraphicFramePr>
          <p:cNvPr id="18436" name="Object 4">
            <a:extLst>
              <a:ext uri="{FF2B5EF4-FFF2-40B4-BE49-F238E27FC236}">
                <a16:creationId xmlns:a16="http://schemas.microsoft.com/office/drawing/2014/main" id="{B09AB964-F8BB-1F45-B480-F8229EFB83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4876800"/>
          <a:ext cx="38862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3" imgW="32766000" imgH="11112500" progId="Equation.3">
                  <p:embed/>
                </p:oleObj>
              </mc:Choice>
              <mc:Fallback>
                <p:oleObj name="Equation" r:id="rId3" imgW="32766000" imgH="11112500" progId="Equation.3">
                  <p:embed/>
                  <p:pic>
                    <p:nvPicPr>
                      <p:cNvPr id="18436" name="Object 4">
                        <a:extLst>
                          <a:ext uri="{FF2B5EF4-FFF2-40B4-BE49-F238E27FC236}">
                            <a16:creationId xmlns:a16="http://schemas.microsoft.com/office/drawing/2014/main" id="{B09AB964-F8BB-1F45-B480-F8229EFB83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876800"/>
                        <a:ext cx="38862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771EC79C-538F-9045-A40A-4BD8DD8CA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93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zh-CN" b="0">
                <a:ea typeface="宋体" panose="02010600030101010101" pitchFamily="2" charset="-122"/>
              </a:rPr>
              <a:t>Binomial distribution</a:t>
            </a:r>
            <a:endParaRPr lang="en-US" altLang="zh-CN" b="0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362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24DC810C-A983-7143-82AE-01B6351238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800">
                <a:ea typeface="宋体" panose="02010600030101010101" pitchFamily="2" charset="-122"/>
              </a:rPr>
              <a:t>Roll a die 20 times. X=# of 6’s,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>
                <a:ea typeface="宋体" panose="02010600030101010101" pitchFamily="2" charset="-122"/>
              </a:rPr>
              <a:t>	n=20, p=1/6</a:t>
            </a:r>
          </a:p>
          <a:p>
            <a:pPr eaLnBrk="1" hangingPunct="1">
              <a:lnSpc>
                <a:spcPct val="90000"/>
              </a:lnSpc>
            </a:pPr>
            <a:endParaRPr lang="en-US" altLang="zh-CN" sz="2800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2800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2800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2800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2800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800">
                <a:ea typeface="宋体" panose="02010600030101010101" pitchFamily="2" charset="-122"/>
              </a:rPr>
              <a:t>Flip a fair coin 10 times. X=# of heads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>
                <a:ea typeface="宋体" panose="02010600030101010101" pitchFamily="2" charset="-122"/>
              </a:rPr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CN" sz="2800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>
                <a:ea typeface="宋体" panose="02010600030101010101" pitchFamily="2" charset="-122"/>
              </a:rPr>
              <a:t>   </a:t>
            </a:r>
          </a:p>
        </p:txBody>
      </p:sp>
      <p:graphicFrame>
        <p:nvGraphicFramePr>
          <p:cNvPr id="20484" name="Object 4">
            <a:extLst>
              <a:ext uri="{FF2B5EF4-FFF2-40B4-BE49-F238E27FC236}">
                <a16:creationId xmlns:a16="http://schemas.microsoft.com/office/drawing/2014/main" id="{1DCF13F8-0E83-DF4A-872E-9B1CFD647F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1828800"/>
          <a:ext cx="3944938" cy="200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3" imgW="39204900" imgH="22237700" progId="Equation.DSMT4">
                  <p:embed/>
                </p:oleObj>
              </mc:Choice>
              <mc:Fallback>
                <p:oleObj name="Equation" r:id="rId3" imgW="39204900" imgH="22237700" progId="Equation.DSMT4">
                  <p:embed/>
                  <p:pic>
                    <p:nvPicPr>
                      <p:cNvPr id="20484" name="Object 4">
                        <a:extLst>
                          <a:ext uri="{FF2B5EF4-FFF2-40B4-BE49-F238E27FC236}">
                            <a16:creationId xmlns:a16="http://schemas.microsoft.com/office/drawing/2014/main" id="{1DCF13F8-0E83-DF4A-872E-9B1CFD647F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828800"/>
                        <a:ext cx="3944938" cy="200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>
            <a:extLst>
              <a:ext uri="{FF2B5EF4-FFF2-40B4-BE49-F238E27FC236}">
                <a16:creationId xmlns:a16="http://schemas.microsoft.com/office/drawing/2014/main" id="{73782A8B-EEAE-BB4C-86F7-30F32CB8A2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7663" y="4876800"/>
          <a:ext cx="6402387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5" imgW="52959000" imgH="11112500" progId="Equation.DSMT4">
                  <p:embed/>
                </p:oleObj>
              </mc:Choice>
              <mc:Fallback>
                <p:oleObj name="Equation" r:id="rId5" imgW="52959000" imgH="11112500" progId="Equation.DSMT4">
                  <p:embed/>
                  <p:pic>
                    <p:nvPicPr>
                      <p:cNvPr id="20486" name="Object 6">
                        <a:extLst>
                          <a:ext uri="{FF2B5EF4-FFF2-40B4-BE49-F238E27FC236}">
                            <a16:creationId xmlns:a16="http://schemas.microsoft.com/office/drawing/2014/main" id="{73782A8B-EEAE-BB4C-86F7-30F32CB8A2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4876800"/>
                        <a:ext cx="6402387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88294E8C-77CD-DB4E-9953-3807C3A51D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Binomial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228033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0D17F5D4-E139-AB4E-AC57-643C322168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>
                <a:ea typeface="宋体" panose="02010600030101010101" pitchFamily="2" charset="-122"/>
              </a:rPr>
              <a:t>Hypergeometric distribution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BB8D6F6-722C-A14B-BFEE-A8C498B9B7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Sampling with replacement</a:t>
            </a:r>
          </a:p>
          <a:p>
            <a:pPr eaLnBrk="1" hangingPunct="1">
              <a:buFontTx/>
              <a:buNone/>
            </a:pPr>
            <a:r>
              <a:rPr lang="en-US" altLang="zh-CN">
                <a:ea typeface="宋体" panose="02010600030101010101" pitchFamily="2" charset="-122"/>
              </a:rPr>
              <a:t>	If we sample with replacement and the trials are all independent, the binomial distribution applies.</a:t>
            </a:r>
          </a:p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Sampling without replacement</a:t>
            </a:r>
          </a:p>
          <a:p>
            <a:pPr eaLnBrk="1" hangingPunct="1">
              <a:buFontTx/>
              <a:buNone/>
            </a:pPr>
            <a:r>
              <a:rPr lang="en-US" altLang="zh-CN">
                <a:ea typeface="宋体" panose="02010600030101010101" pitchFamily="2" charset="-122"/>
              </a:rPr>
              <a:t>	If we sample without replacement, a different probability distribution applies.</a:t>
            </a:r>
          </a:p>
        </p:txBody>
      </p:sp>
    </p:spTree>
    <p:extLst>
      <p:ext uri="{BB962C8B-B14F-4D97-AF65-F5344CB8AC3E}">
        <p14:creationId xmlns:p14="http://schemas.microsoft.com/office/powerpoint/2010/main" val="39229735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CAC1C917-EA57-3B41-A508-6957A23105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8350"/>
            <a:ext cx="7772400" cy="908050"/>
          </a:xfrm>
        </p:spPr>
        <p:txBody>
          <a:bodyPr/>
          <a:lstStyle/>
          <a:p>
            <a:pPr algn="l" eaLnBrk="1" hangingPunct="1"/>
            <a:r>
              <a:rPr lang="en-US" altLang="zh-CN" sz="3600">
                <a:ea typeface="宋体" panose="02010600030101010101" pitchFamily="2" charset="-122"/>
              </a:rPr>
              <a:t>Example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2CF84490-2A5E-6E4B-B6AE-2E295B131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52 cards. Pick n=5.</a:t>
            </a:r>
          </a:p>
          <a:p>
            <a:pPr eaLnBrk="1" hangingPunct="1">
              <a:buFontTx/>
              <a:buNone/>
            </a:pPr>
            <a:r>
              <a:rPr lang="en-US" altLang="zh-CN" dirty="0">
                <a:ea typeface="宋体" panose="02010600030101010101" pitchFamily="2" charset="-122"/>
              </a:rPr>
              <a:t>   X=# of aces,     </a:t>
            </a:r>
          </a:p>
          <a:p>
            <a:pPr eaLnBrk="1" hangingPunct="1">
              <a:buFontTx/>
              <a:buNone/>
            </a:pPr>
            <a:r>
              <a:rPr lang="en-US" altLang="zh-CN" dirty="0">
                <a:ea typeface="宋体" panose="02010600030101010101" pitchFamily="2" charset="-122"/>
              </a:rPr>
              <a:t>	then   a=4, b=48</a:t>
            </a:r>
          </a:p>
          <a:p>
            <a:pPr eaLnBrk="1" hangingPunct="1">
              <a:buFontTx/>
              <a:buNone/>
            </a:pPr>
            <a:endParaRPr lang="zh-CN" altLang="en-US" dirty="0">
              <a:ea typeface="宋体" panose="02010600030101010101" pitchFamily="2" charset="-122"/>
            </a:endParaRPr>
          </a:p>
        </p:txBody>
      </p:sp>
      <p:graphicFrame>
        <p:nvGraphicFramePr>
          <p:cNvPr id="23556" name="Object 4">
            <a:extLst>
              <a:ext uri="{FF2B5EF4-FFF2-40B4-BE49-F238E27FC236}">
                <a16:creationId xmlns:a16="http://schemas.microsoft.com/office/drawing/2014/main" id="{A60AF722-52D4-FD46-8EA4-219A624CE0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4038600"/>
          <a:ext cx="48006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3" imgW="30137100" imgH="21069300" progId="Equation.3">
                  <p:embed/>
                </p:oleObj>
              </mc:Choice>
              <mc:Fallback>
                <p:oleObj name="Equation" r:id="rId3" imgW="30137100" imgH="21069300" progId="Equation.3">
                  <p:embed/>
                  <p:pic>
                    <p:nvPicPr>
                      <p:cNvPr id="23556" name="Object 4">
                        <a:extLst>
                          <a:ext uri="{FF2B5EF4-FFF2-40B4-BE49-F238E27FC236}">
                            <a16:creationId xmlns:a16="http://schemas.microsoft.com/office/drawing/2014/main" id="{A60AF722-52D4-FD46-8EA4-219A624CE0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038600"/>
                        <a:ext cx="48006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4BEB0303-F529-3943-9298-F529C7ED1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zh-CN" sz="4000" b="0" dirty="0">
                <a:ea typeface="宋体" panose="02010600030101010101" pitchFamily="2" charset="-122"/>
              </a:rPr>
              <a:t>Hypergeometric distribution</a:t>
            </a:r>
          </a:p>
        </p:txBody>
      </p:sp>
    </p:spTree>
    <p:extLst>
      <p:ext uri="{BB962C8B-B14F-4D97-AF65-F5344CB8AC3E}">
        <p14:creationId xmlns:p14="http://schemas.microsoft.com/office/powerpoint/2010/main" val="76941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525963"/>
          </a:xfrm>
        </p:spPr>
        <p:txBody>
          <a:bodyPr/>
          <a:lstStyle/>
          <a:p>
            <a:r>
              <a:rPr lang="en-US" dirty="0"/>
              <a:t>And now for something almost completely different</a:t>
            </a:r>
            <a:r>
              <a:rPr lang="mr-IN" dirty="0"/>
              <a:t>…</a:t>
            </a:r>
            <a:r>
              <a:rPr lang="en-US" dirty="0"/>
              <a:t>quantifying your data very simply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 want to start looking at your data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But first, remember that being a statistician means you never have to be certain</a:t>
            </a:r>
            <a:r>
              <a:rPr lang="mr-IN" dirty="0"/>
              <a:t>…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Probability!  Playing Rock Paper Scissors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21A00-1313-4D8E-9C33-3FBF29E0E92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451F37-AA88-B847-85F1-F43560D977C3}"/>
              </a:ext>
            </a:extLst>
          </p:cNvPr>
          <p:cNvSpPr/>
          <p:nvPr/>
        </p:nvSpPr>
        <p:spPr>
          <a:xfrm>
            <a:off x="337457" y="6191351"/>
            <a:ext cx="348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www.essentially.net</a:t>
            </a:r>
            <a:r>
              <a:rPr lang="en-US" dirty="0"/>
              <a:t>/</a:t>
            </a:r>
            <a:r>
              <a:rPr lang="en-US" dirty="0" err="1"/>
              <a:t>rsp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5658632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B43877F-A4BD-D143-9916-D1A7DF7573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Poisson distribution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D91C7DD3-B732-BD4E-B770-D3FE083987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Events happen independently in time or space with, on average, </a:t>
            </a:r>
            <a:r>
              <a:rPr lang="el-GR" altLang="zh-CN" dirty="0"/>
              <a:t>λ</a:t>
            </a:r>
            <a:r>
              <a:rPr lang="en-US" altLang="zh-CN" dirty="0">
                <a:ea typeface="宋体" panose="02010600030101010101" pitchFamily="2" charset="-122"/>
              </a:rPr>
              <a:t> events per unit time or space.</a:t>
            </a:r>
          </a:p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Waiting for BART</a:t>
            </a:r>
          </a:p>
          <a:p>
            <a:pPr eaLnBrk="1" hangingPunct="1"/>
            <a:r>
              <a:rPr lang="el-GR" altLang="zh-CN" dirty="0"/>
              <a:t>λ</a:t>
            </a:r>
            <a:r>
              <a:rPr lang="en-US" altLang="zh-CN" dirty="0"/>
              <a:t>=1 train per 10 minutes</a:t>
            </a:r>
            <a:endParaRPr lang="en-US" altLang="zh-CN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Radioactive decay</a:t>
            </a:r>
          </a:p>
          <a:p>
            <a:pPr eaLnBrk="1" hangingPunct="1">
              <a:buFontTx/>
              <a:buNone/>
            </a:pPr>
            <a:r>
              <a:rPr lang="en-US" altLang="zh-CN" dirty="0">
                <a:ea typeface="宋体" panose="02010600030101010101" pitchFamily="2" charset="-122"/>
              </a:rPr>
              <a:t>	 </a:t>
            </a:r>
            <a:r>
              <a:rPr lang="el-GR" altLang="zh-CN" dirty="0"/>
              <a:t>λ</a:t>
            </a:r>
            <a:r>
              <a:rPr lang="en-US" altLang="zh-CN" dirty="0">
                <a:ea typeface="宋体" panose="02010600030101010101" pitchFamily="2" charset="-122"/>
              </a:rPr>
              <a:t>=2 particles per minute</a:t>
            </a:r>
          </a:p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Lightening strikes</a:t>
            </a:r>
          </a:p>
          <a:p>
            <a:pPr eaLnBrk="1" hangingPunct="1">
              <a:buFontTx/>
              <a:buNone/>
            </a:pPr>
            <a:r>
              <a:rPr lang="en-US" altLang="zh-CN" dirty="0">
                <a:ea typeface="宋体" panose="02010600030101010101" pitchFamily="2" charset="-122"/>
              </a:rPr>
              <a:t>	 </a:t>
            </a:r>
            <a:r>
              <a:rPr lang="el-GR" altLang="zh-CN" dirty="0"/>
              <a:t>λ</a:t>
            </a:r>
            <a:r>
              <a:rPr lang="en-US" altLang="zh-CN" dirty="0">
                <a:ea typeface="宋体" panose="02010600030101010101" pitchFamily="2" charset="-122"/>
              </a:rPr>
              <a:t>=0.01 strikes per acre</a:t>
            </a:r>
            <a:endParaRPr lang="el-GR" altLang="zh-CN" dirty="0"/>
          </a:p>
        </p:txBody>
      </p:sp>
    </p:spTree>
    <p:extLst>
      <p:ext uri="{BB962C8B-B14F-4D97-AF65-F5344CB8AC3E}">
        <p14:creationId xmlns:p14="http://schemas.microsoft.com/office/powerpoint/2010/main" val="16836686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 next time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417638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Review today’s slides for Lab Thursday</a:t>
            </a:r>
          </a:p>
          <a:p>
            <a:pPr eaLnBrk="1" hangingPunct="1"/>
            <a:r>
              <a:rPr lang="en-US" altLang="en-US" dirty="0"/>
              <a:t>Lab this Thursday – Probability, identifying outliers</a:t>
            </a:r>
          </a:p>
          <a:p>
            <a:pPr eaLnBrk="1" hangingPunct="1"/>
            <a:r>
              <a:rPr lang="en-US" altLang="en-US" dirty="0"/>
              <a:t>Lab 2 &amp; Homework 1 are posted on the CLE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Next week’s material will cover important probability distributions: Binomial, Normal </a:t>
            </a:r>
            <a:r>
              <a:rPr lang="en-US" altLang="en-US" dirty="0" err="1"/>
              <a:t>etc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22BD4-9E6E-4247-898E-E51B8D4A0303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88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Probability:</a:t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sz="4000" dirty="0">
                <a:solidFill>
                  <a:srgbClr val="000000"/>
                </a:solidFill>
              </a:rPr>
              <a:t>It’s all about uncertainty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8458200" cy="50292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dirty="0"/>
              <a:t>Probability is the numerical measure of the likelihood that an event will occur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/>
              <a:t>Value is between 0 and 1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/>
              <a:t>Sum of the probabilities of all mutually exclusive and collectively exhaustive events is 1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DB52C-7CD9-425B-A314-DC039FDA0DA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Events &amp; Sample Spaces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65667" y="1143000"/>
            <a:ext cx="8229600" cy="4572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3600" dirty="0"/>
              <a:t>Simple event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/>
              <a:t>Outcome from a sample space with one characteristic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/>
              <a:t>e.g.: Probability of a baby’s delivery @ 36 weeks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3600" dirty="0"/>
              <a:t>Joint event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/>
              <a:t>Involves two outcomes simultaneously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/>
              <a:t>e.g.: Probability of delivery @ 36 weeks AND the baby is female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97332-F286-4C85-B22E-882C8E2847A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2600" y="5882011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collection of all possible outcomes is the Sample space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Defining an Event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3820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The result of an experiment or observation</a:t>
            </a:r>
          </a:p>
          <a:p>
            <a:pPr eaLnBrk="1" hangingPunct="1"/>
            <a:r>
              <a:rPr lang="en-US" altLang="en-US" dirty="0"/>
              <a:t>The event occurs or does not occur</a:t>
            </a:r>
          </a:p>
          <a:p>
            <a:pPr eaLnBrk="1" hangingPunct="1"/>
            <a:r>
              <a:rPr lang="en-US" altLang="en-US" dirty="0"/>
              <a:t>We all apply probability to events and we want to estimate the relative frequency that an event occurs over a large number of identical trials</a:t>
            </a:r>
          </a:p>
          <a:p>
            <a:pPr eaLnBrk="1" hangingPunct="1"/>
            <a:r>
              <a:rPr lang="en-US" altLang="en-US" dirty="0"/>
              <a:t>An event can be a disease occurrence or an abnormal lab value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8A8B7-F9F0-49F8-9670-7304AF51C84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5313839"/>
            <a:ext cx="4549933" cy="14076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Definition of Probability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384300"/>
            <a:ext cx="8229600" cy="4800600"/>
          </a:xfrm>
        </p:spPr>
        <p:txBody>
          <a:bodyPr/>
          <a:lstStyle/>
          <a:p>
            <a:r>
              <a:rPr lang="en-US" altLang="en-US" dirty="0"/>
              <a:t>If an experiment is repeated n times under essentially identical conditions, and if the event A occurs m times, then </a:t>
            </a:r>
            <a:r>
              <a:rPr lang="en-US" altLang="en-US" u="sng" dirty="0"/>
              <a:t>as n increases</a:t>
            </a:r>
            <a:r>
              <a:rPr lang="en-US" altLang="en-US" dirty="0"/>
              <a:t>,</a:t>
            </a:r>
          </a:p>
          <a:p>
            <a:pPr lvl="1"/>
            <a:r>
              <a:rPr lang="en-US" altLang="en-US" dirty="0"/>
              <a:t>The ratio m/n approaches a fixed number which is the probability of A occurring</a:t>
            </a:r>
          </a:p>
          <a:p>
            <a:pPr lvl="1"/>
            <a:endParaRPr lang="en-US" altLang="en-US" dirty="0"/>
          </a:p>
          <a:p>
            <a:pPr marL="457200" lvl="1" indent="0">
              <a:buNone/>
            </a:pPr>
            <a:r>
              <a:rPr lang="en-US" altLang="en-US" sz="3600" dirty="0"/>
              <a:t>P(A) = m/n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D1E69-651F-446A-ACC6-17F99FFCB36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45289</TotalTime>
  <Words>2889</Words>
  <Application>Microsoft Macintosh PowerPoint</Application>
  <PresentationFormat>On-screen Show (4:3)</PresentationFormat>
  <Paragraphs>457</Paragraphs>
  <Slides>51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Wingdings</vt:lpstr>
      <vt:lpstr>Office Theme</vt:lpstr>
      <vt:lpstr>Equation</vt:lpstr>
      <vt:lpstr>Biostatistics 200  Basically,  cleaning your data &amp; then Basic Probability</vt:lpstr>
      <vt:lpstr>Data Cleaning</vt:lpstr>
      <vt:lpstr>Data Cleaning</vt:lpstr>
      <vt:lpstr>Outliers – what do we do?</vt:lpstr>
      <vt:lpstr>PowerPoint Presentation</vt:lpstr>
      <vt:lpstr>Probability: It’s all about uncertainty</vt:lpstr>
      <vt:lpstr>Events &amp; Sample Spaces</vt:lpstr>
      <vt:lpstr>Defining an Event</vt:lpstr>
      <vt:lpstr>Definition of Probability</vt:lpstr>
      <vt:lpstr>Probability of an event</vt:lpstr>
      <vt:lpstr>Complement &amp; Universe</vt:lpstr>
      <vt:lpstr>Union &amp; Intersection</vt:lpstr>
      <vt:lpstr>Mutually Exclusive</vt:lpstr>
      <vt:lpstr>Additive rule</vt:lpstr>
      <vt:lpstr>Probability summary</vt:lpstr>
      <vt:lpstr>Simple Probability Example</vt:lpstr>
      <vt:lpstr>Conditional Probability &amp; Rev. Bayes</vt:lpstr>
      <vt:lpstr>Frequency tables</vt:lpstr>
      <vt:lpstr>Conditional Probability Example</vt:lpstr>
      <vt:lpstr>Conditional Probability Example: The dangers of screening everyone</vt:lpstr>
      <vt:lpstr>Probability example using a table</vt:lpstr>
      <vt:lpstr>Examples of conditional probabilities</vt:lpstr>
      <vt:lpstr>Independence</vt:lpstr>
      <vt:lpstr>Multiplicative rule of probability</vt:lpstr>
      <vt:lpstr>Independence</vt:lpstr>
      <vt:lpstr>Law of Total Probability</vt:lpstr>
      <vt:lpstr>Law of Total Probability Diagram</vt:lpstr>
      <vt:lpstr>Using Probability: Diagnostic Tests</vt:lpstr>
      <vt:lpstr>Diagnostic Tests</vt:lpstr>
      <vt:lpstr>Applying probability to diagnostic test results</vt:lpstr>
      <vt:lpstr>Applying probability to diagnostic test results</vt:lpstr>
      <vt:lpstr>Applying probability to diagnostic test results</vt:lpstr>
      <vt:lpstr>Applying probability to diagnostic test results</vt:lpstr>
      <vt:lpstr>Back to Bayes’ theorem</vt:lpstr>
      <vt:lpstr>Recall Bayes’ Theorem</vt:lpstr>
      <vt:lpstr>Bayes’ Theorem</vt:lpstr>
      <vt:lpstr>Bayes’ theorem</vt:lpstr>
      <vt:lpstr>Moving from the prior to posterior probability</vt:lpstr>
      <vt:lpstr>Random variables</vt:lpstr>
      <vt:lpstr>More random variables</vt:lpstr>
      <vt:lpstr>Types of random variables</vt:lpstr>
      <vt:lpstr>Probability distributions</vt:lpstr>
      <vt:lpstr>Example</vt:lpstr>
      <vt:lpstr>Binomial distribution</vt:lpstr>
      <vt:lpstr>Binomial distribution</vt:lpstr>
      <vt:lpstr>PowerPoint Presentation</vt:lpstr>
      <vt:lpstr>Binomial distribution</vt:lpstr>
      <vt:lpstr>Hypergeometric distribution</vt:lpstr>
      <vt:lpstr>Example</vt:lpstr>
      <vt:lpstr>Poisson distribution</vt:lpstr>
      <vt:lpstr>For next time</vt:lpstr>
    </vt:vector>
  </TitlesOfParts>
  <Manager/>
  <Company>UCSF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Biostat 200  Introduction to Biostatistics</dc:title>
  <dc:subject/>
  <dc:creator>IEA</dc:creator>
  <cp:keywords/>
  <dc:description/>
  <cp:lastModifiedBy>Isabel Allen</cp:lastModifiedBy>
  <cp:revision>339</cp:revision>
  <dcterms:created xsi:type="dcterms:W3CDTF">2010-09-17T11:26:19Z</dcterms:created>
  <dcterms:modified xsi:type="dcterms:W3CDTF">2019-09-23T19:36:31Z</dcterms:modified>
  <cp:category/>
</cp:coreProperties>
</file>