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</p:sldIdLst>
  <p:sldSz cy="5143500" cx="9144000"/>
  <p:notesSz cx="6858000" cy="9144000"/>
  <p:embeddedFontLst>
    <p:embeddedFont>
      <p:font typeface="Old Standard TT"/>
      <p:regular r:id="rId66"/>
      <p:bold r:id="rId67"/>
      <p:italic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font" Target="fonts/OldStandardTT-regular.fntdata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font" Target="fonts/OldStandardTT-italic.fntdata"/><Relationship Id="rId23" Type="http://schemas.openxmlformats.org/officeDocument/2006/relationships/slide" Target="slides/slide19.xml"/><Relationship Id="rId67" Type="http://schemas.openxmlformats.org/officeDocument/2006/relationships/font" Target="fonts/OldStandardTT-bold.fntdata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df7b8c1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df7b8c1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52705b3e7_2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52705b3e7_2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52705b3e7_2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52705b3e7_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4570962f2_2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4570962f2_2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4d1f80288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4d1f8028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4570962f2_2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4570962f2_2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52705b3e7_2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52705b3e7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52705b3e7_2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52705b3e7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52705b3e7_3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52705b3e7_3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ld Standard TT"/>
              <a:buChar char="➔"/>
            </a:pPr>
            <a:r>
              <a:rPr lang="en" sz="14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Inhibit prostaglandin synthesis which decreases inflammation, vascular permeability and tissue edema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52705b3e7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52705b3e7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52705b3e7_3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52705b3e7_3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0357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0357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52705b3e7_3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52705b3e7_3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4d1f80288_0_1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4d1f8028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52705b3e7_3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52705b3e7_3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4d1f80288_0_1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4d1f8028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52705b3e7_3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52705b3e7_3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4570962f2_2_16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4570962f2_2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4570962f2_2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4570962f2_2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52705b3e7_3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52705b3e7_3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4b5bf805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4b5bf805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4b5bf805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4b5bf805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4570962f2_2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4570962f2_2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4b5bf805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4b5bf805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499459e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499459e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499459e7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499459e7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499459e7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499459e7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499459e7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499459e7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499459e7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499459e7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499459e7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499459e7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499459e7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499459e7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cc4046d3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cc4046d3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499459e7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499459e7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90357f_0_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90357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5210ff06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45210ff06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52705b3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452705b3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452705b3e7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452705b3e7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52705b3e7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452705b3e7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52705b3e7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452705b3e7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52705b3e7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452705b3e7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452705b3e7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452705b3e7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452705b3e7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452705b3e7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52705b3e7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452705b3e7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52705b3e7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452705b3e7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6f90357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6f90357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52705b3e7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452705b3e7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452705b3e7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452705b3e7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452705b3e7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452705b3e7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452705b3e7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452705b3e7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452705b3e7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452705b3e7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452705b3e7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452705b3e7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452705b3e7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452705b3e7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52705b3e7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52705b3e7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452705b3e7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452705b3e7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452705b3e7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452705b3e7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4570962f2_2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4570962f2_2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452705b3e7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452705b3e7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452705b3e7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452705b3e7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4570962f2_2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4570962f2_2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52705b3e7_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52705b3e7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52705b3e7_2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52705b3e7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14.xml"/><Relationship Id="rId4" Type="http://schemas.openxmlformats.org/officeDocument/2006/relationships/slide" Target="/ppt/slides/slide17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17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2350500"/>
            <a:ext cx="7551600" cy="133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“Pain Management and Therapeutic Regimens for Pain and </a:t>
            </a:r>
            <a:r>
              <a:rPr lang="en"/>
              <a:t>Palliative</a:t>
            </a:r>
            <a:r>
              <a:rPr lang="en"/>
              <a:t> Care Patients”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Charity Hale, Pharm.D.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251950" y="4496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Pearls for NMDA Receptor Antagonists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251950" y="11762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2"/>
                </a:solidFill>
              </a:rPr>
              <a:t>Ketamine</a:t>
            </a:r>
            <a:endParaRPr sz="1200">
              <a:solidFill>
                <a:schemeClr val="lt2"/>
              </a:solidFill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Commercially available in the IV formulation 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Compounded/mixed into multiple formulations: topicals, SL/ PO including ketamine gummies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Can cause psychotomimetic side effects (hallucinations, vivid dreams, etc)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Can give a benzodiazepine to prevent these side effects (eg clonazepam 0.25 mg po BID)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2"/>
          <p:cNvSpPr txBox="1"/>
          <p:nvPr>
            <p:ph idx="2" type="body"/>
          </p:nvPr>
        </p:nvSpPr>
        <p:spPr>
          <a:xfrm>
            <a:off x="4772650" y="1176275"/>
            <a:ext cx="3999900" cy="38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Methadone</a:t>
            </a:r>
            <a:endParaRPr sz="1200">
              <a:solidFill>
                <a:schemeClr val="lt2"/>
              </a:solidFill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Formulations: PO/SL and IV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Prolongs QTc </a:t>
            </a:r>
            <a:endParaRPr sz="1200"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◆"/>
            </a:pPr>
            <a:r>
              <a:rPr lang="en">
                <a:solidFill>
                  <a:schemeClr val="lt1"/>
                </a:solidFill>
              </a:rPr>
              <a:t>Monitor QTc</a:t>
            </a:r>
            <a:endParaRPr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◆"/>
            </a:pPr>
            <a:r>
              <a:rPr lang="en">
                <a:solidFill>
                  <a:schemeClr val="lt1"/>
                </a:solidFill>
              </a:rPr>
              <a:t>IV formulation has a preservative that also prolongs the QTc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Good bioavailability and absorption </a:t>
            </a:r>
            <a:endParaRPr sz="1200"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◆"/>
            </a:pPr>
            <a:r>
              <a:rPr lang="en">
                <a:solidFill>
                  <a:schemeClr val="lt1"/>
                </a:solidFill>
              </a:rPr>
              <a:t>Good option for patients who have poor GI absorption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Cheap/ less </a:t>
            </a:r>
            <a:r>
              <a:rPr lang="en" sz="1200">
                <a:solidFill>
                  <a:schemeClr val="lt1"/>
                </a:solidFill>
              </a:rPr>
              <a:t>expensive</a:t>
            </a:r>
            <a:r>
              <a:rPr lang="en" sz="1200">
                <a:solidFill>
                  <a:schemeClr val="lt1"/>
                </a:solidFill>
              </a:rPr>
              <a:t> option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Lot of drug-drug interactions</a:t>
            </a:r>
            <a:endParaRPr sz="1200"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◆"/>
            </a:pPr>
            <a:r>
              <a:rPr lang="en">
                <a:solidFill>
                  <a:schemeClr val="lt1"/>
                </a:solidFill>
              </a:rPr>
              <a:t>If a patient is on methadone, check for drug </a:t>
            </a:r>
            <a:r>
              <a:rPr lang="en">
                <a:solidFill>
                  <a:schemeClr val="lt1"/>
                </a:solidFill>
              </a:rPr>
              <a:t>interactions</a:t>
            </a:r>
            <a:r>
              <a:rPr lang="en">
                <a:solidFill>
                  <a:schemeClr val="lt1"/>
                </a:solidFill>
              </a:rPr>
              <a:t> prior to starting a new medication or discontinuing a current medication  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Pearls for NSAIDs and Steroids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26" name="Google Shape;126;p2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Inflammation, edema, and tumors can press against nerves creating neuropathic pain that responds well to </a:t>
            </a:r>
            <a:r>
              <a:rPr lang="en" sz="1100">
                <a:solidFill>
                  <a:schemeClr val="lt1"/>
                </a:solidFill>
              </a:rPr>
              <a:t>anti-inflammatory</a:t>
            </a:r>
            <a:r>
              <a:rPr lang="en" sz="1100">
                <a:solidFill>
                  <a:schemeClr val="lt1"/>
                </a:solidFill>
              </a:rPr>
              <a:t> agents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Refer to </a:t>
            </a:r>
            <a:r>
              <a:rPr lang="en" sz="1100">
                <a:solidFill>
                  <a:schemeClr val="lt1"/>
                </a:solidFill>
              </a:rPr>
              <a:t>therapies</a:t>
            </a:r>
            <a:r>
              <a:rPr lang="en" sz="1100">
                <a:solidFill>
                  <a:schemeClr val="lt1"/>
                </a:solidFill>
              </a:rPr>
              <a:t> for </a:t>
            </a:r>
            <a:r>
              <a:rPr lang="en" sz="1100">
                <a:solidFill>
                  <a:schemeClr val="lt1"/>
                </a:solidFill>
              </a:rPr>
              <a:t>inflammatory</a:t>
            </a:r>
            <a:r>
              <a:rPr lang="en" sz="1100">
                <a:solidFill>
                  <a:schemeClr val="lt1"/>
                </a:solidFill>
              </a:rPr>
              <a:t> pain 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310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Pearls for LidoDerm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Unlike most patches, LidoDerm patches can be cut and applied to patient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May apply up to 3 patches topically to the most affected area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May leave on up to 12 hours per 24 hours then remove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Indicated for postherpetic neuralgia and minor localized pain</a:t>
            </a:r>
            <a:endParaRPr/>
          </a:p>
        </p:txBody>
      </p:sp>
      <p:sp>
        <p:nvSpPr>
          <p:cNvPr id="133" name="Google Shape;133;p24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525" y="934450"/>
            <a:ext cx="3099575" cy="185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525" y="2946275"/>
            <a:ext cx="3099574" cy="182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Inflammatory P</a:t>
            </a:r>
            <a:r>
              <a:rPr lang="en"/>
              <a:t>ain</a:t>
            </a:r>
            <a:endParaRPr/>
          </a:p>
        </p:txBody>
      </p:sp>
      <p:sp>
        <p:nvSpPr>
          <p:cNvPr id="141" name="Google Shape;141;p2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Throbbing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Pulsating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Stabbing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Stiffness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➔"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3"/>
              </a:rPr>
              <a:t>NSAID</a:t>
            </a:r>
            <a:r>
              <a:rPr lang="en">
                <a:solidFill>
                  <a:srgbClr val="FFFFFF"/>
                </a:solidFill>
              </a:rPr>
              <a:t>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➔"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4"/>
              </a:rPr>
              <a:t>Steroids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NSAIDs: What are Common Agents and Toxicities?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17050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Common agents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2"/>
                </a:solidFill>
              </a:rPr>
              <a:t>Ibuprofen</a:t>
            </a:r>
            <a:r>
              <a:rPr lang="en">
                <a:solidFill>
                  <a:schemeClr val="lt1"/>
                </a:solidFill>
              </a:rPr>
              <a:t> (PO and IV)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2"/>
                </a:solidFill>
              </a:rPr>
              <a:t>Naproxen</a:t>
            </a:r>
            <a:endParaRPr>
              <a:solidFill>
                <a:schemeClr val="lt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➔"/>
            </a:pPr>
            <a:r>
              <a:rPr lang="en" sz="1300">
                <a:solidFill>
                  <a:schemeClr val="lt2"/>
                </a:solidFill>
              </a:rPr>
              <a:t>Toradol</a:t>
            </a:r>
            <a:r>
              <a:rPr lang="en" sz="1300">
                <a:solidFill>
                  <a:schemeClr val="lt1"/>
                </a:solidFill>
              </a:rPr>
              <a:t> ​(PO and IV)</a:t>
            </a:r>
            <a:endParaRPr sz="13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◆"/>
            </a:pPr>
            <a:r>
              <a:rPr lang="en" sz="1300">
                <a:solidFill>
                  <a:schemeClr val="lt1"/>
                </a:solidFill>
              </a:rPr>
              <a:t>Not to exceed 5 days of therapy due to risk of GI complications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➔"/>
            </a:pPr>
            <a:r>
              <a:rPr lang="en" sz="1300">
                <a:solidFill>
                  <a:schemeClr val="lt2"/>
                </a:solidFill>
              </a:rPr>
              <a:t>Diclofenac</a:t>
            </a:r>
            <a:r>
              <a:rPr lang="en" sz="1300">
                <a:solidFill>
                  <a:schemeClr val="lt2"/>
                </a:solidFill>
              </a:rPr>
              <a:t> </a:t>
            </a:r>
            <a:r>
              <a:rPr lang="en" sz="1300">
                <a:solidFill>
                  <a:schemeClr val="lt1"/>
                </a:solidFill>
              </a:rPr>
              <a:t>(PO and topical) 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➔"/>
            </a:pPr>
            <a:r>
              <a:rPr lang="en" sz="1300">
                <a:solidFill>
                  <a:schemeClr val="lt2"/>
                </a:solidFill>
              </a:rPr>
              <a:t>Celecoxib</a:t>
            </a:r>
            <a:endParaRPr sz="1300">
              <a:solidFill>
                <a:schemeClr val="lt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◆"/>
            </a:pPr>
            <a:r>
              <a:rPr lang="en" sz="1300">
                <a:solidFill>
                  <a:schemeClr val="lt1"/>
                </a:solidFill>
              </a:rPr>
              <a:t>No effects on platelets (COX-2 </a:t>
            </a:r>
            <a:r>
              <a:rPr lang="en" sz="1300">
                <a:solidFill>
                  <a:schemeClr val="lt1"/>
                </a:solidFill>
              </a:rPr>
              <a:t>Selective)</a:t>
            </a:r>
            <a:endParaRPr sz="13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◆"/>
            </a:pPr>
            <a:r>
              <a:rPr lang="en" sz="1300">
                <a:solidFill>
                  <a:schemeClr val="lt1"/>
                </a:solidFill>
              </a:rPr>
              <a:t>Contraindicated with Sulfa allergy</a:t>
            </a:r>
            <a:endParaRPr sz="1300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149" name="Google Shape;149;p26"/>
          <p:cNvSpPr txBox="1"/>
          <p:nvPr>
            <p:ph idx="2" type="body"/>
          </p:nvPr>
        </p:nvSpPr>
        <p:spPr>
          <a:xfrm>
            <a:off x="4832400" y="1705075"/>
            <a:ext cx="3999900" cy="13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Common Toxicities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Cardiovascular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Renal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Gastrointestinal (GI)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NSAIDs: CV and Renal Toxicities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NSAIDs increase the risk of:​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Cardiovascular thrombotic events​ 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Myocardial infarction​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Stroke ​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Contraindicated following coronary artery bypass graft surgery (box warning)​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Naproxen and celecoxib appear to be the safest options from a CV standpoint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6" name="Google Shape;156;p27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Renal </a:t>
            </a:r>
            <a:r>
              <a:rPr lang="en">
                <a:solidFill>
                  <a:schemeClr val="lt1"/>
                </a:solidFill>
              </a:rPr>
              <a:t>toxicity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NSAIDs block the production of </a:t>
            </a:r>
            <a:r>
              <a:rPr lang="en">
                <a:solidFill>
                  <a:schemeClr val="lt1"/>
                </a:solidFill>
              </a:rPr>
              <a:t>prostaglandins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responsible</a:t>
            </a:r>
            <a:r>
              <a:rPr lang="en">
                <a:solidFill>
                  <a:schemeClr val="lt1"/>
                </a:solidFill>
              </a:rPr>
              <a:t> for </a:t>
            </a:r>
            <a:r>
              <a:rPr lang="en">
                <a:solidFill>
                  <a:schemeClr val="lt1"/>
                </a:solidFill>
              </a:rPr>
              <a:t>maintaining</a:t>
            </a:r>
            <a:r>
              <a:rPr lang="en">
                <a:solidFill>
                  <a:schemeClr val="lt1"/>
                </a:solidFill>
              </a:rPr>
              <a:t> renal blood flow which may lead to renal insufficiency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Monitor SCr / renal function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879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NSAIDs can cause many GI </a:t>
            </a:r>
            <a:r>
              <a:rPr lang="en" sz="1400">
                <a:solidFill>
                  <a:schemeClr val="lt1"/>
                </a:solidFill>
              </a:rPr>
              <a:t>complications</a:t>
            </a:r>
            <a:r>
              <a:rPr lang="en" sz="1400">
                <a:solidFill>
                  <a:schemeClr val="lt1"/>
                </a:solidFill>
              </a:rPr>
              <a:t> including heartburn, bleeds,  and ulcerations 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PPIs provide protection to the upper GI system by </a:t>
            </a:r>
            <a:r>
              <a:rPr lang="en" sz="1400">
                <a:solidFill>
                  <a:schemeClr val="lt1"/>
                </a:solidFill>
              </a:rPr>
              <a:t>suppressing</a:t>
            </a:r>
            <a:r>
              <a:rPr lang="en" sz="1400">
                <a:solidFill>
                  <a:schemeClr val="lt1"/>
                </a:solidFill>
              </a:rPr>
              <a:t> </a:t>
            </a:r>
            <a:r>
              <a:rPr lang="en" sz="1400">
                <a:solidFill>
                  <a:schemeClr val="lt1"/>
                </a:solidFill>
              </a:rPr>
              <a:t>gastric</a:t>
            </a:r>
            <a:r>
              <a:rPr lang="en" sz="1400">
                <a:solidFill>
                  <a:schemeClr val="lt1"/>
                </a:solidFill>
              </a:rPr>
              <a:t> acid secretions 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◆"/>
            </a:pPr>
            <a:r>
              <a:rPr lang="en" sz="1400">
                <a:solidFill>
                  <a:schemeClr val="lt1"/>
                </a:solidFill>
              </a:rPr>
              <a:t>Use a PPI for GI protection while on NSAIDS (eg pantoprazole 40 mg po once daily)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Celecoxib has the lowest risk for GI toxicities 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62" name="Google Shape;162;p2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NSAIDs: GI Toxicities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7953350" y="4512450"/>
            <a:ext cx="9822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Inhibit prostaglandin synthesis which decreases inflammation, vascular permeability and tissue edema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Steroids decrease tumor size and inflammation associated with metastatic extradural spinal cord compression ​​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69" name="Google Shape;169;p2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Steroids MOA and Indications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70" name="Google Shape;170;p29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Patients with metastatic bone disease often present with both neuropathic and inflammatory pain since there are many nerves inside bones​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Steroids play a role in symptom management</a:t>
            </a:r>
            <a:endParaRPr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◆"/>
            </a:pPr>
            <a:r>
              <a:rPr lang="en">
                <a:solidFill>
                  <a:schemeClr val="lt1"/>
                </a:solidFill>
              </a:rPr>
              <a:t>Decrease nausea and vomiting​</a:t>
            </a:r>
            <a:endParaRPr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◆"/>
            </a:pPr>
            <a:r>
              <a:rPr lang="en">
                <a:solidFill>
                  <a:schemeClr val="lt1"/>
                </a:solidFill>
              </a:rPr>
              <a:t>Improve appetite in cancer patients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11700" y="10954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6" name="Google Shape;176;p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Steroids: Agents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950" y="1272038"/>
            <a:ext cx="3130400" cy="259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0"/>
          <p:cNvSpPr txBox="1"/>
          <p:nvPr/>
        </p:nvSpPr>
        <p:spPr>
          <a:xfrm>
            <a:off x="540505" y="2270220"/>
            <a:ext cx="1914600" cy="15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79" name="Google Shape;179;p30"/>
          <p:cNvSpPr txBox="1"/>
          <p:nvPr>
            <p:ph idx="2" type="body"/>
          </p:nvPr>
        </p:nvSpPr>
        <p:spPr>
          <a:xfrm>
            <a:off x="48555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2"/>
                </a:solidFill>
              </a:rPr>
              <a:t>Dexamethasone favored</a:t>
            </a:r>
            <a:r>
              <a:rPr lang="en">
                <a:solidFill>
                  <a:schemeClr val="lt2"/>
                </a:solidFill>
              </a:rPr>
              <a:t>​</a:t>
            </a:r>
            <a:endParaRPr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Lower mineralocorticoid activity (less sodium and water retention)​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Longer half-life​ / dosed less </a:t>
            </a:r>
            <a:r>
              <a:rPr lang="en">
                <a:solidFill>
                  <a:schemeClr val="lt1"/>
                </a:solidFill>
              </a:rPr>
              <a:t>frequently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IV option (methylprednisolone, triamcinolone, and betamethasone are also commercially available as IV options)​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3278"/>
                </a:solidFill>
              </a:rPr>
              <a:t>​</a:t>
            </a:r>
            <a:endParaRPr>
              <a:solidFill>
                <a:srgbClr val="00327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344125" y="11208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Dose and time dependent: if patient presents with a steroid induced side effect then either reduce the dose or discontinue the steroid​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Mood disturbances (depression, anxiety, delirium, insomnia, etc)​</a:t>
            </a:r>
            <a:endParaRPr sz="1100"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◆"/>
            </a:pPr>
            <a:r>
              <a:rPr lang="en" sz="1100">
                <a:solidFill>
                  <a:schemeClr val="lt1"/>
                </a:solidFill>
              </a:rPr>
              <a:t>Dose no later than 17:00 or schedule the dose in the am to prevent insomnia ​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GI complications​</a:t>
            </a:r>
            <a:endParaRPr sz="1100"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◆"/>
            </a:pPr>
            <a:r>
              <a:rPr lang="en" sz="1100">
                <a:solidFill>
                  <a:schemeClr val="lt1"/>
                </a:solidFill>
              </a:rPr>
              <a:t>Nausea, GI hemorrhage, perforation, hiccups, etc​</a:t>
            </a:r>
            <a:endParaRPr sz="1100"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◆"/>
            </a:pPr>
            <a:r>
              <a:rPr lang="en" sz="1100">
                <a:solidFill>
                  <a:schemeClr val="lt1"/>
                </a:solidFill>
              </a:rPr>
              <a:t>Avoid using NSAIDs and steroids at the same time due to increased risk of GI bleed without added </a:t>
            </a:r>
            <a:r>
              <a:rPr lang="en" sz="1100">
                <a:solidFill>
                  <a:schemeClr val="lt1"/>
                </a:solidFill>
              </a:rPr>
              <a:t>analgesic</a:t>
            </a:r>
            <a:r>
              <a:rPr lang="en" sz="1100">
                <a:solidFill>
                  <a:schemeClr val="lt1"/>
                </a:solidFill>
              </a:rPr>
              <a:t> benefit</a:t>
            </a:r>
            <a:endParaRPr sz="1100"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◆"/>
            </a:pPr>
            <a:r>
              <a:rPr lang="en" sz="1100">
                <a:solidFill>
                  <a:schemeClr val="lt1"/>
                </a:solidFill>
              </a:rPr>
              <a:t>Begin pantoprazole 40 mg PO/IV once daily while on steroids for GI protection ​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Weight gain​</a:t>
            </a:r>
            <a:endParaRPr sz="1100"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◆"/>
            </a:pPr>
            <a:r>
              <a:rPr lang="en" sz="1100">
                <a:solidFill>
                  <a:schemeClr val="lt1"/>
                </a:solidFill>
              </a:rPr>
              <a:t>Increased appetite ​</a:t>
            </a:r>
            <a:endParaRPr sz="1100"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◆"/>
            </a:pPr>
            <a:r>
              <a:rPr lang="en" sz="1100">
                <a:solidFill>
                  <a:schemeClr val="lt1"/>
                </a:solidFill>
              </a:rPr>
              <a:t>Water and sodium retention / potassium loss​</a:t>
            </a:r>
            <a:endParaRPr sz="1100"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◆"/>
            </a:pPr>
            <a:r>
              <a:rPr lang="en" sz="1100">
                <a:solidFill>
                  <a:schemeClr val="lt1"/>
                </a:solidFill>
              </a:rPr>
              <a:t>Dexamethasone causes less fluid retention than other steroids due to its minimal mineralocorticoid effect​</a:t>
            </a:r>
            <a:endParaRPr sz="11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</a:endParaRPr>
          </a:p>
        </p:txBody>
      </p:sp>
      <p:sp>
        <p:nvSpPr>
          <p:cNvPr id="185" name="Google Shape;185;p31"/>
          <p:cNvSpPr txBox="1"/>
          <p:nvPr>
            <p:ph type="title"/>
          </p:nvPr>
        </p:nvSpPr>
        <p:spPr>
          <a:xfrm>
            <a:off x="115525" y="3942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Steroids: SE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44750" y="455050"/>
            <a:ext cx="8487600" cy="6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Objectives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</a:rPr>
              <a:t>Didactic Portion </a:t>
            </a:r>
            <a:endParaRPr b="1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Review </a:t>
            </a:r>
            <a:r>
              <a:rPr lang="en">
                <a:solidFill>
                  <a:schemeClr val="lt1"/>
                </a:solidFill>
              </a:rPr>
              <a:t>mechanisms for pain and therapy options for each of those mechanisms 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Discuss medication pearls for specific agents 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Discuss pain </a:t>
            </a:r>
            <a:r>
              <a:rPr lang="en">
                <a:solidFill>
                  <a:schemeClr val="lt1"/>
                </a:solidFill>
              </a:rPr>
              <a:t>management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assessment</a:t>
            </a:r>
            <a:r>
              <a:rPr lang="en">
                <a:solidFill>
                  <a:schemeClr val="lt1"/>
                </a:solidFill>
              </a:rPr>
              <a:t> and monitoring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" name="Google Shape;67;p14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</a:rPr>
              <a:t>Case Based Activity </a:t>
            </a:r>
            <a:endParaRPr b="1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Identify correct mechanisms of pain 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Develop an appropriate therapeutic pain management regimen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Provide pain a management assessment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Will provide appropriate monitoring strategies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344125" y="11208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Myopathy​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Osteoporosis with long term use​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Hyperglycemia (be mindful of this in diabetic patients)</a:t>
            </a:r>
            <a:endParaRPr sz="1200"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◆"/>
            </a:pPr>
            <a:r>
              <a:rPr lang="en" sz="1200">
                <a:solidFill>
                  <a:schemeClr val="lt1"/>
                </a:solidFill>
              </a:rPr>
              <a:t>Monitor BG ​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Suppress immune system (be mindful of this in patient with or at risk for infection)</a:t>
            </a:r>
            <a:endParaRPr sz="12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91" name="Google Shape;191;p32"/>
          <p:cNvSpPr txBox="1"/>
          <p:nvPr>
            <p:ph type="title"/>
          </p:nvPr>
        </p:nvSpPr>
        <p:spPr>
          <a:xfrm>
            <a:off x="115525" y="3942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Steroids: SE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Spasmodic P</a:t>
            </a:r>
            <a:r>
              <a:rPr lang="en"/>
              <a:t>ain</a:t>
            </a:r>
            <a:endParaRPr/>
          </a:p>
        </p:txBody>
      </p:sp>
      <p:sp>
        <p:nvSpPr>
          <p:cNvPr id="197" name="Google Shape;197;p33"/>
          <p:cNvSpPr txBox="1"/>
          <p:nvPr>
            <p:ph idx="1" type="subTitle"/>
          </p:nvPr>
        </p:nvSpPr>
        <p:spPr>
          <a:xfrm>
            <a:off x="283975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Spasms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Tight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harley Horses</a:t>
            </a:r>
            <a:endParaRPr/>
          </a:p>
        </p:txBody>
      </p:sp>
      <p:sp>
        <p:nvSpPr>
          <p:cNvPr id="198" name="Google Shape;198;p3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Baclofen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Cyclobenzaprine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Methocarbamol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Soma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Diazepam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311700" y="1171675"/>
            <a:ext cx="3999900" cy="38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</a:rPr>
              <a:t>Baclofen </a:t>
            </a:r>
            <a:endParaRPr sz="1100">
              <a:solidFill>
                <a:schemeClr val="lt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MOA: Inhibits the transmission of reflexes at the spinal cord level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Renally dose adjusted 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</a:rPr>
              <a:t>Cyclobenzaprine</a:t>
            </a:r>
            <a:endParaRPr sz="1100">
              <a:solidFill>
                <a:schemeClr val="lt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Centrally acting skeletal muscle relaxant chemically structure like TCAs (similar side effects as TCAs)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Reduces tonic somatic motor activity 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No renal adjustments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Use with caution or avoid in hepatic </a:t>
            </a:r>
            <a:r>
              <a:rPr lang="en" sz="1100">
                <a:solidFill>
                  <a:schemeClr val="lt1"/>
                </a:solidFill>
              </a:rPr>
              <a:t>dysfunction</a:t>
            </a:r>
            <a:r>
              <a:rPr lang="en" sz="1100">
                <a:solidFill>
                  <a:schemeClr val="lt1"/>
                </a:solidFill>
              </a:rPr>
              <a:t> 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</a:rPr>
              <a:t>Methocarbamol </a:t>
            </a:r>
            <a:endParaRPr sz="1100">
              <a:solidFill>
                <a:schemeClr val="lt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Causes skeletal muscle relaxation by general CNS depression 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Use with caution in hepatic dysfunction 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No renal dose adjustments with  oral formulation however parenteral formulations are CI due to the presence of polyethylene glycol  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204" name="Google Shape;204;p3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Spasmodic Pain: Muscle Relaxants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05" name="Google Shape;205;p34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2"/>
                </a:solidFill>
              </a:rPr>
              <a:t>Soma</a:t>
            </a:r>
            <a:endParaRPr sz="1100">
              <a:solidFill>
                <a:schemeClr val="lt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Causes skeletal muscle relaxation by general CNS depression 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Control substance (C-IV)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It metabolite meprobamate has anxiolytic and sedative effects 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</a:rPr>
              <a:t>Diazepam </a:t>
            </a:r>
            <a:endParaRPr sz="1100">
              <a:solidFill>
                <a:schemeClr val="lt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IV/PO/Rectal formulations 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Binds to GABA-A receptor (in brief)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Control substance (C-IV)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Opioids + Benzodiazepines increase risk for respiratory depression 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Visceral </a:t>
            </a:r>
            <a:r>
              <a:rPr lang="en"/>
              <a:t>Pain</a:t>
            </a:r>
            <a:endParaRPr/>
          </a:p>
        </p:txBody>
      </p:sp>
      <p:sp>
        <p:nvSpPr>
          <p:cNvPr id="211" name="Google Shape;211;p3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Cramping / Squeezing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 to Pinpoint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Pressure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Dull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Levsin (hyoscyamine)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MOA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Blocks the action of </a:t>
            </a:r>
            <a:r>
              <a:rPr lang="en" sz="1200">
                <a:solidFill>
                  <a:schemeClr val="lt1"/>
                </a:solidFill>
              </a:rPr>
              <a:t>acetylcholine</a:t>
            </a:r>
            <a:r>
              <a:rPr lang="en" sz="1200">
                <a:solidFill>
                  <a:schemeClr val="lt1"/>
                </a:solidFill>
              </a:rPr>
              <a:t> in smooth muscle, secretory glands and the CNS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Uses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Reduces visceral pain secondary to pancreatitis, spastic colitis, peptic ulcer, irritable bowel, biliary and renal colic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Contraindications (include not limited to)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Obstructive GI disease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Paralytic ileus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Severe ulcerative colitis / toxic megacolon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Availability 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SL and PO formulations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18" name="Google Shape;218;p3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Visceral</a:t>
            </a:r>
            <a:r>
              <a:rPr lang="en">
                <a:solidFill>
                  <a:schemeClr val="lt2"/>
                </a:solidFill>
              </a:rPr>
              <a:t> Pain: Levsin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PCA </a:t>
            </a:r>
            <a:endParaRPr/>
          </a:p>
        </p:txBody>
      </p:sp>
      <p:sp>
        <p:nvSpPr>
          <p:cNvPr id="224" name="Google Shape;224;p37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atient Controlled Analgesia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Platform for Drug Delivery</a:t>
            </a:r>
            <a:endParaRPr/>
          </a:p>
        </p:txBody>
      </p:sp>
      <p:sp>
        <p:nvSpPr>
          <p:cNvPr id="225" name="Google Shape;225;p3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Acute perioperative pain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Patients who are strict NPO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To discover patient’s true opioid need if unknown due to poor absorption 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idx="1" type="body"/>
          </p:nvPr>
        </p:nvSpPr>
        <p:spPr>
          <a:xfrm>
            <a:off x="334775" y="1166975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b="1" lang="en" sz="1400">
                <a:solidFill>
                  <a:schemeClr val="lt2"/>
                </a:solidFill>
              </a:rPr>
              <a:t>Continuous rate:</a:t>
            </a:r>
            <a:r>
              <a:rPr lang="en" sz="1400">
                <a:solidFill>
                  <a:schemeClr val="lt1"/>
                </a:solidFill>
              </a:rPr>
              <a:t> provides a continuous / basal rate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b="1" lang="en" sz="1400">
                <a:solidFill>
                  <a:schemeClr val="lt2"/>
                </a:solidFill>
              </a:rPr>
              <a:t>PCA Dose:</a:t>
            </a:r>
            <a:r>
              <a:rPr lang="en" sz="1400">
                <a:solidFill>
                  <a:schemeClr val="lt2"/>
                </a:solidFill>
              </a:rPr>
              <a:t> </a:t>
            </a:r>
            <a:r>
              <a:rPr lang="en" sz="1400">
                <a:solidFill>
                  <a:schemeClr val="lt1"/>
                </a:solidFill>
              </a:rPr>
              <a:t>patient presses the patient controlled analgesia to </a:t>
            </a:r>
            <a:r>
              <a:rPr lang="en" sz="1400">
                <a:solidFill>
                  <a:schemeClr val="lt1"/>
                </a:solidFill>
              </a:rPr>
              <a:t>receive a bolus dose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b="1" lang="en" sz="1400">
                <a:solidFill>
                  <a:schemeClr val="lt2"/>
                </a:solidFill>
              </a:rPr>
              <a:t>Lock out interval:</a:t>
            </a:r>
            <a:r>
              <a:rPr lang="en" sz="1400">
                <a:solidFill>
                  <a:schemeClr val="lt1"/>
                </a:solidFill>
              </a:rPr>
              <a:t> the interval before the pump provides the next PCA dose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◆"/>
            </a:pPr>
            <a:r>
              <a:rPr lang="en" sz="1400">
                <a:solidFill>
                  <a:schemeClr val="lt1"/>
                </a:solidFill>
              </a:rPr>
              <a:t>For example, </a:t>
            </a:r>
            <a:r>
              <a:rPr lang="en">
                <a:solidFill>
                  <a:schemeClr val="lt1"/>
                </a:solidFill>
              </a:rPr>
              <a:t>if a PCA is set with a 15 minute lockout, the soonest a patient can receive a PCA dose is q 15 minutes regardless of how many times the patient presses the button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1" name="Google Shape;231;p3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PCA Settings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>
            <p:ph idx="2" type="body"/>
          </p:nvPr>
        </p:nvSpPr>
        <p:spPr>
          <a:xfrm>
            <a:off x="487395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9"/>
          <p:cNvSpPr txBox="1"/>
          <p:nvPr>
            <p:ph type="title"/>
          </p:nvPr>
        </p:nvSpPr>
        <p:spPr>
          <a:xfrm>
            <a:off x="311700" y="5584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PCA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38" name="Google Shape;238;p39"/>
          <p:cNvSpPr txBox="1"/>
          <p:nvPr>
            <p:ph idx="1" type="body"/>
          </p:nvPr>
        </p:nvSpPr>
        <p:spPr>
          <a:xfrm>
            <a:off x="311700" y="1171675"/>
            <a:ext cx="3999900" cy="3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Route of administration: IV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PCA are often associated with medication errors</a:t>
            </a:r>
            <a:endParaRPr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◆"/>
            </a:pPr>
            <a:r>
              <a:rPr lang="en">
                <a:solidFill>
                  <a:schemeClr val="lt1"/>
                </a:solidFill>
              </a:rPr>
              <a:t>RNs should be doing a double check to ensure correct patient, drug, and settings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Some brands have lock boxes to prevent patients increasing PCA settings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39" name="Google Shape;23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1788" y="2674613"/>
            <a:ext cx="3024225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2950" y="592300"/>
            <a:ext cx="2994824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>
            <p:ph type="title"/>
          </p:nvPr>
        </p:nvSpPr>
        <p:spPr>
          <a:xfrm>
            <a:off x="311700" y="4220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Pain Assessment </a:t>
            </a:r>
            <a:endParaRPr/>
          </a:p>
        </p:txBody>
      </p:sp>
      <p:sp>
        <p:nvSpPr>
          <p:cNvPr id="246" name="Google Shape;246;p4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Historical and Current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Numeric </a:t>
            </a:r>
            <a:r>
              <a:rPr lang="en" sz="1200">
                <a:solidFill>
                  <a:schemeClr val="lt1"/>
                </a:solidFill>
              </a:rPr>
              <a:t>Rating </a:t>
            </a:r>
            <a:r>
              <a:rPr lang="en" sz="1200">
                <a:solidFill>
                  <a:schemeClr val="lt1"/>
                </a:solidFill>
              </a:rPr>
              <a:t>Scale, where 0 is no pain and 10 is the worst pain imaginable 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“Faces” Pain Rating Scale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Many more subjective scales out there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247" name="Google Shape;24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0575" y="2072475"/>
            <a:ext cx="4276575" cy="26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Pain Assessment </a:t>
            </a:r>
            <a:endParaRPr/>
          </a:p>
        </p:txBody>
      </p:sp>
      <p:sp>
        <p:nvSpPr>
          <p:cNvPr id="253" name="Google Shape;253;p41"/>
          <p:cNvSpPr txBox="1"/>
          <p:nvPr>
            <p:ph idx="1" type="body"/>
          </p:nvPr>
        </p:nvSpPr>
        <p:spPr>
          <a:xfrm>
            <a:off x="311700" y="1171600"/>
            <a:ext cx="5454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Current and Future is to monitor </a:t>
            </a:r>
            <a:r>
              <a:rPr lang="en" sz="1200">
                <a:solidFill>
                  <a:schemeClr val="lt1"/>
                </a:solidFill>
              </a:rPr>
              <a:t>functional</a:t>
            </a:r>
            <a:r>
              <a:rPr lang="en" sz="1200">
                <a:solidFill>
                  <a:schemeClr val="lt1"/>
                </a:solidFill>
              </a:rPr>
              <a:t> status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Is the patient able to ambulate?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Is the patient able to work with PT and OT?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Is the patient sleeping through the night or waking up secondary to pain?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Is the patient eating well or unable to eat due to pain?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When appropriate, is the patient </a:t>
            </a:r>
            <a:r>
              <a:rPr lang="en" sz="1200">
                <a:solidFill>
                  <a:schemeClr val="lt1"/>
                </a:solidFill>
              </a:rPr>
              <a:t>progressing</a:t>
            </a:r>
            <a:r>
              <a:rPr lang="en" sz="1200">
                <a:solidFill>
                  <a:schemeClr val="lt1"/>
                </a:solidFill>
              </a:rPr>
              <a:t> with </a:t>
            </a:r>
            <a:r>
              <a:rPr lang="en" sz="1200">
                <a:solidFill>
                  <a:schemeClr val="lt1"/>
                </a:solidFill>
              </a:rPr>
              <a:t>incentive</a:t>
            </a:r>
            <a:r>
              <a:rPr lang="en" sz="1200">
                <a:solidFill>
                  <a:schemeClr val="lt1"/>
                </a:solidFill>
              </a:rPr>
              <a:t> </a:t>
            </a:r>
            <a:r>
              <a:rPr lang="en" sz="1200">
                <a:solidFill>
                  <a:schemeClr val="lt1"/>
                </a:solidFill>
              </a:rPr>
              <a:t>spirometer</a:t>
            </a:r>
            <a:endParaRPr sz="1200"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◆"/>
            </a:pPr>
            <a:r>
              <a:rPr lang="en" sz="1200">
                <a:solidFill>
                  <a:schemeClr val="lt1"/>
                </a:solidFill>
              </a:rPr>
              <a:t>Use in patients with chest tubes, pneumonia, s/p chest or abdominal surgery</a:t>
            </a:r>
            <a:r>
              <a:rPr lang="en" sz="1200">
                <a:solidFill>
                  <a:schemeClr val="lt1"/>
                </a:solidFill>
              </a:rPr>
              <a:t> 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Discuss functional goals with patients and write the functional goals on the </a:t>
            </a:r>
            <a:r>
              <a:rPr lang="en" sz="1200">
                <a:solidFill>
                  <a:schemeClr val="lt1"/>
                </a:solidFill>
              </a:rPr>
              <a:t>whiteboard</a:t>
            </a:r>
            <a:r>
              <a:rPr lang="en" sz="1200">
                <a:solidFill>
                  <a:schemeClr val="lt1"/>
                </a:solidFill>
              </a:rPr>
              <a:t> in the patient’s room (shift the patient’s focus to working toward functional goals)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254" name="Google Shape;2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4200" y="2095575"/>
            <a:ext cx="2528100" cy="24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Abbreviations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➔"/>
            </a:pPr>
            <a:r>
              <a:rPr lang="en" sz="1000">
                <a:solidFill>
                  <a:schemeClr val="accent1"/>
                </a:solidFill>
              </a:rPr>
              <a:t>SNRI (serotonin </a:t>
            </a:r>
            <a:r>
              <a:rPr lang="en" sz="1000">
                <a:solidFill>
                  <a:schemeClr val="accent1"/>
                </a:solidFill>
              </a:rPr>
              <a:t>norepinephrine</a:t>
            </a:r>
            <a:r>
              <a:rPr lang="en" sz="1000">
                <a:solidFill>
                  <a:schemeClr val="accent1"/>
                </a:solidFill>
              </a:rPr>
              <a:t> reuptake inhibitor) </a:t>
            </a:r>
            <a:endParaRPr sz="1000">
              <a:solidFill>
                <a:schemeClr val="accent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➔"/>
            </a:pPr>
            <a:r>
              <a:rPr lang="en" sz="1000">
                <a:solidFill>
                  <a:schemeClr val="accent1"/>
                </a:solidFill>
              </a:rPr>
              <a:t>TCA (tricyclic antidepressants)</a:t>
            </a:r>
            <a:endParaRPr sz="1000">
              <a:solidFill>
                <a:schemeClr val="accent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➔"/>
            </a:pPr>
            <a:r>
              <a:rPr lang="en" sz="1000">
                <a:solidFill>
                  <a:schemeClr val="accent1"/>
                </a:solidFill>
              </a:rPr>
              <a:t>CrCL (c</a:t>
            </a:r>
            <a:r>
              <a:rPr lang="en" sz="1000">
                <a:solidFill>
                  <a:schemeClr val="accent1"/>
                </a:solidFill>
              </a:rPr>
              <a:t>reatinine</a:t>
            </a:r>
            <a:r>
              <a:rPr lang="en" sz="1000">
                <a:solidFill>
                  <a:schemeClr val="accent1"/>
                </a:solidFill>
              </a:rPr>
              <a:t> clearance) </a:t>
            </a:r>
            <a:endParaRPr sz="1000">
              <a:solidFill>
                <a:schemeClr val="accent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➔"/>
            </a:pPr>
            <a:r>
              <a:rPr lang="en" sz="1000">
                <a:solidFill>
                  <a:schemeClr val="accent1"/>
                </a:solidFill>
              </a:rPr>
              <a:t>NG tube (nasogastric tube)</a:t>
            </a:r>
            <a:endParaRPr sz="1000">
              <a:solidFill>
                <a:schemeClr val="accent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➔"/>
            </a:pPr>
            <a:r>
              <a:rPr lang="en" sz="1000">
                <a:solidFill>
                  <a:schemeClr val="accent1"/>
                </a:solidFill>
              </a:rPr>
              <a:t>GT (</a:t>
            </a:r>
            <a:r>
              <a:rPr lang="en" sz="1000">
                <a:solidFill>
                  <a:schemeClr val="accent1"/>
                </a:solidFill>
              </a:rPr>
              <a:t>gastrointestinal</a:t>
            </a:r>
            <a:r>
              <a:rPr lang="en" sz="1000">
                <a:solidFill>
                  <a:schemeClr val="accent1"/>
                </a:solidFill>
              </a:rPr>
              <a:t> tube)</a:t>
            </a:r>
            <a:endParaRPr sz="1000">
              <a:solidFill>
                <a:schemeClr val="accent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➔"/>
            </a:pPr>
            <a:r>
              <a:rPr lang="en" sz="1000">
                <a:solidFill>
                  <a:schemeClr val="accent1"/>
                </a:solidFill>
              </a:rPr>
              <a:t>HD (</a:t>
            </a:r>
            <a:r>
              <a:rPr lang="en" sz="1000">
                <a:solidFill>
                  <a:schemeClr val="accent1"/>
                </a:solidFill>
              </a:rPr>
              <a:t>hemodialysis</a:t>
            </a:r>
            <a:r>
              <a:rPr lang="en" sz="1000">
                <a:solidFill>
                  <a:schemeClr val="accent1"/>
                </a:solidFill>
              </a:rPr>
              <a:t>) </a:t>
            </a:r>
            <a:endParaRPr sz="1000">
              <a:solidFill>
                <a:schemeClr val="accent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➔"/>
            </a:pPr>
            <a:r>
              <a:rPr lang="en" sz="1000">
                <a:solidFill>
                  <a:schemeClr val="accent1"/>
                </a:solidFill>
              </a:rPr>
              <a:t>PCA (patient controlled analgesia) </a:t>
            </a:r>
            <a:endParaRPr sz="1000">
              <a:solidFill>
                <a:schemeClr val="accent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➔"/>
            </a:pPr>
            <a:r>
              <a:rPr lang="en" sz="1000">
                <a:solidFill>
                  <a:schemeClr val="accent1"/>
                </a:solidFill>
              </a:rPr>
              <a:t>HD (</a:t>
            </a:r>
            <a:r>
              <a:rPr lang="en" sz="1000">
                <a:solidFill>
                  <a:schemeClr val="accent1"/>
                </a:solidFill>
              </a:rPr>
              <a:t>hemodialysis</a:t>
            </a:r>
            <a:r>
              <a:rPr lang="en" sz="1000">
                <a:solidFill>
                  <a:schemeClr val="accent1"/>
                </a:solidFill>
              </a:rPr>
              <a:t>)</a:t>
            </a:r>
            <a:endParaRPr sz="1000">
              <a:solidFill>
                <a:schemeClr val="accent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➔"/>
            </a:pPr>
            <a:r>
              <a:rPr lang="en" sz="1000">
                <a:solidFill>
                  <a:schemeClr val="accent1"/>
                </a:solidFill>
              </a:rPr>
              <a:t>IR (immediate release)</a:t>
            </a:r>
            <a:endParaRPr sz="1000">
              <a:solidFill>
                <a:schemeClr val="accent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➔"/>
            </a:pPr>
            <a:r>
              <a:rPr lang="en" sz="1000">
                <a:solidFill>
                  <a:schemeClr val="accent1"/>
                </a:solidFill>
              </a:rPr>
              <a:t>ER (extended release)</a:t>
            </a:r>
            <a:endParaRPr sz="1000">
              <a:solidFill>
                <a:schemeClr val="accent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➔"/>
            </a:pPr>
            <a:r>
              <a:rPr lang="en" sz="1000">
                <a:solidFill>
                  <a:schemeClr val="accent1"/>
                </a:solidFill>
              </a:rPr>
              <a:t>GI (gastrointestinal)</a:t>
            </a:r>
            <a:endParaRPr sz="1000">
              <a:solidFill>
                <a:schemeClr val="accent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➔"/>
            </a:pPr>
            <a:r>
              <a:rPr lang="en" sz="1000">
                <a:solidFill>
                  <a:schemeClr val="accent1"/>
                </a:solidFill>
              </a:rPr>
              <a:t>CV (cardiovascular) </a:t>
            </a:r>
            <a:endParaRPr sz="1000">
              <a:solidFill>
                <a:schemeClr val="accent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➔"/>
            </a:pPr>
            <a:r>
              <a:rPr lang="en" sz="1000">
                <a:solidFill>
                  <a:schemeClr val="accent1"/>
                </a:solidFill>
              </a:rPr>
              <a:t>BG (blood glucose) </a:t>
            </a:r>
            <a:endParaRPr sz="1000">
              <a:solidFill>
                <a:schemeClr val="accent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➔"/>
            </a:pPr>
            <a:r>
              <a:rPr lang="en" sz="1000">
                <a:solidFill>
                  <a:schemeClr val="accent1"/>
                </a:solidFill>
              </a:rPr>
              <a:t>OT (occupational therapists)</a:t>
            </a:r>
            <a:endParaRPr sz="1000">
              <a:solidFill>
                <a:schemeClr val="accent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➔"/>
            </a:pPr>
            <a:r>
              <a:rPr lang="en" sz="1000">
                <a:solidFill>
                  <a:schemeClr val="accent1"/>
                </a:solidFill>
              </a:rPr>
              <a:t>PT (physical therapists) </a:t>
            </a:r>
            <a:endParaRPr sz="1000">
              <a:solidFill>
                <a:schemeClr val="accent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➔"/>
            </a:pPr>
            <a:r>
              <a:rPr lang="en" sz="1000">
                <a:solidFill>
                  <a:schemeClr val="accent1"/>
                </a:solidFill>
              </a:rPr>
              <a:t>DVT (deep vein thrombosis)</a:t>
            </a:r>
            <a:endParaRPr sz="1000">
              <a:solidFill>
                <a:schemeClr val="accent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➔"/>
            </a:pPr>
            <a:r>
              <a:rPr lang="en" sz="1000">
                <a:solidFill>
                  <a:schemeClr val="accent1"/>
                </a:solidFill>
              </a:rPr>
              <a:t>PE (pulmonary </a:t>
            </a:r>
            <a:r>
              <a:rPr lang="en" sz="1000">
                <a:solidFill>
                  <a:schemeClr val="accent1"/>
                </a:solidFill>
              </a:rPr>
              <a:t>embolism</a:t>
            </a:r>
            <a:r>
              <a:rPr lang="en" sz="1000">
                <a:solidFill>
                  <a:schemeClr val="accent1"/>
                </a:solidFill>
              </a:rPr>
              <a:t>)</a:t>
            </a:r>
            <a:endParaRPr sz="1000">
              <a:solidFill>
                <a:schemeClr val="accent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➔"/>
            </a:pPr>
            <a:r>
              <a:rPr lang="en" sz="1000">
                <a:solidFill>
                  <a:schemeClr val="accent1"/>
                </a:solidFill>
              </a:rPr>
              <a:t>S/p (status post)</a:t>
            </a:r>
            <a:endParaRPr sz="10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/>
          <p:nvPr>
            <p:ph type="title"/>
          </p:nvPr>
        </p:nvSpPr>
        <p:spPr>
          <a:xfrm>
            <a:off x="311700" y="4220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Why is it Important to Adequately Control Pain?</a:t>
            </a:r>
            <a:endParaRPr/>
          </a:p>
        </p:txBody>
      </p:sp>
      <p:sp>
        <p:nvSpPr>
          <p:cNvPr id="260" name="Google Shape;260;p42"/>
          <p:cNvSpPr txBox="1"/>
          <p:nvPr>
            <p:ph idx="1" type="body"/>
          </p:nvPr>
        </p:nvSpPr>
        <p:spPr>
          <a:xfrm>
            <a:off x="311700" y="1171600"/>
            <a:ext cx="83622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Poor pain control can increases the risk of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Patients developing pneumonia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Patients developing DVT or PE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Acute pain developing into the memory of pain / chronic pain</a:t>
            </a:r>
            <a:endParaRPr sz="12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61" name="Google Shape;261;p42"/>
          <p:cNvSpPr txBox="1"/>
          <p:nvPr/>
        </p:nvSpPr>
        <p:spPr>
          <a:xfrm>
            <a:off x="268825" y="1571125"/>
            <a:ext cx="49284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Case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Case </a:t>
            </a:r>
            <a:endParaRPr/>
          </a:p>
        </p:txBody>
      </p:sp>
      <p:sp>
        <p:nvSpPr>
          <p:cNvPr id="272" name="Google Shape;272;p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You are on the Pharmacy Pain Management Rotation and get consulted on the following patient. The team wants an oral pain management regimen that the patient can be discharged with.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/>
              <a:t>PMH</a:t>
            </a:r>
            <a:endParaRPr b="1" sz="11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35 old male with history of rhabdomyosarcoma of the pelvis at 6 y/o now s/p chemo/radiation. Patient recently had a right above the knee amputation secondary to poor wound healing in the setting of vascular compromise. He now presents with multiple non-healing wounds, pressure ulcers and sepsis.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4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 to handout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Case</a:t>
            </a:r>
            <a:endParaRPr/>
          </a:p>
        </p:txBody>
      </p:sp>
      <p:sp>
        <p:nvSpPr>
          <p:cNvPr id="279" name="Google Shape;279;p4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During the current hospitalization patient has received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Surgical debridement and revision of his right above the knee stump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High calorie/high protein diet to optimize nutrition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Q 3 day dressing changes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Sepsis management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Drug Allergies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All NSAIDs (anaphylaxis)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Results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Weight = 34 kg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BMI: 12 (underweight)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QTc history: 510 msec (2 days ago). During his last hospitalization (4 months prior), his QTc fluctuated and ranged from 410-520 msec (unknown cause for QTc prolongation however possibly due to electrolyte abnormalities - not evaluated) 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Elevated WBC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Labs currently WNL: SCr, INR, total bilirubin, direct bilirubin and LFTs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Patient </a:t>
            </a:r>
            <a:r>
              <a:rPr lang="en"/>
              <a:t>Assessment</a:t>
            </a:r>
            <a:endParaRPr/>
          </a:p>
        </p:txBody>
      </p:sp>
      <p:sp>
        <p:nvSpPr>
          <p:cNvPr id="286" name="Google Shape;286;p4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b="1" lang="en" sz="1100">
                <a:solidFill>
                  <a:schemeClr val="lt1"/>
                </a:solidFill>
              </a:rPr>
              <a:t>Patient appears: </a:t>
            </a:r>
            <a:r>
              <a:rPr lang="en" sz="1100">
                <a:solidFill>
                  <a:schemeClr val="lt1"/>
                </a:solidFill>
              </a:rPr>
              <a:t>uncomfortable, grimacing, sitting on bedside commode, shifting from one side to the other due to painful wounds/pressure ulcers. He is awake, alert, and answers questions appropriately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b="1" lang="en" sz="1100">
                <a:solidFill>
                  <a:schemeClr val="lt1"/>
                </a:solidFill>
              </a:rPr>
              <a:t>Patient complains of pain at: </a:t>
            </a:r>
            <a:r>
              <a:rPr lang="en" sz="1100">
                <a:solidFill>
                  <a:schemeClr val="lt1"/>
                </a:solidFill>
              </a:rPr>
              <a:t>right stump (possibly due to recent stump revision), pelvis, right and left hip (possibly due to wounds/pressure ulcers)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Patient's pain is 10 at rest and 10 with movement where 0 is no pain and 10 is severe pain. </a:t>
            </a:r>
            <a:endParaRPr sz="1100"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◆"/>
            </a:pPr>
            <a:r>
              <a:rPr lang="en" sz="1100">
                <a:solidFill>
                  <a:schemeClr val="lt1"/>
                </a:solidFill>
              </a:rPr>
              <a:t>Pain gets worse following wound dressing changes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b="1" lang="en" sz="1100">
                <a:solidFill>
                  <a:schemeClr val="lt1"/>
                </a:solidFill>
              </a:rPr>
              <a:t>Patient describes pain as:</a:t>
            </a:r>
            <a:endParaRPr b="1" sz="1100"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◆"/>
            </a:pPr>
            <a:r>
              <a:rPr lang="en" sz="1100">
                <a:solidFill>
                  <a:schemeClr val="lt1"/>
                </a:solidFill>
              </a:rPr>
              <a:t>Right stump: burning</a:t>
            </a:r>
            <a:endParaRPr sz="1100"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◆"/>
            </a:pPr>
            <a:r>
              <a:rPr lang="en" sz="1100">
                <a:solidFill>
                  <a:schemeClr val="lt1"/>
                </a:solidFill>
              </a:rPr>
              <a:t>Pelvis, right and left hip: tight, squeezing, throbbing and aching 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Assessment</a:t>
            </a:r>
            <a:endParaRPr/>
          </a:p>
        </p:txBody>
      </p:sp>
      <p:sp>
        <p:nvSpPr>
          <p:cNvPr id="293" name="Google Shape;293;p47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Patient reports the following symptoms: denies n/v, dizziness, drowsiness, and itchiness   </a:t>
            </a:r>
            <a:endParaRPr sz="12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Diet/Nutrition: </a:t>
            </a:r>
            <a:endParaRPr sz="1200"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◆"/>
            </a:pPr>
            <a:r>
              <a:rPr lang="en" sz="1200">
                <a:solidFill>
                  <a:schemeClr val="lt1"/>
                </a:solidFill>
              </a:rPr>
              <a:t>When pain is well controlled, patient reports consuming 3000-4000 calories daily to promote wound healing </a:t>
            </a:r>
            <a:endParaRPr sz="1200"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◆"/>
            </a:pPr>
            <a:r>
              <a:rPr lang="en" sz="1200">
                <a:solidFill>
                  <a:schemeClr val="lt1"/>
                </a:solidFill>
              </a:rPr>
              <a:t>When pain is not well controlled, patient is unable to eat </a:t>
            </a:r>
            <a:endParaRPr sz="1200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Last Bowel Movement: has had diarrhea for the last several days likely secondary to antibiotics 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Assessment</a:t>
            </a:r>
            <a:endParaRPr/>
          </a:p>
        </p:txBody>
      </p:sp>
      <p:sp>
        <p:nvSpPr>
          <p:cNvPr id="300" name="Google Shape;300;p48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Sleeping: poorly due to pain 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Pain impact on Physical Therapy/Incentive Spirometry:</a:t>
            </a:r>
            <a:endParaRPr sz="1200"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◆"/>
            </a:pPr>
            <a:r>
              <a:rPr lang="en" sz="1200">
                <a:solidFill>
                  <a:schemeClr val="lt1"/>
                </a:solidFill>
              </a:rPr>
              <a:t>When pain is controlled, patient can transfer to bedside commode or chair independently</a:t>
            </a:r>
            <a:endParaRPr sz="1200"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◆"/>
            </a:pPr>
            <a:r>
              <a:rPr lang="en" sz="1200">
                <a:solidFill>
                  <a:schemeClr val="lt1"/>
                </a:solidFill>
              </a:rPr>
              <a:t>Currently, patient needs nursing assistance to transfer to bedside commode or chair due to increased pain</a:t>
            </a:r>
            <a:endParaRPr sz="1200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Case</a:t>
            </a:r>
            <a:endParaRPr/>
          </a:p>
        </p:txBody>
      </p:sp>
      <p:sp>
        <p:nvSpPr>
          <p:cNvPr id="307" name="Google Shape;307;p49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Analgesics prior to admission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Norco 10/325 mg ~ 8 tablets/day (confirmed with CURES report)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Gabapentin 600 mg po TID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Patient denies all other analgesics prior to admission including antidepressants and anxiolytics 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9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Timeline of analgesics during admission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Patient was started on OxyContin SR and titrated to 30 mg po BID and has been on this dose for the last 7 days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Hydromorphone 2 mg po q 2 hours prn moderate to severe pain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During the patient interview, patient reports he can not tell a difference in his pain level since starting or uptitrating OxyContin SR or after taking the prn po hydromorphone however his pain is controlled when given IV hydromorphone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CURES Report </a:t>
            </a:r>
            <a:endParaRPr/>
          </a:p>
        </p:txBody>
      </p:sp>
      <p:sp>
        <p:nvSpPr>
          <p:cNvPr id="314" name="Google Shape;314;p50"/>
          <p:cNvSpPr txBox="1"/>
          <p:nvPr>
            <p:ph idx="4294967295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5" name="Google Shape;31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50" y="1138925"/>
            <a:ext cx="7591476" cy="37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Case</a:t>
            </a:r>
            <a:endParaRPr/>
          </a:p>
        </p:txBody>
      </p:sp>
      <p:sp>
        <p:nvSpPr>
          <p:cNvPr id="321" name="Google Shape;321;p5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</a:rPr>
              <a:t>Current Analgesic Regimen     Received (08:00- 08:00) </a:t>
            </a:r>
            <a:endParaRPr b="1"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Acetaminophen 1000 mg po q 6 hours          2000 mg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Baclofen 5 mg po BID                                   10 mg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Gabapentin 600 mg po TID                           1800 mg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OxyContin SR 30 mg po q 12 hours               60 mg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Hydromorphone 2 mg po q 2 hours prn           24 mg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2"/>
                </a:solidFill>
              </a:rPr>
              <a:t> </a:t>
            </a:r>
            <a:endParaRPr sz="11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lt2"/>
                </a:solidFill>
              </a:rPr>
              <a:t>Discontinued Analgesic Regimen: </a:t>
            </a:r>
            <a:endParaRPr b="1" sz="11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Hydromorphone 1 mg IV once                         1 mg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Hydromorphone 2 mg po once                          2 mg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Hydromorphone 4 mg po premed                     4 mg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322" name="Google Shape;322;p5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Analgesics </a:t>
            </a:r>
            <a:r>
              <a:rPr lang="en"/>
              <a:t>received</a:t>
            </a:r>
            <a:r>
              <a:rPr lang="en"/>
              <a:t> in the last 24 hours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different mechanisms of pain?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2"/>
          <p:cNvSpPr txBox="1"/>
          <p:nvPr>
            <p:ph type="title"/>
          </p:nvPr>
        </p:nvSpPr>
        <p:spPr>
          <a:xfrm>
            <a:off x="265500" y="2404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Q1.What are the possible mechanisms of pain for this patient? </a:t>
            </a:r>
            <a:endParaRPr/>
          </a:p>
        </p:txBody>
      </p:sp>
      <p:sp>
        <p:nvSpPr>
          <p:cNvPr id="328" name="Google Shape;328;p5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Neuropathic Pain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Inflammatory Pain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Spasmodic Pain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2"/>
                </a:solidFill>
              </a:rPr>
              <a:t>Q2. </a:t>
            </a:r>
            <a:r>
              <a:rPr lang="en" sz="2100">
                <a:solidFill>
                  <a:schemeClr val="lt2"/>
                </a:solidFill>
              </a:rPr>
              <a:t>What are </a:t>
            </a:r>
            <a:r>
              <a:rPr lang="en" sz="2100">
                <a:solidFill>
                  <a:schemeClr val="lt2"/>
                </a:solidFill>
              </a:rPr>
              <a:t>analgesic</a:t>
            </a:r>
            <a:r>
              <a:rPr lang="en" sz="2100">
                <a:solidFill>
                  <a:schemeClr val="lt2"/>
                </a:solidFill>
              </a:rPr>
              <a:t> options to treat this patient’s neuropathic pain? </a:t>
            </a:r>
            <a:endParaRPr sz="2100">
              <a:solidFill>
                <a:schemeClr val="lt2"/>
              </a:solidFill>
            </a:endParaRPr>
          </a:p>
        </p:txBody>
      </p:sp>
      <p:sp>
        <p:nvSpPr>
          <p:cNvPr id="334" name="Google Shape;334;p53"/>
          <p:cNvSpPr txBox="1"/>
          <p:nvPr>
            <p:ph idx="1" type="body"/>
          </p:nvPr>
        </p:nvSpPr>
        <p:spPr>
          <a:xfrm>
            <a:off x="311700" y="111652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Increase </a:t>
            </a:r>
            <a:r>
              <a:rPr lang="en">
                <a:solidFill>
                  <a:schemeClr val="lt2"/>
                </a:solidFill>
              </a:rPr>
              <a:t>gabapentin </a:t>
            </a:r>
            <a:r>
              <a:rPr lang="en">
                <a:solidFill>
                  <a:schemeClr val="lt1"/>
                </a:solidFill>
              </a:rPr>
              <a:t>to 800 mg po QID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◆"/>
            </a:pPr>
            <a:r>
              <a:rPr lang="en" sz="1400">
                <a:solidFill>
                  <a:schemeClr val="lt1"/>
                </a:solidFill>
              </a:rPr>
              <a:t>Q 6 hour dosing due to gabapentin’s saturable absorption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2"/>
                </a:solidFill>
              </a:rPr>
              <a:t>Ketamine: </a:t>
            </a:r>
            <a:endParaRPr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◆"/>
            </a:pPr>
            <a:r>
              <a:rPr lang="en" sz="1400">
                <a:solidFill>
                  <a:schemeClr val="lt1"/>
                </a:solidFill>
              </a:rPr>
              <a:t>Consider ketamine 5 or 10 mg po BID (avoid if patient has an arrhythmia) 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◆"/>
            </a:pPr>
            <a:r>
              <a:rPr lang="en" sz="1400">
                <a:solidFill>
                  <a:schemeClr val="lt1"/>
                </a:solidFill>
              </a:rPr>
              <a:t>Pearl: may give SL if there are concerns the patient is not absorbing po medications well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53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➔"/>
            </a:pPr>
            <a:r>
              <a:rPr lang="en">
                <a:solidFill>
                  <a:schemeClr val="lt2"/>
                </a:solidFill>
              </a:rPr>
              <a:t>SNRI</a:t>
            </a:r>
            <a:endParaRPr>
              <a:solidFill>
                <a:schemeClr val="l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◆"/>
            </a:pPr>
            <a:r>
              <a:rPr lang="en" sz="1400">
                <a:solidFill>
                  <a:schemeClr val="lt1"/>
                </a:solidFill>
              </a:rPr>
              <a:t>Duloxetine 60 mg po once daily 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◆"/>
            </a:pPr>
            <a:r>
              <a:rPr lang="en" sz="1400">
                <a:solidFill>
                  <a:schemeClr val="lt1"/>
                </a:solidFill>
              </a:rPr>
              <a:t>Venlafaxine XR 37.5 mg or 75 mg po once daily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◆"/>
            </a:pPr>
            <a:r>
              <a:rPr lang="en" sz="1400">
                <a:solidFill>
                  <a:schemeClr val="lt1"/>
                </a:solidFill>
              </a:rPr>
              <a:t>Venlafaxine IR 37.5 mg po BID 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◆"/>
            </a:pPr>
            <a:r>
              <a:rPr lang="en" sz="1400">
                <a:solidFill>
                  <a:schemeClr val="lt1"/>
                </a:solidFill>
              </a:rPr>
              <a:t>Titrate venlafaxine to 225 mg based on patient’s response and tolerability (for XR and IR formulations) 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◆"/>
            </a:pPr>
            <a:r>
              <a:rPr lang="en" sz="1400">
                <a:solidFill>
                  <a:schemeClr val="lt1"/>
                </a:solidFill>
              </a:rPr>
              <a:t>Monitor for headaches and hypertension </a:t>
            </a:r>
            <a:endParaRPr sz="14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ld Standard TT"/>
              <a:buChar char="➔"/>
            </a:pPr>
            <a:r>
              <a:rPr lang="en">
                <a:solidFill>
                  <a:schemeClr val="lt2"/>
                </a:solidFill>
              </a:rPr>
              <a:t>TCA (eg nortriptyline)</a:t>
            </a:r>
            <a:endParaRPr>
              <a:solidFill>
                <a:schemeClr val="lt2"/>
              </a:solidFill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Q3. What are analgesic</a:t>
            </a:r>
            <a:r>
              <a:rPr lang="en" sz="2400"/>
              <a:t> </a:t>
            </a:r>
            <a:r>
              <a:rPr lang="en" sz="2400"/>
              <a:t>options to treat this patient’s inflammatory pain? </a:t>
            </a:r>
            <a:endParaRPr sz="2400"/>
          </a:p>
        </p:txBody>
      </p:sp>
      <p:sp>
        <p:nvSpPr>
          <p:cNvPr id="341" name="Google Shape;341;p54"/>
          <p:cNvSpPr txBox="1"/>
          <p:nvPr>
            <p:ph idx="2" type="body"/>
          </p:nvPr>
        </p:nvSpPr>
        <p:spPr>
          <a:xfrm>
            <a:off x="4939500" y="8004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2"/>
                </a:solidFill>
              </a:rPr>
              <a:t>Steroids </a:t>
            </a:r>
            <a:endParaRPr b="1" sz="14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 sz="1400"/>
              <a:t>Can impair wound healing therefore would not suggest steroids for this patient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2"/>
                </a:solidFill>
              </a:rPr>
              <a:t>NSAIDs</a:t>
            </a:r>
            <a:endParaRPr b="1" sz="14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 sz="1400"/>
              <a:t>Would not suggest NSAIDs for this patient due to anaphylaxis to NSAIDs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42" name="Google Shape;342;p54"/>
          <p:cNvSpPr txBox="1"/>
          <p:nvPr>
            <p:ph idx="1" type="subTitle"/>
          </p:nvPr>
        </p:nvSpPr>
        <p:spPr>
          <a:xfrm>
            <a:off x="242525" y="27736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5"/>
          <p:cNvSpPr txBox="1"/>
          <p:nvPr>
            <p:ph type="title"/>
          </p:nvPr>
        </p:nvSpPr>
        <p:spPr>
          <a:xfrm>
            <a:off x="274700" y="1354775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Q4. What are </a:t>
            </a:r>
            <a:r>
              <a:rPr lang="en" sz="2400"/>
              <a:t>analgesic </a:t>
            </a:r>
            <a:r>
              <a:rPr lang="en" sz="2400"/>
              <a:t>options to treat this patient’s spasmodic pain? </a:t>
            </a:r>
            <a:endParaRPr sz="2400"/>
          </a:p>
        </p:txBody>
      </p:sp>
      <p:sp>
        <p:nvSpPr>
          <p:cNvPr id="348" name="Google Shape;348;p5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49" name="Google Shape;349;p55"/>
          <p:cNvSpPr txBox="1"/>
          <p:nvPr>
            <p:ph idx="4294967295" type="body"/>
          </p:nvPr>
        </p:nvSpPr>
        <p:spPr>
          <a:xfrm>
            <a:off x="4858050" y="1039850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2"/>
                </a:solidFill>
              </a:rPr>
              <a:t>Baclofen</a:t>
            </a:r>
            <a:endParaRPr b="1" sz="14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➔"/>
            </a:pPr>
            <a:r>
              <a:rPr lang="en" sz="1400">
                <a:solidFill>
                  <a:schemeClr val="accent1"/>
                </a:solidFill>
              </a:rPr>
              <a:t>Increase baclofen to 5 mg po TID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2"/>
                </a:solidFill>
              </a:rPr>
              <a:t>Diazepam</a:t>
            </a:r>
            <a:endParaRPr b="1" sz="14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➔"/>
            </a:pPr>
            <a:r>
              <a:rPr lang="en" sz="1400">
                <a:solidFill>
                  <a:schemeClr val="accent1"/>
                </a:solidFill>
              </a:rPr>
              <a:t>Begin diazepam 2 to 10 mg po/IV 3 or 4 times daily</a:t>
            </a:r>
            <a:endParaRPr sz="1400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➔"/>
            </a:pPr>
            <a:r>
              <a:rPr lang="en" sz="1400">
                <a:solidFill>
                  <a:schemeClr val="accent1"/>
                </a:solidFill>
              </a:rPr>
              <a:t>In practice, if possible avoid ranges on dosing frequency due to audits and surveys conducted by regulatory bodies</a:t>
            </a:r>
            <a:endParaRPr sz="1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6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Q5. What are other OTC options to treat this patient’s pain? </a:t>
            </a:r>
            <a:endParaRPr sz="2400"/>
          </a:p>
        </p:txBody>
      </p:sp>
      <p:sp>
        <p:nvSpPr>
          <p:cNvPr id="355" name="Google Shape;355;p5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56" name="Google Shape;356;p56"/>
          <p:cNvSpPr txBox="1"/>
          <p:nvPr>
            <p:ph idx="4294967295" type="body"/>
          </p:nvPr>
        </p:nvSpPr>
        <p:spPr>
          <a:xfrm>
            <a:off x="4858050" y="811250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2"/>
                </a:solidFill>
              </a:rPr>
              <a:t>Acetaminophen</a:t>
            </a:r>
            <a:endParaRPr b="1" sz="14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Pearls: acetaminophen is opioid sparing, may mask fever (patient admitted for sepsis) and is dosed based on weight less than 50 kg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Dose: 15 mg/kg every 6 hours with a maximum daily dose: 75 mg/kg/day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Patient’s weight = 34 kg 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Suggestion: decrease acetaminophen dose to 500 mg po q 6 hours around the clock 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7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Let’s circle back to the patient </a:t>
            </a:r>
            <a:r>
              <a:rPr lang="en" sz="3600"/>
              <a:t>interview</a:t>
            </a:r>
            <a:r>
              <a:rPr lang="en" sz="3600"/>
              <a:t> to d</a:t>
            </a:r>
            <a:r>
              <a:rPr lang="en" sz="3600"/>
              <a:t>evelop </a:t>
            </a:r>
            <a:r>
              <a:rPr lang="en" sz="3600"/>
              <a:t>an opioid regimen </a:t>
            </a:r>
            <a:endParaRPr sz="36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8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Developing an opioid regimen </a:t>
            </a:r>
            <a:endParaRPr/>
          </a:p>
        </p:txBody>
      </p:sp>
      <p:sp>
        <p:nvSpPr>
          <p:cNvPr id="367" name="Google Shape;367;p5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</a:rPr>
              <a:t>Per patient report </a:t>
            </a:r>
            <a:endParaRPr b="1" sz="1200">
              <a:solidFill>
                <a:schemeClr val="l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lang="en" sz="1200"/>
              <a:t>Pain is not controlled with either OxyContin SR or po </a:t>
            </a:r>
            <a:r>
              <a:rPr lang="en" sz="1200"/>
              <a:t>hydromorphone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lang="en" sz="1200"/>
              <a:t>Pain is controlled with IV hydromorphone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</a:rPr>
              <a:t>Questionable</a:t>
            </a:r>
            <a:r>
              <a:rPr b="1" lang="en" sz="1200">
                <a:solidFill>
                  <a:schemeClr val="lt2"/>
                </a:solidFill>
              </a:rPr>
              <a:t> absorption </a:t>
            </a:r>
            <a:endParaRPr b="1" sz="1200">
              <a:solidFill>
                <a:schemeClr val="l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lang="en" sz="1200"/>
              <a:t>Patient reports oral medications do not decrease pain (only IV)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lang="en" sz="1200"/>
              <a:t>Patient is consuming 3,000-4,000 calories daily however not gaining weight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</a:rPr>
              <a:t>Team asks</a:t>
            </a:r>
            <a:endParaRPr b="1" sz="1200">
              <a:solidFill>
                <a:schemeClr val="l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lang="en" sz="1200"/>
              <a:t>Is a fentanyl patch, SL methadone or SL buprenorphine an </a:t>
            </a:r>
            <a:r>
              <a:rPr lang="en" sz="1200"/>
              <a:t>appropriate</a:t>
            </a:r>
            <a:r>
              <a:rPr lang="en" sz="1200"/>
              <a:t> opioid option for this patient?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Developing an opioid regimen </a:t>
            </a:r>
            <a:endParaRPr/>
          </a:p>
        </p:txBody>
      </p:sp>
      <p:sp>
        <p:nvSpPr>
          <p:cNvPr id="373" name="Google Shape;373;p5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Since it’s unclear if the patient is absorbing po opioids it is also unclear what opioid doses to initiate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To determine true 24 hour oral morphine equivalence</a:t>
            </a:r>
            <a:endParaRPr sz="1200">
              <a:solidFill>
                <a:schemeClr val="l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lang="en" sz="1200"/>
              <a:t>All oral opioids were discontinued (OxyContin SR and po hydromorphone)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Hydromorphone PCA was started</a:t>
            </a:r>
            <a:endParaRPr sz="1200">
              <a:solidFill>
                <a:schemeClr val="lt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- Continuous rate: </a:t>
            </a:r>
            <a:r>
              <a:rPr lang="en" sz="1200">
                <a:solidFill>
                  <a:schemeClr val="lt1"/>
                </a:solidFill>
              </a:rPr>
              <a:t>0.2 mg / hour</a:t>
            </a:r>
            <a:endParaRPr sz="1200">
              <a:solidFill>
                <a:schemeClr val="lt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- PCA dose:</a:t>
            </a:r>
            <a:r>
              <a:rPr lang="en" sz="1200">
                <a:solidFill>
                  <a:schemeClr val="lt1"/>
                </a:solidFill>
              </a:rPr>
              <a:t> 0.3 mg </a:t>
            </a:r>
            <a:endParaRPr sz="1200">
              <a:solidFill>
                <a:schemeClr val="lt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- Lock out:</a:t>
            </a:r>
            <a:r>
              <a:rPr lang="en" sz="1200">
                <a:solidFill>
                  <a:schemeClr val="lt1"/>
                </a:solidFill>
              </a:rPr>
              <a:t> 10 minutes</a:t>
            </a:r>
            <a:endParaRPr sz="1200">
              <a:solidFill>
                <a:schemeClr val="lt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Hyd</a:t>
            </a:r>
            <a:r>
              <a:rPr lang="en" sz="1200"/>
              <a:t>romorphone 0.5-1 mg IV q 2 hours prn pain not relieved by hydromorphone PCA and 15 minutes prior to wound dressing changes (was also started)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0"/>
          <p:cNvSpPr txBox="1"/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24 hours go by...</a:t>
            </a:r>
            <a:endParaRPr sz="7200"/>
          </a:p>
        </p:txBody>
      </p:sp>
      <p:sp>
        <p:nvSpPr>
          <p:cNvPr id="379" name="Google Shape;379;p60"/>
          <p:cNvSpPr txBox="1"/>
          <p:nvPr>
            <p:ph idx="1" type="body"/>
          </p:nvPr>
        </p:nvSpPr>
        <p:spPr>
          <a:xfrm>
            <a:off x="311700" y="3214500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</a:rPr>
              <a:t>Patient received 17 mg of IV hydromorphone 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1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Q6. What is this patient’s current 24 hour oral morphine equivalence?</a:t>
            </a:r>
            <a:endParaRPr sz="2400"/>
          </a:p>
        </p:txBody>
      </p:sp>
      <p:sp>
        <p:nvSpPr>
          <p:cNvPr id="385" name="Google Shape;385;p6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86" name="Google Shape;386;p61"/>
          <p:cNvSpPr txBox="1"/>
          <p:nvPr>
            <p:ph idx="4294967295" type="body"/>
          </p:nvPr>
        </p:nvSpPr>
        <p:spPr>
          <a:xfrm>
            <a:off x="4858050" y="1649450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 u="sng">
                <a:solidFill>
                  <a:schemeClr val="lt1"/>
                </a:solidFill>
              </a:rPr>
              <a:t>1.5 mg IV Dilaudid</a:t>
            </a:r>
            <a:r>
              <a:rPr lang="en" sz="1200">
                <a:solidFill>
                  <a:schemeClr val="lt1"/>
                </a:solidFill>
              </a:rPr>
              <a:t> 	=	</a:t>
            </a:r>
            <a:r>
              <a:rPr lang="en" sz="1200" u="sng">
                <a:solidFill>
                  <a:schemeClr val="lt1"/>
                </a:solidFill>
              </a:rPr>
              <a:t>17 mg IV Dilaudid</a:t>
            </a:r>
            <a:endParaRPr sz="1200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	30 mg PO morphine		X mg PO morphine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Cross </a:t>
            </a:r>
            <a:r>
              <a:rPr lang="en" sz="1200">
                <a:solidFill>
                  <a:schemeClr val="lt1"/>
                </a:solidFill>
              </a:rPr>
              <a:t>multiply</a:t>
            </a:r>
            <a:r>
              <a:rPr lang="en" sz="1200">
                <a:solidFill>
                  <a:schemeClr val="lt1"/>
                </a:solidFill>
              </a:rPr>
              <a:t> </a:t>
            </a:r>
            <a:endParaRPr sz="12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510 = 1.5X</a:t>
            </a:r>
            <a:endParaRPr sz="12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Divide to solve for X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	X = 340 mg of OME in the last 24 hours</a:t>
            </a:r>
            <a:endParaRPr sz="1200">
              <a:solidFill>
                <a:schemeClr val="lt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Neuropathic Pain</a:t>
            </a:r>
            <a:endParaRPr/>
          </a:p>
        </p:txBody>
      </p:sp>
      <p:sp>
        <p:nvSpPr>
          <p:cNvPr id="84" name="Google Shape;84;p17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Numbness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Tingling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Radiating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Pins/Needles</a:t>
            </a:r>
            <a:endParaRPr/>
          </a:p>
        </p:txBody>
      </p:sp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2"/>
                </a:solidFill>
              </a:rPr>
              <a:t>Antidepressants</a:t>
            </a:r>
            <a:endParaRPr sz="1200">
              <a:solidFill>
                <a:schemeClr val="lt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◆"/>
            </a:pPr>
            <a:r>
              <a:rPr lang="en" sz="1200">
                <a:solidFill>
                  <a:srgbClr val="FFFFFF"/>
                </a:solidFill>
              </a:rPr>
              <a:t>SNRIs</a:t>
            </a:r>
            <a:endParaRPr sz="1200">
              <a:solidFill>
                <a:srgbClr val="FFFFFF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◆"/>
            </a:pPr>
            <a:r>
              <a:rPr lang="en" sz="1200">
                <a:solidFill>
                  <a:srgbClr val="FFFFFF"/>
                </a:solidFill>
              </a:rPr>
              <a:t>TCAs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2"/>
                </a:solidFill>
              </a:rPr>
              <a:t>Gabapentinoids</a:t>
            </a:r>
            <a:endParaRPr sz="1200">
              <a:solidFill>
                <a:schemeClr val="lt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◆"/>
            </a:pPr>
            <a:r>
              <a:rPr lang="en" sz="1200">
                <a:solidFill>
                  <a:srgbClr val="FFFFFF"/>
                </a:solidFill>
              </a:rPr>
              <a:t>Gabapentin</a:t>
            </a:r>
            <a:endParaRPr sz="1200">
              <a:solidFill>
                <a:srgbClr val="FFFFFF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◆"/>
            </a:pPr>
            <a:r>
              <a:rPr lang="en" sz="1200">
                <a:solidFill>
                  <a:srgbClr val="FFFFFF"/>
                </a:solidFill>
              </a:rPr>
              <a:t>Pregabalin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2"/>
                </a:solidFill>
              </a:rPr>
              <a:t>NMDA Receptor </a:t>
            </a:r>
            <a:r>
              <a:rPr lang="en" sz="1200">
                <a:solidFill>
                  <a:schemeClr val="lt2"/>
                </a:solidFill>
              </a:rPr>
              <a:t>Antagonists</a:t>
            </a:r>
            <a:endParaRPr sz="1200">
              <a:solidFill>
                <a:schemeClr val="lt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◆"/>
            </a:pPr>
            <a:r>
              <a:rPr lang="en" sz="1200">
                <a:solidFill>
                  <a:srgbClr val="FFFFFF"/>
                </a:solidFill>
              </a:rPr>
              <a:t>Ketamine</a:t>
            </a:r>
            <a:endParaRPr sz="1200">
              <a:solidFill>
                <a:srgbClr val="FFFFFF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◆"/>
            </a:pPr>
            <a:r>
              <a:rPr lang="en" sz="1200">
                <a:solidFill>
                  <a:srgbClr val="FFFFFF"/>
                </a:solidFill>
              </a:rPr>
              <a:t>Methadone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2"/>
                </a:solidFill>
              </a:rPr>
              <a:t>Anti Inflammatories</a:t>
            </a:r>
            <a:endParaRPr sz="1200">
              <a:solidFill>
                <a:schemeClr val="lt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◆"/>
            </a:pPr>
            <a:r>
              <a:rPr lang="en" sz="1200">
                <a:solidFill>
                  <a:srgbClr val="FFFFFF"/>
                </a:solidFill>
              </a:rPr>
              <a:t>NSAIDs</a:t>
            </a:r>
            <a:r>
              <a:rPr lang="en" sz="1200">
                <a:solidFill>
                  <a:srgbClr val="FFFFFF"/>
                </a:solidFill>
              </a:rPr>
              <a:t> </a:t>
            </a:r>
            <a:endParaRPr sz="1200">
              <a:solidFill>
                <a:srgbClr val="FFFFFF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◆"/>
            </a:pPr>
            <a:r>
              <a:rPr lang="en" sz="1200">
                <a:solidFill>
                  <a:srgbClr val="FFFFFF"/>
                </a:solidFill>
                <a:uFill>
                  <a:noFill/>
                </a:uFill>
                <a:hlinkClick action="ppaction://hlinksldjump" r:id="rId3"/>
              </a:rPr>
              <a:t>Steroids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2"/>
                </a:solidFill>
              </a:rPr>
              <a:t>LidoDerm</a:t>
            </a:r>
            <a:endParaRPr sz="120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2"/>
          <p:cNvSpPr txBox="1"/>
          <p:nvPr>
            <p:ph type="title"/>
          </p:nvPr>
        </p:nvSpPr>
        <p:spPr>
          <a:xfrm>
            <a:off x="265500" y="11537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Q7. Is this patient opioid tolerant or opioid </a:t>
            </a:r>
            <a:r>
              <a:rPr lang="en" sz="2400"/>
              <a:t>naive</a:t>
            </a:r>
            <a:r>
              <a:rPr lang="en" sz="2400"/>
              <a:t>?</a:t>
            </a:r>
            <a:endParaRPr sz="2400"/>
          </a:p>
        </p:txBody>
      </p:sp>
      <p:sp>
        <p:nvSpPr>
          <p:cNvPr id="392" name="Google Shape;392;p6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93" name="Google Shape;393;p62"/>
          <p:cNvSpPr txBox="1"/>
          <p:nvPr>
            <p:ph idx="4294967295" type="body"/>
          </p:nvPr>
        </p:nvSpPr>
        <p:spPr>
          <a:xfrm>
            <a:off x="4858050" y="735050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1"/>
                </a:solidFill>
              </a:rPr>
              <a:t>Opioid tolerance (per FDA)</a:t>
            </a:r>
            <a:endParaRPr sz="1400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➔"/>
            </a:pPr>
            <a:r>
              <a:rPr lang="en" sz="1400">
                <a:solidFill>
                  <a:schemeClr val="accent1"/>
                </a:solidFill>
              </a:rPr>
              <a:t>At least 60 mg of oral morphine equivalents for 7 or more days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1"/>
                </a:solidFill>
              </a:rPr>
              <a:t>This patient received</a:t>
            </a:r>
            <a:endParaRPr sz="1400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➔"/>
            </a:pPr>
            <a:r>
              <a:rPr lang="en" sz="1400">
                <a:solidFill>
                  <a:schemeClr val="accent1"/>
                </a:solidFill>
              </a:rPr>
              <a:t>OxyContin SR 30 mg po BID (which is equal to 90 mg OME) for 7 days + prn hydromorphone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➔"/>
            </a:pPr>
            <a:r>
              <a:rPr lang="en" sz="1400">
                <a:solidFill>
                  <a:schemeClr val="lt2"/>
                </a:solidFill>
              </a:rPr>
              <a:t>This patient is opioid tolerant</a:t>
            </a:r>
            <a:endParaRPr sz="1400">
              <a:solidFill>
                <a:schemeClr val="lt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3"/>
          <p:cNvSpPr txBox="1"/>
          <p:nvPr>
            <p:ph type="title"/>
          </p:nvPr>
        </p:nvSpPr>
        <p:spPr>
          <a:xfrm>
            <a:off x="265500" y="20681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Q8. 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lang="en" sz="1800"/>
              <a:t>Is a fentanyl patch an appropriate  long acting opioid for this patient? </a:t>
            </a:r>
            <a:endParaRPr sz="1800"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If so, what dose would you initiate? Please use around 50% of the total daily dose.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9" name="Google Shape;399;p6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00" name="Google Shape;400;p63"/>
          <p:cNvSpPr txBox="1"/>
          <p:nvPr>
            <p:ph idx="4294967295" type="body"/>
          </p:nvPr>
        </p:nvSpPr>
        <p:spPr>
          <a:xfrm>
            <a:off x="4858050" y="658850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2"/>
                </a:solidFill>
              </a:rPr>
              <a:t>A fentanyl patch is </a:t>
            </a:r>
            <a:r>
              <a:rPr b="1" lang="en" sz="1400" u="sng">
                <a:solidFill>
                  <a:schemeClr val="lt2"/>
                </a:solidFill>
              </a:rPr>
              <a:t>not</a:t>
            </a:r>
            <a:r>
              <a:rPr b="1" lang="en" sz="1400">
                <a:solidFill>
                  <a:schemeClr val="lt2"/>
                </a:solidFill>
              </a:rPr>
              <a:t> </a:t>
            </a:r>
            <a:r>
              <a:rPr lang="en" sz="1400">
                <a:solidFill>
                  <a:schemeClr val="lt2"/>
                </a:solidFill>
              </a:rPr>
              <a:t>an appropriate option for this patient </a:t>
            </a:r>
            <a:endParaRPr sz="14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To absorb into systemic circulation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Fentanyl leaves the patch and goes into the fat supply, then leaves the fat supply and goes into the blood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This patient is cachectic therefore the drug would not likely be absorbed</a:t>
            </a:r>
            <a:endParaRPr sz="14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 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4"/>
          <p:cNvSpPr txBox="1"/>
          <p:nvPr>
            <p:ph type="title"/>
          </p:nvPr>
        </p:nvSpPr>
        <p:spPr>
          <a:xfrm>
            <a:off x="265500" y="20681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Q8. 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lang="en" sz="1800"/>
              <a:t>Is a fentanyl patch an appropriate  long acting opioid for this patient? </a:t>
            </a:r>
            <a:endParaRPr sz="1800"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If so, what dose would you initiate? Please use around 50% of the total daily dose.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6" name="Google Shape;406;p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07" name="Google Shape;407;p64"/>
          <p:cNvSpPr txBox="1"/>
          <p:nvPr>
            <p:ph idx="4294967295" type="body"/>
          </p:nvPr>
        </p:nvSpPr>
        <p:spPr>
          <a:xfrm>
            <a:off x="4858050" y="277850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Had a Fentanyl patch of been an appropriate option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 u="sng">
                <a:solidFill>
                  <a:schemeClr val="lt1"/>
                </a:solidFill>
              </a:rPr>
              <a:t>25 mcg TD Fentanyl</a:t>
            </a:r>
            <a:r>
              <a:rPr lang="en" sz="1100">
                <a:solidFill>
                  <a:schemeClr val="lt1"/>
                </a:solidFill>
              </a:rPr>
              <a:t>	=	</a:t>
            </a:r>
            <a:r>
              <a:rPr lang="en" sz="1100" u="sng">
                <a:solidFill>
                  <a:schemeClr val="lt1"/>
                </a:solidFill>
              </a:rPr>
              <a:t>X mcg TD Fentanyl</a:t>
            </a:r>
            <a:endParaRPr sz="1100" u="sng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3 mg PO Morphine		340 mg PO Morphine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Cross multiply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	8500 = 3X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Divide to solve for X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X = 2833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Divide by 2 to use 50% of total daily dose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X = 1417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Divide by 24 hours to get patch strength needed</a:t>
            </a:r>
            <a:endParaRPr sz="1100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427/24 = 59 (choose closes patch </a:t>
            </a:r>
            <a:r>
              <a:rPr lang="en" sz="1100">
                <a:solidFill>
                  <a:schemeClr val="lt1"/>
                </a:solidFill>
              </a:rPr>
              <a:t>strength</a:t>
            </a:r>
            <a:r>
              <a:rPr lang="en" sz="1100">
                <a:solidFill>
                  <a:schemeClr val="lt1"/>
                </a:solidFill>
              </a:rPr>
              <a:t> </a:t>
            </a:r>
            <a:r>
              <a:rPr lang="en" sz="1100">
                <a:solidFill>
                  <a:schemeClr val="lt1"/>
                </a:solidFill>
              </a:rPr>
              <a:t>available)</a:t>
            </a:r>
            <a:r>
              <a:rPr lang="en" sz="1100">
                <a:solidFill>
                  <a:schemeClr val="lt1"/>
                </a:solidFill>
              </a:rPr>
              <a:t> 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5"/>
          <p:cNvSpPr txBox="1"/>
          <p:nvPr>
            <p:ph type="title"/>
          </p:nvPr>
        </p:nvSpPr>
        <p:spPr>
          <a:xfrm>
            <a:off x="265500" y="20681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Q8. 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lang="en" sz="1800"/>
              <a:t>Is a fentanyl patch an appropriate  long acting opioid for this patient? </a:t>
            </a:r>
            <a:endParaRPr sz="1800"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If so, what dose would you initiate? Please use around 50% of the total daily dose.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3" name="Google Shape;413;p6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14" name="Google Shape;414;p65"/>
          <p:cNvSpPr txBox="1"/>
          <p:nvPr>
            <p:ph idx="4294967295" type="body"/>
          </p:nvPr>
        </p:nvSpPr>
        <p:spPr>
          <a:xfrm>
            <a:off x="4858050" y="277850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 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Fentanyl regimen</a:t>
            </a:r>
            <a:r>
              <a:rPr lang="en" sz="1200">
                <a:solidFill>
                  <a:schemeClr val="lt1"/>
                </a:solidFill>
              </a:rPr>
              <a:t> 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Apply one 50 mcg/hour patch transdermally q 72 hours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Fentanyl patch  onset = ~ 12 hours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Discontinue the continuous rate on the PCA 10-12 hours after patch application </a:t>
            </a:r>
            <a:endParaRPr sz="12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Counseling Pearl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“the adhesive side of the patch should be folded together and then the patch should be flushed down the toilet” - per FDA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6"/>
          <p:cNvSpPr txBox="1"/>
          <p:nvPr>
            <p:ph type="title"/>
          </p:nvPr>
        </p:nvSpPr>
        <p:spPr>
          <a:xfrm>
            <a:off x="265500" y="20681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Q9. 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lang="en" sz="1800"/>
              <a:t>Is SL methadone an appropriate  long acting opioid for this patient? </a:t>
            </a:r>
            <a:endParaRPr sz="1800"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If so, what dose would you initiate? Please use around 50% of the total daily dose.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0" name="Google Shape;420;p6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21" name="Google Shape;421;p66"/>
          <p:cNvSpPr txBox="1"/>
          <p:nvPr>
            <p:ph idx="4294967295" type="body"/>
          </p:nvPr>
        </p:nvSpPr>
        <p:spPr>
          <a:xfrm>
            <a:off x="4858050" y="735050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Methadone is </a:t>
            </a:r>
            <a:r>
              <a:rPr b="1" lang="en" sz="1200" u="sng">
                <a:solidFill>
                  <a:schemeClr val="lt2"/>
                </a:solidFill>
              </a:rPr>
              <a:t>not</a:t>
            </a:r>
            <a:r>
              <a:rPr b="1" lang="en" sz="1200">
                <a:solidFill>
                  <a:schemeClr val="lt2"/>
                </a:solidFill>
              </a:rPr>
              <a:t> </a:t>
            </a:r>
            <a:r>
              <a:rPr lang="en" sz="1200">
                <a:solidFill>
                  <a:schemeClr val="lt2"/>
                </a:solidFill>
              </a:rPr>
              <a:t>an appropriate option for this patient</a:t>
            </a:r>
            <a:r>
              <a:rPr lang="en" sz="1200">
                <a:solidFill>
                  <a:schemeClr val="lt1"/>
                </a:solidFill>
              </a:rPr>
              <a:t> 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Prolonged QTc increases the risk of Torsades and sudden death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Methadone is known to prolong the QTc and the patient’s QTc is already greater than 500 msec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Reversible causes of QTc prolongation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Electrolyte abnormalities 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Multiple medications that can cause QTc prolongation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Strategy: Reverse QTc Prolongation  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Replace electrolytes 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Discontinue other agents that prolong the QTc 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Wait for QTc to normalize then trial SL methadone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7"/>
          <p:cNvSpPr txBox="1"/>
          <p:nvPr>
            <p:ph type="title"/>
          </p:nvPr>
        </p:nvSpPr>
        <p:spPr>
          <a:xfrm>
            <a:off x="265500" y="20681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Q9. 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lang="en" sz="1800"/>
              <a:t>Is </a:t>
            </a:r>
            <a:r>
              <a:rPr lang="en" sz="1800"/>
              <a:t>SL methadone</a:t>
            </a:r>
            <a:r>
              <a:rPr lang="en" sz="1800"/>
              <a:t> an appropriate  long acting opioid for this patient? </a:t>
            </a:r>
            <a:endParaRPr sz="1800"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If so, what dose would you initiate? Please use around 50% of the total daily dose.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7" name="Google Shape;427;p67"/>
          <p:cNvSpPr txBox="1"/>
          <p:nvPr>
            <p:ph idx="2" type="body"/>
          </p:nvPr>
        </p:nvSpPr>
        <p:spPr>
          <a:xfrm>
            <a:off x="4939500" y="69202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28" name="Google Shape;428;p67"/>
          <p:cNvSpPr txBox="1"/>
          <p:nvPr>
            <p:ph idx="4294967295" type="body"/>
          </p:nvPr>
        </p:nvSpPr>
        <p:spPr>
          <a:xfrm>
            <a:off x="4858050" y="125450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Had SL methadone of been an appropriate option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 u="sng">
                <a:solidFill>
                  <a:schemeClr val="lt1"/>
                </a:solidFill>
              </a:rPr>
              <a:t>1 mg SL Methadone</a:t>
            </a:r>
            <a:r>
              <a:rPr lang="en" sz="1100">
                <a:solidFill>
                  <a:schemeClr val="lt1"/>
                </a:solidFill>
              </a:rPr>
              <a:t>	=	</a:t>
            </a:r>
            <a:r>
              <a:rPr lang="en" sz="1100" u="sng">
                <a:solidFill>
                  <a:schemeClr val="lt1"/>
                </a:solidFill>
              </a:rPr>
              <a:t>X </a:t>
            </a:r>
            <a:r>
              <a:rPr lang="en" sz="1100" u="sng">
                <a:solidFill>
                  <a:schemeClr val="lt1"/>
                </a:solidFill>
              </a:rPr>
              <a:t>mg SL Methadone</a:t>
            </a:r>
            <a:endParaRPr sz="1100" u="sng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15 mg PO Morphine		340 mg PO Morphine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Cross multiply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	340 = 15X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Divide to solve for X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X = 23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Divide by 2 to use 50% of total daily dose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X = 11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Divide by 2 for BID dosing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2"/>
                </a:solidFill>
              </a:rPr>
              <a:t>Methadone regimen</a:t>
            </a:r>
            <a:endParaRPr sz="1100">
              <a:solidFill>
                <a:schemeClr val="lt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5 mg SL q 12 hours for pain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Methadone is available in 5 mg tablets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8"/>
          <p:cNvSpPr txBox="1"/>
          <p:nvPr>
            <p:ph type="title"/>
          </p:nvPr>
        </p:nvSpPr>
        <p:spPr>
          <a:xfrm>
            <a:off x="265500" y="20681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Q9. 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lang="en" sz="1800"/>
              <a:t>Is SL methadone an appropriate  long acting opioid for this patient? </a:t>
            </a:r>
            <a:endParaRPr sz="1800"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If so, what dose would you initiate? Please use around 50% of the total daily dose.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34" name="Google Shape;434;p68"/>
          <p:cNvSpPr txBox="1"/>
          <p:nvPr>
            <p:ph idx="2" type="body"/>
          </p:nvPr>
        </p:nvSpPr>
        <p:spPr>
          <a:xfrm>
            <a:off x="4939500" y="69202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35" name="Google Shape;435;p68"/>
          <p:cNvSpPr txBox="1"/>
          <p:nvPr>
            <p:ph idx="4294967295" type="body"/>
          </p:nvPr>
        </p:nvSpPr>
        <p:spPr>
          <a:xfrm>
            <a:off x="4858050" y="125450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Methadone Pearls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High bioavailability / good absorption (good for patients who are strict NPO or have poor absorption)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Cheap / less expensive than other agents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If a patient is on methadone, check for DI before starting a new medication or discontinuing a current medication (lots of drug interactions with methadone)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Methadone has a stigma</a:t>
            </a:r>
            <a:endParaRPr sz="1100">
              <a:solidFill>
                <a:schemeClr val="lt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-"/>
            </a:pPr>
            <a:r>
              <a:rPr lang="en" sz="1100">
                <a:solidFill>
                  <a:schemeClr val="lt1"/>
                </a:solidFill>
              </a:rPr>
              <a:t>Also treats opioid addiction (this patient requested to not be on methadone for this reason)</a:t>
            </a:r>
            <a:endParaRPr sz="1100">
              <a:solidFill>
                <a:schemeClr val="lt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-"/>
            </a:pPr>
            <a:r>
              <a:rPr lang="en" sz="1100">
                <a:solidFill>
                  <a:schemeClr val="lt1"/>
                </a:solidFill>
              </a:rPr>
              <a:t>To gain patient acceptance, counsel on methadone indications and why methadone is being used for pain 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9"/>
          <p:cNvSpPr txBox="1"/>
          <p:nvPr>
            <p:ph type="title"/>
          </p:nvPr>
        </p:nvSpPr>
        <p:spPr>
          <a:xfrm>
            <a:off x="265500" y="20681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Q10. 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lang="en" sz="1800"/>
              <a:t>Is SL buprenorphine an appropriate long acting opioid for this patient? </a:t>
            </a:r>
            <a:endParaRPr sz="1800"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If so, what dose would you initiate? Please use around 50% of the total daily dose.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1" name="Google Shape;441;p6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42" name="Google Shape;442;p69"/>
          <p:cNvSpPr txBox="1"/>
          <p:nvPr>
            <p:ph idx="4294967295" type="body"/>
          </p:nvPr>
        </p:nvSpPr>
        <p:spPr>
          <a:xfrm>
            <a:off x="4858050" y="277850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</a:rPr>
              <a:t>SL buprenorphine </a:t>
            </a:r>
            <a:r>
              <a:rPr b="1" lang="en" sz="1100" u="sng">
                <a:solidFill>
                  <a:schemeClr val="lt2"/>
                </a:solidFill>
              </a:rPr>
              <a:t>is</a:t>
            </a:r>
            <a:r>
              <a:rPr b="1" lang="en" sz="1100">
                <a:solidFill>
                  <a:schemeClr val="lt2"/>
                </a:solidFill>
              </a:rPr>
              <a:t> </a:t>
            </a:r>
            <a:r>
              <a:rPr lang="en" sz="1100">
                <a:solidFill>
                  <a:schemeClr val="lt2"/>
                </a:solidFill>
              </a:rPr>
              <a:t>an appropriate option for this patient</a:t>
            </a:r>
            <a:r>
              <a:rPr lang="en" sz="1100">
                <a:solidFill>
                  <a:schemeClr val="lt1"/>
                </a:solidFill>
              </a:rPr>
              <a:t> 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 u="sng">
                <a:solidFill>
                  <a:schemeClr val="lt1"/>
                </a:solidFill>
              </a:rPr>
              <a:t>8 mg SL Buprenorphine</a:t>
            </a:r>
            <a:r>
              <a:rPr lang="en" sz="1100">
                <a:solidFill>
                  <a:schemeClr val="lt1"/>
                </a:solidFill>
              </a:rPr>
              <a:t>  =  </a:t>
            </a:r>
            <a:r>
              <a:rPr lang="en" sz="1100" u="sng">
                <a:solidFill>
                  <a:schemeClr val="lt1"/>
                </a:solidFill>
              </a:rPr>
              <a:t>X mg SL Buprenorphine</a:t>
            </a:r>
            <a:endParaRPr sz="1100" u="sng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100 mg PO Morphine		340 mg PO Morphine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Cross multiply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	2720 = 100X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Divide to solve for X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X = 27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Divide by 2 to use 50% of total daily dose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X = 14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Divide by 3 for TID dosing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</a:rPr>
              <a:t>Buprenorphine regimen</a:t>
            </a:r>
            <a:endParaRPr sz="11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4 mg SL q 8 hours for pain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➔"/>
            </a:pPr>
            <a:r>
              <a:rPr lang="en" sz="1100">
                <a:solidFill>
                  <a:schemeClr val="lt1"/>
                </a:solidFill>
              </a:rPr>
              <a:t>SL buprenorphine is available in 2 mg and 8 mg films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0"/>
          <p:cNvSpPr txBox="1"/>
          <p:nvPr>
            <p:ph type="title"/>
          </p:nvPr>
        </p:nvSpPr>
        <p:spPr>
          <a:xfrm>
            <a:off x="265500" y="20681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Q10. 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lang="en" sz="1800"/>
              <a:t>Is SL buprenorphine an appropriate  long acting opioid for this patient? </a:t>
            </a:r>
            <a:endParaRPr sz="1800"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If so, what dose would you initiate? Please use around 50% of the total daily dose.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8" name="Google Shape;448;p7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49" name="Google Shape;449;p70"/>
          <p:cNvSpPr txBox="1"/>
          <p:nvPr>
            <p:ph idx="4294967295" type="body"/>
          </p:nvPr>
        </p:nvSpPr>
        <p:spPr>
          <a:xfrm>
            <a:off x="4858050" y="735050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Pearls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SL buprenorphine is used off label for pain management therefore it’s often not covered by insurance plans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Before </a:t>
            </a:r>
            <a:r>
              <a:rPr lang="en" sz="1200">
                <a:solidFill>
                  <a:schemeClr val="lt1"/>
                </a:solidFill>
              </a:rPr>
              <a:t>discharging</a:t>
            </a:r>
            <a:r>
              <a:rPr lang="en" sz="1200">
                <a:solidFill>
                  <a:schemeClr val="lt1"/>
                </a:solidFill>
              </a:rPr>
              <a:t> a patient with </a:t>
            </a:r>
            <a:r>
              <a:rPr lang="en" sz="1200">
                <a:solidFill>
                  <a:schemeClr val="lt1"/>
                </a:solidFill>
              </a:rPr>
              <a:t>buprenorphine</a:t>
            </a:r>
            <a:r>
              <a:rPr lang="en" sz="1200">
                <a:solidFill>
                  <a:schemeClr val="lt1"/>
                </a:solidFill>
              </a:rPr>
              <a:t>, ensure it will be covered by their insurance plan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Prior to starting buprenorphine on this patients, a dummy prescription was sent to the pharmacy to see if the patient’s insurance would pay for SL buprenorphine and it was covered  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1"/>
          <p:cNvSpPr txBox="1"/>
          <p:nvPr>
            <p:ph type="title"/>
          </p:nvPr>
        </p:nvSpPr>
        <p:spPr>
          <a:xfrm>
            <a:off x="265500" y="9251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Q11. How would you monitor function for this patient? </a:t>
            </a:r>
            <a:r>
              <a:rPr b="1" lang="en" sz="1100">
                <a:solidFill>
                  <a:schemeClr val="dk1"/>
                </a:solidFill>
              </a:rPr>
              <a:t> </a:t>
            </a:r>
            <a:endParaRPr sz="1800"/>
          </a:p>
        </p:txBody>
      </p:sp>
      <p:sp>
        <p:nvSpPr>
          <p:cNvPr id="455" name="Google Shape;455;p7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56" name="Google Shape;456;p71"/>
          <p:cNvSpPr txBox="1"/>
          <p:nvPr>
            <p:ph idx="4294967295" type="body"/>
          </p:nvPr>
        </p:nvSpPr>
        <p:spPr>
          <a:xfrm>
            <a:off x="4858050" y="582650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Patient’s ability to 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Sleep throughout the night without waking up due to pain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Transfer to wheelchair or bedside commode independently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Eat calories to promote wound healing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Monitor for nonverbal signs of pain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During interview, the patient was shifting from left hip to right hip because he was unable to stay on his pressure ulcers for too long due to pain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Monitor for patient’s ability to appear comfortable and ability to sit still</a:t>
            </a:r>
            <a:endParaRPr sz="12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Pearls for SNRIs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2"/>
                </a:solidFill>
              </a:rPr>
              <a:t>Cymbalta (duloxetine)</a:t>
            </a:r>
            <a:r>
              <a:rPr lang="en" u="sng"/>
              <a:t> 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Avoid if CrCl is less than 30 mL/min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Avoid in hepatic dysfunction 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2"/>
                </a:solidFill>
              </a:rPr>
              <a:t>Effexor (venlafaxine)</a:t>
            </a:r>
            <a:endParaRPr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Can be used in renal </a:t>
            </a:r>
            <a:r>
              <a:rPr lang="en">
                <a:solidFill>
                  <a:schemeClr val="lt1"/>
                </a:solidFill>
              </a:rPr>
              <a:t>dysfunction</a:t>
            </a:r>
            <a:r>
              <a:rPr lang="en">
                <a:solidFill>
                  <a:schemeClr val="lt1"/>
                </a:solidFill>
              </a:rPr>
              <a:t> including HD (adjust dose</a:t>
            </a:r>
            <a:r>
              <a:rPr lang="en">
                <a:solidFill>
                  <a:schemeClr val="lt1"/>
                </a:solidFill>
              </a:rPr>
              <a:t>)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Can be used in hepatic dysfunction (adjust dose)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Available in ER and IR </a:t>
            </a:r>
            <a:r>
              <a:rPr lang="en">
                <a:solidFill>
                  <a:schemeClr val="lt1"/>
                </a:solidFill>
              </a:rPr>
              <a:t>formulations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 IR can be </a:t>
            </a:r>
            <a:r>
              <a:rPr lang="en">
                <a:solidFill>
                  <a:schemeClr val="lt1"/>
                </a:solidFill>
              </a:rPr>
              <a:t>administered</a:t>
            </a:r>
            <a:r>
              <a:rPr lang="en">
                <a:solidFill>
                  <a:schemeClr val="lt1"/>
                </a:solidFill>
              </a:rPr>
              <a:t> via NG tube, GT, etc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Monitor for headaches and hypertension 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2"/>
          <p:cNvSpPr txBox="1"/>
          <p:nvPr>
            <p:ph type="title"/>
          </p:nvPr>
        </p:nvSpPr>
        <p:spPr>
          <a:xfrm>
            <a:off x="265500" y="9251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Q12. </a:t>
            </a:r>
            <a:r>
              <a:rPr lang="en" sz="1800"/>
              <a:t>From a safety standpoint, how would you monitor a patient after receiving an opioid?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2" name="Google Shape;462;p7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63" name="Google Shape;463;p72"/>
          <p:cNvSpPr txBox="1"/>
          <p:nvPr>
            <p:ph idx="4294967295" type="body"/>
          </p:nvPr>
        </p:nvSpPr>
        <p:spPr>
          <a:xfrm>
            <a:off x="4858050" y="735050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Respiratory function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Hold opioid dose if RR is less than 10 breaths per minute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Level of sedation 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Hold opioid dose if RASS between -2 and -5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Other side effects 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Nausea, vomiting, dizziness, and itchiness 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Time to peak effect (when to monitor patient)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1 hour after po administration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15 minutes after IV administration 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➔"/>
            </a:pPr>
            <a:r>
              <a:rPr lang="en" sz="1200">
                <a:solidFill>
                  <a:schemeClr val="lt1"/>
                </a:solidFill>
              </a:rPr>
              <a:t>5-15 minutes after IV Fentanyl administration  </a:t>
            </a:r>
            <a:endParaRPr sz="12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3"/>
          <p:cNvSpPr txBox="1"/>
          <p:nvPr>
            <p:ph type="ctrTitle"/>
          </p:nvPr>
        </p:nvSpPr>
        <p:spPr>
          <a:xfrm>
            <a:off x="512700" y="17409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participating!</a:t>
            </a:r>
            <a:endParaRPr/>
          </a:p>
        </p:txBody>
      </p:sp>
      <p:sp>
        <p:nvSpPr>
          <p:cNvPr id="469" name="Google Shape;469;p73"/>
          <p:cNvSpPr txBox="1"/>
          <p:nvPr>
            <p:ph idx="1" type="subTitle"/>
          </p:nvPr>
        </p:nvSpPr>
        <p:spPr>
          <a:xfrm>
            <a:off x="531100" y="36882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contact with any questions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Charity Hale, Pharm.D.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chahale@ucdavis.edu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Pearls for TCAs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2"/>
                </a:solidFill>
              </a:rPr>
              <a:t>Nortriptyline</a:t>
            </a:r>
            <a:endParaRPr sz="14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Initial dose: 10 to 25 mg po qhs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May increase as tolerated as soon as every 3 days up to 150 mg/day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2"/>
                </a:solidFill>
              </a:rPr>
              <a:t>Older class / dirty s</a:t>
            </a:r>
            <a:r>
              <a:rPr lang="en" sz="1400">
                <a:solidFill>
                  <a:schemeClr val="lt2"/>
                </a:solidFill>
              </a:rPr>
              <a:t>ide effect profile</a:t>
            </a:r>
            <a:endParaRPr sz="14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T</a:t>
            </a:r>
            <a:r>
              <a:rPr b="1" lang="en" sz="1400" u="sng">
                <a:solidFill>
                  <a:schemeClr val="lt1"/>
                </a:solidFill>
              </a:rPr>
              <a:t>CA</a:t>
            </a:r>
            <a:r>
              <a:rPr lang="en" sz="1400">
                <a:solidFill>
                  <a:schemeClr val="lt1"/>
                </a:solidFill>
              </a:rPr>
              <a:t>: </a:t>
            </a:r>
            <a:r>
              <a:rPr b="1" lang="en" sz="1400" u="sng">
                <a:solidFill>
                  <a:schemeClr val="lt2"/>
                </a:solidFill>
              </a:rPr>
              <a:t>a</a:t>
            </a:r>
            <a:r>
              <a:rPr lang="en" sz="1400">
                <a:solidFill>
                  <a:schemeClr val="lt1"/>
                </a:solidFill>
              </a:rPr>
              <a:t>nti</a:t>
            </a:r>
            <a:r>
              <a:rPr b="1" lang="en" sz="1400" u="sng">
                <a:solidFill>
                  <a:schemeClr val="lt2"/>
                </a:solidFill>
              </a:rPr>
              <a:t>c</a:t>
            </a:r>
            <a:r>
              <a:rPr lang="en" sz="1400">
                <a:solidFill>
                  <a:schemeClr val="lt1"/>
                </a:solidFill>
              </a:rPr>
              <a:t>holinergic side effects (dizziness, drowsiness, constipation, etc)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T</a:t>
            </a:r>
            <a:r>
              <a:rPr b="1" lang="en" sz="1400" u="sng">
                <a:solidFill>
                  <a:schemeClr val="lt1"/>
                </a:solidFill>
              </a:rPr>
              <a:t>CA</a:t>
            </a:r>
            <a:r>
              <a:rPr lang="en" sz="1400">
                <a:solidFill>
                  <a:schemeClr val="lt1"/>
                </a:solidFill>
              </a:rPr>
              <a:t>: </a:t>
            </a:r>
            <a:r>
              <a:rPr b="1" lang="en" sz="1400" u="sng">
                <a:solidFill>
                  <a:schemeClr val="lt2"/>
                </a:solidFill>
              </a:rPr>
              <a:t>ca</a:t>
            </a:r>
            <a:r>
              <a:rPr lang="en" sz="1400">
                <a:solidFill>
                  <a:schemeClr val="lt1"/>
                </a:solidFill>
              </a:rPr>
              <a:t>rdiac side effects (QTc prolongation)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985625" y="3500925"/>
            <a:ext cx="223200" cy="97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/>
          <p:nvPr/>
        </p:nvSpPr>
        <p:spPr>
          <a:xfrm rot="10800000">
            <a:off x="985625" y="2598850"/>
            <a:ext cx="223200" cy="97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Pearls for Gabapentinoids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2"/>
                </a:solidFill>
              </a:rPr>
              <a:t>Neurontin </a:t>
            </a:r>
            <a:r>
              <a:rPr b="1" lang="en" u="sng">
                <a:solidFill>
                  <a:schemeClr val="lt2"/>
                </a:solidFill>
              </a:rPr>
              <a:t>(gabapentin) and </a:t>
            </a:r>
            <a:r>
              <a:rPr b="1" lang="en" u="sng">
                <a:solidFill>
                  <a:schemeClr val="lt2"/>
                </a:solidFill>
              </a:rPr>
              <a:t>Lyrica (pregabalin)</a:t>
            </a:r>
            <a:r>
              <a:rPr lang="en" u="sng"/>
              <a:t> 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Can use in renal dysfunction (dose adjust) 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Monitor for dizziness, drowsiness, and edema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Increase risk of </a:t>
            </a:r>
            <a:r>
              <a:rPr lang="en">
                <a:solidFill>
                  <a:schemeClr val="lt1"/>
                </a:solidFill>
              </a:rPr>
              <a:t>suicidal</a:t>
            </a:r>
            <a:r>
              <a:rPr lang="en">
                <a:solidFill>
                  <a:schemeClr val="lt1"/>
                </a:solidFill>
              </a:rPr>
              <a:t> thoughts </a:t>
            </a:r>
            <a:endParaRPr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◆"/>
            </a:pPr>
            <a:r>
              <a:rPr lang="en">
                <a:solidFill>
                  <a:schemeClr val="lt1"/>
                </a:solidFill>
              </a:rPr>
              <a:t>Use with caution/monitor or avoid in </a:t>
            </a:r>
            <a:r>
              <a:rPr lang="en">
                <a:solidFill>
                  <a:schemeClr val="lt1"/>
                </a:solidFill>
              </a:rPr>
              <a:t>patients</a:t>
            </a:r>
            <a:r>
              <a:rPr lang="en">
                <a:solidFill>
                  <a:schemeClr val="lt1"/>
                </a:solidFill>
              </a:rPr>
              <a:t> with history of </a:t>
            </a:r>
            <a:r>
              <a:rPr lang="en">
                <a:solidFill>
                  <a:schemeClr val="lt1"/>
                </a:solidFill>
              </a:rPr>
              <a:t>suicide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ideation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2"/>
                </a:solidFill>
              </a:rPr>
              <a:t>Neurontin (gabapentin)</a:t>
            </a:r>
            <a:endParaRPr b="1" u="sng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Typically less expensive than Lyrica </a:t>
            </a:r>
            <a:endParaRPr b="1" u="sng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2"/>
                </a:solidFill>
              </a:rPr>
              <a:t>Lyrica </a:t>
            </a:r>
            <a:r>
              <a:rPr b="1" lang="en" u="sng">
                <a:solidFill>
                  <a:schemeClr val="lt2"/>
                </a:solidFill>
              </a:rPr>
              <a:t>(pregabalin)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>
                <a:solidFill>
                  <a:schemeClr val="lt1"/>
                </a:solidFill>
              </a:rPr>
              <a:t>Can achieve steady state and effective doses faster with Lyrica than with gabapentin</a:t>
            </a:r>
            <a:endParaRPr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◆"/>
            </a:pPr>
            <a:r>
              <a:rPr lang="en">
                <a:solidFill>
                  <a:schemeClr val="lt2"/>
                </a:solidFill>
              </a:rPr>
              <a:t>Lyrica:</a:t>
            </a:r>
            <a:r>
              <a:rPr lang="en">
                <a:solidFill>
                  <a:schemeClr val="lt1"/>
                </a:solidFill>
              </a:rPr>
              <a:t> may take 24-48 hours to achieve good analgesic benefit </a:t>
            </a:r>
            <a:endParaRPr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◆"/>
            </a:pPr>
            <a:r>
              <a:rPr lang="en">
                <a:solidFill>
                  <a:schemeClr val="lt2"/>
                </a:solidFill>
              </a:rPr>
              <a:t>Gabapentin: </a:t>
            </a:r>
            <a:r>
              <a:rPr lang="en">
                <a:solidFill>
                  <a:schemeClr val="lt1"/>
                </a:solidFill>
              </a:rPr>
              <a:t>start the dose low and increase slowly to improve side effect tolerability (may take weeks to achieve appropriate </a:t>
            </a:r>
            <a:r>
              <a:rPr lang="en">
                <a:solidFill>
                  <a:schemeClr val="lt1"/>
                </a:solidFill>
              </a:rPr>
              <a:t>analgesic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benefit</a:t>
            </a:r>
            <a:r>
              <a:rPr lang="en">
                <a:solidFill>
                  <a:schemeClr val="lt1"/>
                </a:solidFill>
              </a:rPr>
              <a:t>)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Pearls for NMDA Receptor Antagonists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NMDA R</a:t>
            </a:r>
            <a:r>
              <a:rPr lang="en" sz="1400">
                <a:solidFill>
                  <a:schemeClr val="lt1"/>
                </a:solidFill>
              </a:rPr>
              <a:t>eceptor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When the NMDA receptor is stimulated by glutamate, there is an upregulation of the NMDA receptor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This is clinically important because it increases pain sensitivity 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NMDA Receptor Antagonist (in brief)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2"/>
                </a:solidFill>
              </a:rPr>
              <a:t>Methadone and Ketamine</a:t>
            </a:r>
            <a:endParaRPr sz="14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Work by decreasing pain sensitivity and opioid tolerance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lang="en" sz="1400">
                <a:solidFill>
                  <a:schemeClr val="lt1"/>
                </a:solidFill>
              </a:rPr>
              <a:t>If patient becomes drowsy after starting ketamine, hold or reduce the opioid dose before holding ketamine dose 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