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8.xml" ContentType="application/vnd.openxmlformats-officedocument.theme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slideLayouts/slideLayout33.xml" ContentType="application/vnd.openxmlformats-officedocument.presentationml.slideLayout+xml"/>
  <Override PartName="/ppt/theme/theme20.xml" ContentType="application/vnd.openxmlformats-officedocument.theme+xml"/>
  <Override PartName="/ppt/slideLayouts/slideLayout34.xml" ContentType="application/vnd.openxmlformats-officedocument.presentationml.slideLayout+xml"/>
  <Override PartName="/ppt/theme/theme21.xml" ContentType="application/vnd.openxmlformats-officedocument.theme+xml"/>
  <Override PartName="/ppt/slideLayouts/slideLayout35.xml" ContentType="application/vnd.openxmlformats-officedocument.presentationml.slideLayout+xml"/>
  <Override PartName="/ppt/theme/theme22.xml" ContentType="application/vnd.openxmlformats-officedocument.theme+xml"/>
  <Override PartName="/ppt/slideLayouts/slideLayout36.xml" ContentType="application/vnd.openxmlformats-officedocument.presentationml.slideLayout+xml"/>
  <Override PartName="/ppt/theme/theme23.xml" ContentType="application/vnd.openxmlformats-officedocument.theme+xml"/>
  <Override PartName="/ppt/slideLayouts/slideLayout37.xml" ContentType="application/vnd.openxmlformats-officedocument.presentationml.slideLayout+xml"/>
  <Override PartName="/ppt/theme/theme24.xml" ContentType="application/vnd.openxmlformats-officedocument.theme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37" r:id="rId2"/>
    <p:sldMasterId id="2147483839" r:id="rId3"/>
    <p:sldMasterId id="2147483841" r:id="rId4"/>
    <p:sldMasterId id="2147483843" r:id="rId5"/>
    <p:sldMasterId id="2147483845" r:id="rId6"/>
    <p:sldMasterId id="2147483847" r:id="rId7"/>
    <p:sldMasterId id="2147483849" r:id="rId8"/>
    <p:sldMasterId id="2147483851" r:id="rId9"/>
    <p:sldMasterId id="2147483853" r:id="rId10"/>
    <p:sldMasterId id="2147483855" r:id="rId11"/>
    <p:sldMasterId id="2147483859" r:id="rId12"/>
    <p:sldMasterId id="2147483879" r:id="rId13"/>
    <p:sldMasterId id="2147483881" r:id="rId14"/>
    <p:sldMasterId id="2147483883" r:id="rId15"/>
    <p:sldMasterId id="2147483885" r:id="rId16"/>
    <p:sldMasterId id="2147483887" r:id="rId17"/>
    <p:sldMasterId id="2147483890" r:id="rId18"/>
    <p:sldMasterId id="2147483893" r:id="rId19"/>
    <p:sldMasterId id="2147483895" r:id="rId20"/>
    <p:sldMasterId id="2147483897" r:id="rId21"/>
    <p:sldMasterId id="2147483899" r:id="rId22"/>
    <p:sldMasterId id="2147483901" r:id="rId23"/>
    <p:sldMasterId id="2147483903" r:id="rId24"/>
    <p:sldMasterId id="2147483906" r:id="rId25"/>
  </p:sldMasterIdLst>
  <p:notesMasterIdLst>
    <p:notesMasterId r:id="rId91"/>
  </p:notesMasterIdLst>
  <p:handoutMasterIdLst>
    <p:handoutMasterId r:id="rId92"/>
  </p:handoutMasterIdLst>
  <p:sldIdLst>
    <p:sldId id="256" r:id="rId26"/>
    <p:sldId id="678" r:id="rId27"/>
    <p:sldId id="679" r:id="rId28"/>
    <p:sldId id="680" r:id="rId29"/>
    <p:sldId id="681" r:id="rId30"/>
    <p:sldId id="614" r:id="rId31"/>
    <p:sldId id="683" r:id="rId32"/>
    <p:sldId id="684" r:id="rId33"/>
    <p:sldId id="685" r:id="rId34"/>
    <p:sldId id="686" r:id="rId35"/>
    <p:sldId id="687" r:id="rId36"/>
    <p:sldId id="644" r:id="rId37"/>
    <p:sldId id="628" r:id="rId38"/>
    <p:sldId id="708" r:id="rId39"/>
    <p:sldId id="709" r:id="rId40"/>
    <p:sldId id="710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645" r:id="rId51"/>
    <p:sldId id="646" r:id="rId52"/>
    <p:sldId id="647" r:id="rId53"/>
    <p:sldId id="662" r:id="rId54"/>
    <p:sldId id="654" r:id="rId55"/>
    <p:sldId id="652" r:id="rId56"/>
    <p:sldId id="651" r:id="rId57"/>
    <p:sldId id="655" r:id="rId58"/>
    <p:sldId id="656" r:id="rId59"/>
    <p:sldId id="657" r:id="rId60"/>
    <p:sldId id="658" r:id="rId61"/>
    <p:sldId id="659" r:id="rId62"/>
    <p:sldId id="660" r:id="rId63"/>
    <p:sldId id="661" r:id="rId64"/>
    <p:sldId id="663" r:id="rId65"/>
    <p:sldId id="664" r:id="rId66"/>
    <p:sldId id="676" r:id="rId67"/>
    <p:sldId id="695" r:id="rId68"/>
    <p:sldId id="696" r:id="rId69"/>
    <p:sldId id="691" r:id="rId70"/>
    <p:sldId id="692" r:id="rId71"/>
    <p:sldId id="690" r:id="rId72"/>
    <p:sldId id="688" r:id="rId73"/>
    <p:sldId id="689" r:id="rId74"/>
    <p:sldId id="693" r:id="rId75"/>
    <p:sldId id="694" r:id="rId76"/>
    <p:sldId id="697" r:id="rId77"/>
    <p:sldId id="700" r:id="rId78"/>
    <p:sldId id="701" r:id="rId79"/>
    <p:sldId id="698" r:id="rId80"/>
    <p:sldId id="702" r:id="rId81"/>
    <p:sldId id="703" r:id="rId82"/>
    <p:sldId id="704" r:id="rId83"/>
    <p:sldId id="705" r:id="rId84"/>
    <p:sldId id="699" r:id="rId85"/>
    <p:sldId id="706" r:id="rId86"/>
    <p:sldId id="666" r:id="rId87"/>
    <p:sldId id="682" r:id="rId88"/>
    <p:sldId id="636" r:id="rId89"/>
    <p:sldId id="707" r:id="rId90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87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slide" Target="slides/slide65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5E85FA-3A7D-4720-889A-89FAC285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3CDCCA-A663-4158-92A5-AE9AC3931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075AD791-2D6A-49D5-A3F3-C0BA2081C2DB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4AD1E45-00AC-449E-9CD9-29DBBC789612}" type="slidenum">
              <a:rPr lang="en-US" sz="1200" smtClean="0">
                <a:solidFill>
                  <a:schemeClr val="tx1"/>
                </a:solidFill>
              </a:rPr>
              <a:pPr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1317E67-0131-4F1F-9519-664C26FEB3B3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2C10FC55-DCD3-4AB1-9BC5-993CDD0734C1}" type="slidenum">
              <a:rPr lang="en-US" sz="1200" smtClean="0">
                <a:solidFill>
                  <a:srgbClr val="000000"/>
                </a:solidFill>
              </a:rPr>
              <a:pPr/>
              <a:t>14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BFD09CD-5782-4BEF-BFF9-F0B3B8D8675B}" type="slidenum">
              <a:rPr lang="en-US" sz="1200" smtClean="0">
                <a:solidFill>
                  <a:srgbClr val="000000"/>
                </a:solidFill>
              </a:rPr>
              <a:pPr/>
              <a:t>15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60E7C0C7-BEA1-4345-A5BF-C6BE12E45ADB}" type="slidenum">
              <a:rPr lang="en-US" sz="1200" smtClean="0">
                <a:solidFill>
                  <a:srgbClr val="000000"/>
                </a:solidFill>
              </a:rPr>
              <a:pPr/>
              <a:t>16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612DFF31-CE33-4CA3-9471-D951A9647E0F}" type="slidenum">
              <a:rPr lang="en-US" sz="1200" smtClean="0">
                <a:solidFill>
                  <a:srgbClr val="000000"/>
                </a:solidFill>
              </a:rPr>
              <a:pPr/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C14E5FB0-E6E5-4265-89EB-921556B30D83}" type="slidenum">
              <a:rPr lang="en-US" sz="1200" smtClean="0">
                <a:solidFill>
                  <a:srgbClr val="000000"/>
                </a:solidFill>
              </a:rPr>
              <a:pPr/>
              <a:t>18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0D9B3E20-AD91-42E2-8F60-BCE797DF4C4C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E7DFC6-3585-4EA3-9D05-58FE8EA5DC65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5C449A21-9AA5-4914-B152-1AB84A82B6E1}" type="slidenum">
              <a:rPr lang="en-US" sz="1200" smtClean="0">
                <a:solidFill>
                  <a:srgbClr val="000000"/>
                </a:solidFill>
              </a:rPr>
              <a:pPr/>
              <a:t>20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ECBE87DF-9275-4FD5-A8EE-C241CBA68DAD}" type="slidenum">
              <a:rPr lang="en-US" sz="1200" smtClean="0">
                <a:solidFill>
                  <a:srgbClr val="000000"/>
                </a:solidFill>
              </a:rPr>
              <a:pPr/>
              <a:t>21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3D777-F360-4C3C-B003-83E9153CC28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C2840CBB-0F49-45D7-A768-1E8FF3057C97}" type="slidenum">
              <a:rPr lang="en-US" sz="1200" smtClean="0">
                <a:solidFill>
                  <a:srgbClr val="000000"/>
                </a:solidFill>
              </a:rPr>
              <a:pPr/>
              <a:t>23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8609045B-744A-489D-9459-B27FB1A2A8D0}" type="slidenum">
              <a:rPr lang="en-US" sz="1200" smtClean="0">
                <a:solidFill>
                  <a:srgbClr val="000000"/>
                </a:solidFill>
              </a:rPr>
              <a:pPr/>
              <a:t>24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fld id="{06B6E258-BB02-44E9-983B-E9EBD4B6EADD}" type="slidenum">
              <a:rPr lang="en-US" sz="1200" smtClean="0">
                <a:solidFill>
                  <a:srgbClr val="000000"/>
                </a:solidFill>
              </a:rPr>
              <a:pPr/>
              <a:t>25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1B4EAAB-8F8B-474C-9637-E843F1607702}" type="slidenum">
              <a:rPr lang="en-US" sz="1200" smtClean="0">
                <a:solidFill>
                  <a:schemeClr val="tx1"/>
                </a:solidFill>
              </a:rPr>
              <a:pPr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E75969B-B0CE-4109-857A-8C4F4771C588}" type="slidenum">
              <a:rPr lang="en-US" sz="1200" smtClean="0">
                <a:solidFill>
                  <a:schemeClr val="tx1"/>
                </a:solidFill>
              </a:rPr>
              <a:pPr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1CB89566-A561-41B2-9E98-21D99A4152C9}" type="slidenum">
              <a:rPr lang="en-US" sz="1200" smtClean="0">
                <a:solidFill>
                  <a:schemeClr val="tx1"/>
                </a:solidFill>
              </a:rPr>
              <a:pPr/>
              <a:t>28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1CB89566-A561-41B2-9E98-21D99A4152C9}" type="slidenum">
              <a:rPr lang="en-US" sz="1200" smtClean="0">
                <a:solidFill>
                  <a:schemeClr val="tx1"/>
                </a:solidFill>
              </a:rPr>
              <a:pPr/>
              <a:t>29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4AD1E45-00AC-449E-9CD9-29DBBC789612}" type="slidenum">
              <a:rPr lang="en-US" sz="1200" smtClean="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AA82801-B418-4202-B0CB-2D053F4D6573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150B350-47CB-4990-A580-7E8D9F960A1A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C6532C8-9257-4093-B8D2-B45D76E2A70D}" type="slidenum">
              <a:rPr lang="en-US" sz="1200" smtClean="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93AF75F-37DE-40A4-A366-81921FAE5C64}" type="slidenum">
              <a:rPr lang="en-US" sz="1200" smtClean="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F0763B66-9CB9-46ED-9E69-6F54711ECF03}" type="slidenum">
              <a:rPr lang="en-US" sz="1200" smtClean="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6B79101-17C7-4850-8050-8D21F41AE83F}" type="slidenum">
              <a:rPr lang="en-US" sz="1200" smtClean="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8A0A8A8F-AF9A-4AA1-B1E0-14837B0CD2BD}" type="slidenum">
              <a:rPr lang="en-US" sz="1200" smtClean="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4A52DAC1-5EF3-4921-9362-096ADAD3E359}" type="slidenum">
              <a:rPr lang="en-US" sz="1200" smtClean="0">
                <a:solidFill>
                  <a:srgbClr val="000000"/>
                </a:solidFill>
              </a:rPr>
              <a:pPr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12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1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84C8-E4B3-43F6-9663-D2BCDCFCB4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2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F82AC-1CC7-4017-8570-5FD9C9F9E3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8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779C3-2CBE-48B6-8C9E-9F6624C42F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61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03CAE-3F06-4B8F-9555-B2A82B2EF8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439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66DCDE-4C7F-4AD2-A322-FC385F29A6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524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FBBCC-AE30-4AD3-82A0-18C7351506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637B9-B68F-4652-88DF-EF5AC5C3F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66688A8-EB02-4A3D-9F04-63230B2D4A01}" type="slidenum">
              <a:rPr lang="en-US" sz="1200" smtClean="0">
                <a:solidFill>
                  <a:srgbClr val="000000"/>
                </a:solidFill>
              </a:rPr>
              <a:pPr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13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2156D-4D4C-426C-8897-DDC9AA092C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76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751D9-8C6B-48B8-8D9A-294285BFCD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880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93AF75F-37DE-40A4-A366-81921FAE5C64}" type="slidenum">
              <a:rPr lang="en-US" sz="1200" smtClean="0">
                <a:solidFill>
                  <a:srgbClr val="000000"/>
                </a:solidFill>
              </a:rPr>
              <a:pPr/>
              <a:t>55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66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CDE2C-6B60-4B0D-BB55-3FE06FBC6F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2353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2D11C-F463-4483-BC0E-EBD1D11105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0921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56AD3-3D66-4E8E-8BF7-2151BD18B1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537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4A52DAC1-5EF3-4921-9362-096ADAD3E359}" type="slidenum">
              <a:rPr lang="en-US" sz="1200" smtClean="0">
                <a:solidFill>
                  <a:srgbClr val="000000"/>
                </a:solidFill>
              </a:rPr>
              <a:pPr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35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61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1317E67-0131-4F1F-9519-664C26FEB3B3}" type="slidenum">
              <a:rPr lang="en-US" sz="1200" smtClean="0">
                <a:solidFill>
                  <a:schemeClr val="tx1"/>
                </a:solidFill>
              </a:rPr>
              <a:pPr/>
              <a:t>63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1317E67-0131-4F1F-9519-664C26FEB3B3}" type="slidenum">
              <a:rPr lang="en-US" sz="1200" smtClean="0">
                <a:solidFill>
                  <a:schemeClr val="tx1"/>
                </a:solidFill>
              </a:rPr>
              <a:pPr/>
              <a:t>65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9BDF434-33B5-45F1-AA51-E89B92E6E151}" type="slidenum">
              <a:rPr lang="en-US" sz="1200" smtClean="0">
                <a:solidFill>
                  <a:schemeClr val="tx1"/>
                </a:solidFill>
              </a:rPr>
              <a:pPr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9417-B91C-43F6-884F-7DDFD5FEB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0966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EA44-2100-4DF6-864E-D4A864EA1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4949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9F59-DB41-4B6C-BA11-1CB41552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4575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1126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BB30-7578-4975-A3D6-73525E5938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7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650F-B672-47B6-B485-CEE0F5F74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3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65F7-61D1-4E1D-AE32-36226C14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3322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DA00-75E5-4E67-9CA9-42060092C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999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E1C2-1349-4F3E-BB46-0C24E651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673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0A4A9F58-D560-4435-B6FD-EF39CAEC9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8646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093BE-AE57-4273-A996-B47A8CE2F1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1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3CF92-EE8A-4CB0-A5F3-E3D8FC2DFA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5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6C2F-E444-453B-9FD8-8792B74F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9348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DAEE8-B373-451F-B330-62D7DBCE8F6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282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BBEE5-CA84-4374-A772-68A79380A6F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58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D4D50-92D5-4316-8840-F89452BB01F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85163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374F5A-07BF-4F00-8D3D-9D0F04ED4A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90147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3F97-AD1E-4C80-912B-45B8F9B61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3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C55E-3C7E-4343-A117-AB4061E7350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49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C41E-A2F7-469D-A468-3E2471363D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AF4F-44BC-4A44-B886-18D4DEB3C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1074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02579-6A53-4F96-AD2C-5AAE9532B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9536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7653-DBF3-4E9A-B22E-F3C606303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725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810E-6754-4494-9A7A-E4D9B1E7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156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D941-338F-4D0A-BA9E-4C7CCF5E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36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85DC-5120-49F2-8B6A-23764F30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42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905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9FF232-F85D-4B7C-9654-972105FF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53CF50-739F-4067-8AD5-1C56D2160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2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BBD2D61D-2F13-400D-BAB3-D07BEA0BC78E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8D578D-D6C1-4FC0-8605-15AE1B283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C648CAD-4107-4ABA-9912-872559455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E581A4-956B-43DB-801E-F97E942A3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73963-00BE-4345-95B2-5BCDF16F9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1EC11F-0B73-4504-844C-9324999B9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l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4C3FDC-62E9-4682-875B-C40B3B05FAA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6623CD3-D7B8-4150-A8AC-3F41B9B10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C648CAD-4107-4ABA-9912-872559455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40F40D-D9B7-462C-B1C5-CD7B52FF3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EB277-CC48-4EF6-8C98-FB7B1642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76053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opioidcalculator.practicalpainmanagemen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mholtsma.pythonanywhere.com/converter/default/index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  Introduction to Pharmacist’s Role in Palliative Care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477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Mark Holtsman, Pharm.D.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Co-Director, Inpatient Pain Service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Clinical Professor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Anesthesiology and Pain Medicine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UC Davis Medical Center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Clinical Professor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99"/>
                </a:solidFill>
              </a:rPr>
              <a:t>UCSF School of Pharmacy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fld id="{84CF4FE8-B4CF-486C-9BEE-374FC7632F17}" type="datetime4">
              <a:rPr lang="en-US" sz="2000" smtClean="0">
                <a:solidFill>
                  <a:srgbClr val="FFFF99"/>
                </a:solidFill>
              </a:rPr>
              <a:t>October 9, 2019</a:t>
            </a:fld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25" y="6461125"/>
            <a:ext cx="1633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buFont typeface="Times New Roman" pitchFamily="18" charset="0"/>
              <a:buChar char="©"/>
            </a:pPr>
            <a:r>
              <a:rPr lang="en-US" sz="1000">
                <a:solidFill>
                  <a:srgbClr val="FFFF00"/>
                </a:solidFill>
              </a:rPr>
              <a:t>Mark Holtsman, Pharm.D.</a:t>
            </a: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Safety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Medication Reconciliation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Investigate Medication Errors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Screen for Drug Abuse and Diversion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  <p:extLst>
      <p:ext uri="{BB962C8B-B14F-4D97-AF65-F5344CB8AC3E}">
        <p14:creationId xmlns:p14="http://schemas.microsoft.com/office/powerpoint/2010/main" val="12414450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Administrative/Formulary Management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Develop and maintain a medication formulary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Implement quality improvement projects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Develop pain and symptom management protocols to optimize medication use 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  <p:extLst>
      <p:ext uri="{BB962C8B-B14F-4D97-AF65-F5344CB8AC3E}">
        <p14:creationId xmlns:p14="http://schemas.microsoft.com/office/powerpoint/2010/main" val="10865429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Terminology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Palliative Care (defined by World Health Organization)</a:t>
            </a:r>
          </a:p>
          <a:p>
            <a:pPr algn="l">
              <a:defRPr/>
            </a:pPr>
            <a:r>
              <a:rPr lang="en-US" sz="1600" dirty="0"/>
              <a:t>	“An approach that improves the quality of life of patients and their families</a:t>
            </a:r>
          </a:p>
          <a:p>
            <a:pPr algn="l">
              <a:defRPr/>
            </a:pPr>
            <a:r>
              <a:rPr lang="en-US" sz="1600" dirty="0"/>
              <a:t>	facing life-threatening illness, through the prevention, assessment,</a:t>
            </a:r>
          </a:p>
          <a:p>
            <a:pPr algn="l">
              <a:defRPr/>
            </a:pPr>
            <a:r>
              <a:rPr lang="en-US" sz="1600" dirty="0"/>
              <a:t>	and treatment of pain and other physical, psychosocial, and spiritual</a:t>
            </a:r>
          </a:p>
          <a:p>
            <a:pPr algn="l">
              <a:defRPr/>
            </a:pPr>
            <a:r>
              <a:rPr lang="en-US" sz="1600" dirty="0"/>
              <a:t>	problems.”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Hospice (defined by Merriam-Webster)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a facility or program designed to provide a caring environment for meeting the physical and emotional needs of the terminally ill 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95417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Terminology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95417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Pain (defined by International Association for the Study of Pain)</a:t>
            </a:r>
          </a:p>
          <a:p>
            <a:pPr algn="l">
              <a:defRPr/>
            </a:pPr>
            <a:r>
              <a:rPr lang="en-US" sz="1600" dirty="0">
                <a:solidFill>
                  <a:srgbClr val="FFFFFF"/>
                </a:solidFill>
              </a:rPr>
              <a:t>	“An unpleasant sensory and emotional experience associated with actual or 	potential tissue damage.”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Acute Pain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Recent sudden onset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Usually has obvious cause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Short Duration (less than 1 month)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Characteristic behavior such as crying, moaning, grimacing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Chronic Pain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Persistent (generally greater than 3 months or beyond expected healing time)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Usually due to chronic disease or condition (often more difficult to treat)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May cause prolonged functional impairment (physical and psychological)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</a:rPr>
              <a:t>May or may not be associated with characteristic behavior (insomnia, depression)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376" y="6352401"/>
            <a:ext cx="6159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Vardeh</a:t>
            </a:r>
            <a:r>
              <a:rPr lang="en-US" sz="1200" dirty="0" smtClean="0">
                <a:solidFill>
                  <a:srgbClr val="FFFF00"/>
                </a:solidFill>
              </a:rPr>
              <a:t>, D. et al J </a:t>
            </a:r>
            <a:r>
              <a:rPr lang="en-US" sz="1200" dirty="0">
                <a:solidFill>
                  <a:srgbClr val="FFFF00"/>
                </a:solidFill>
              </a:rPr>
              <a:t>Pain. </a:t>
            </a:r>
            <a:r>
              <a:rPr lang="en-US" sz="1200" b="1" dirty="0">
                <a:solidFill>
                  <a:srgbClr val="FFFF00"/>
                </a:solidFill>
              </a:rPr>
              <a:t>2016</a:t>
            </a:r>
            <a:r>
              <a:rPr lang="en-US" sz="1200" dirty="0">
                <a:solidFill>
                  <a:srgbClr val="FFFF00"/>
                </a:solidFill>
              </a:rPr>
              <a:t> Sep;17(9 </a:t>
            </a:r>
            <a:r>
              <a:rPr lang="en-US" sz="1200" dirty="0" err="1">
                <a:solidFill>
                  <a:srgbClr val="FFFF00"/>
                </a:solidFill>
              </a:rPr>
              <a:t>Suppl</a:t>
            </a:r>
            <a:r>
              <a:rPr lang="en-US" sz="1200" dirty="0">
                <a:solidFill>
                  <a:srgbClr val="FFFF00"/>
                </a:solidFill>
              </a:rPr>
              <a:t>):T50-69. </a:t>
            </a:r>
            <a:r>
              <a:rPr lang="en-US" sz="1200" dirty="0" err="1">
                <a:solidFill>
                  <a:srgbClr val="FFFF00"/>
                </a:solidFill>
              </a:rPr>
              <a:t>doi</a:t>
            </a:r>
            <a:r>
              <a:rPr lang="en-US" sz="1200" dirty="0">
                <a:solidFill>
                  <a:srgbClr val="FFFF00"/>
                </a:solidFill>
              </a:rPr>
              <a:t>: 10.1016/j.jpain.</a:t>
            </a:r>
            <a:r>
              <a:rPr lang="en-US" sz="1200" b="1" dirty="0">
                <a:solidFill>
                  <a:srgbClr val="FFFF00"/>
                </a:solidFill>
              </a:rPr>
              <a:t>2016</a:t>
            </a:r>
            <a:r>
              <a:rPr lang="en-US" sz="1200" dirty="0">
                <a:solidFill>
                  <a:srgbClr val="FFFF00"/>
                </a:solidFill>
              </a:rPr>
              <a:t>.03.001. Review.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Terminology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Somatic Pain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Pain originating from somatic nociceptors located in structures such as ligaments, bones, and blood vessels.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Descriptor: Dull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Example: Blunt trauma from hammer hitting thumb</a:t>
            </a:r>
            <a:endParaRPr lang="en-US" sz="240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Visceral Pain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Pain originating from organ-level nociceptors or visceral cavities resulting in diffuse pain.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Descriptor: aching, pressure 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Example: Myocardial Infarction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Neuropathic Pain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Pain caused by a primary lesion or dysfunction of the nervous system.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Peripheral neuropathic pain (Example: Vincristine toxicity)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Central neuropathic pain ( Example: Spinal Cord or Brain Tumor)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FF00"/>
                </a:solidFill>
              </a:rPr>
              <a:t>Descriptor: Burning, pins and needles </a:t>
            </a:r>
            <a:endParaRPr lang="en-US" sz="240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04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mtClean="0">
                <a:solidFill>
                  <a:srgbClr val="FFFF00"/>
                </a:solidFill>
              </a:rPr>
              <a:t>Common Barriers to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Treatment of Chronic Pain</a:t>
            </a:r>
            <a:br>
              <a:rPr lang="en-US" smtClean="0">
                <a:solidFill>
                  <a:srgbClr val="FFFF00"/>
                </a:solidFill>
              </a:rPr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1000" y="1600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600" smtClean="0">
                <a:solidFill>
                  <a:srgbClr val="FFFF00"/>
                </a:solidFill>
              </a:rPr>
              <a:t>Patient-Related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F7C80"/>
              </a:buClr>
              <a:buFontTx/>
              <a:buChar char="•"/>
            </a:pPr>
            <a:r>
              <a:rPr lang="en-US" sz="2400" b="1" smtClean="0">
                <a:solidFill>
                  <a:srgbClr val="FFFF00"/>
                </a:solidFill>
              </a:rPr>
              <a:t>Exaggerated fear of addiction, tolerance, side effects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F7C80"/>
              </a:buClr>
              <a:buFontTx/>
              <a:buChar char="•"/>
            </a:pPr>
            <a:r>
              <a:rPr lang="en-US" sz="2400" b="1" smtClean="0">
                <a:solidFill>
                  <a:srgbClr val="FFFF00"/>
                </a:solidFill>
              </a:rPr>
              <a:t>Reluctance to report pain:  stoicism, desire to “please” physician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FF7C80"/>
              </a:buClr>
              <a:buFontTx/>
              <a:buChar char="•"/>
            </a:pPr>
            <a:r>
              <a:rPr lang="en-US" sz="2400" b="1" smtClean="0">
                <a:solidFill>
                  <a:srgbClr val="FFFF00"/>
                </a:solidFill>
              </a:rPr>
              <a:t>Concerns about “meaning” of pain (associate increased pain with worsening disease)</a:t>
            </a:r>
          </a:p>
          <a:p>
            <a:pPr marL="342900" indent="-342900" algn="l">
              <a:lnSpc>
                <a:spcPct val="90000"/>
              </a:lnSpc>
              <a:spcBef>
                <a:spcPct val="40000"/>
              </a:spcBef>
            </a:pP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" y="6605588"/>
            <a:ext cx="8153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100" smtClean="0">
                <a:latin typeface="Arial" charset="0"/>
                <a:cs typeface="Times New Roman" pitchFamily="18" charset="0"/>
              </a:rPr>
              <a:t>(American Pain Society, 2001; </a:t>
            </a:r>
            <a:r>
              <a:rPr lang="en-US" sz="1200" smtClean="0">
                <a:latin typeface="Arial" charset="0"/>
                <a:cs typeface="Times New Roman" pitchFamily="18" charset="0"/>
              </a:rPr>
              <a:t> Glajchen, 2001; Lister, 1996; Portenoy RK, 1996</a:t>
            </a:r>
            <a:r>
              <a:rPr lang="en-US" sz="1100" smtClean="0">
                <a:latin typeface="Arial" charset="0"/>
                <a:cs typeface="Times New Roman" pitchFamily="18" charset="0"/>
              </a:rPr>
              <a:t>; Weinstein et al, 2000)</a:t>
            </a:r>
          </a:p>
          <a:p>
            <a:pPr algn="l" eaLnBrk="1" hangingPunct="1">
              <a:spcBef>
                <a:spcPct val="50000"/>
              </a:spcBef>
            </a:pPr>
            <a:endParaRPr lang="en-US" sz="1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419100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600" dirty="0">
                <a:solidFill>
                  <a:srgbClr val="FFFF00"/>
                </a:solidFill>
              </a:rPr>
              <a:t>Palliative Care </a:t>
            </a:r>
            <a:r>
              <a:rPr lang="en-US" sz="3600" dirty="0" smtClean="0">
                <a:solidFill>
                  <a:srgbClr val="FFFF00"/>
                </a:solidFill>
              </a:rPr>
              <a:t>Terminology</a:t>
            </a:r>
            <a:r>
              <a:rPr lang="en-US" altLang="en-US" sz="32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00050" y="20574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3200" smtClean="0">
                <a:solidFill>
                  <a:srgbClr val="FFFFFF"/>
                </a:solidFill>
                <a:latin typeface="Arial" charset="0"/>
              </a:rPr>
              <a:t> Physical dependence</a:t>
            </a:r>
            <a:r>
              <a:rPr lang="en-US" altLang="en-US" sz="3200" b="1" smtClean="0">
                <a:solidFill>
                  <a:srgbClr val="FFFFFF"/>
                </a:solidFill>
                <a:latin typeface="Arial" charset="0"/>
              </a:rPr>
              <a:t>  </a:t>
            </a:r>
          </a:p>
          <a:p>
            <a:pPr marL="906463" lvl="1" indent="-280988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Abstinence syndrome induced by administration of an antagonist or by dose reduction</a:t>
            </a:r>
          </a:p>
          <a:p>
            <a:pPr marL="906463" lvl="1" indent="-280988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Assumed to exist after dosing for a few days but actually highly variable</a:t>
            </a:r>
          </a:p>
          <a:p>
            <a:pPr marL="906463" lvl="1" indent="-280988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Usually unimportant if abstinence avoided </a:t>
            </a:r>
          </a:p>
          <a:p>
            <a:pPr marL="906463" lvl="1" indent="-280988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Does not independently cause addiction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-457200" y="381000"/>
            <a:ext cx="1043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Palliative Care Terminology </a:t>
            </a:r>
            <a:r>
              <a:rPr lang="en-US" altLang="en-US" sz="36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1676400"/>
            <a:ext cx="89503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65138" indent="-465138" algn="l">
              <a:spcBef>
                <a:spcPct val="20000"/>
              </a:spcBef>
              <a:buFontTx/>
              <a:buChar char="•"/>
            </a:pPr>
            <a:r>
              <a:rPr lang="en-US" altLang="en-US" sz="3200" smtClean="0">
                <a:solidFill>
                  <a:srgbClr val="FFFFFF"/>
                </a:solidFill>
                <a:latin typeface="Arial" charset="0"/>
              </a:rPr>
              <a:t>Tolerance</a:t>
            </a:r>
          </a:p>
          <a:p>
            <a:pPr marL="865188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Diminished drug effect from drug exposure</a:t>
            </a:r>
          </a:p>
          <a:p>
            <a:pPr marL="865188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Varied types: associative vs pharmacologic </a:t>
            </a:r>
          </a:p>
          <a:p>
            <a:pPr marL="865188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Tolerance to side effects is desirable </a:t>
            </a:r>
          </a:p>
          <a:p>
            <a:pPr marL="865188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Tolerance to analgesia seldom a problem in the clinical setting</a:t>
            </a:r>
          </a:p>
          <a:p>
            <a:pPr marL="1208088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2000" smtClean="0">
                <a:solidFill>
                  <a:srgbClr val="FFFFFF"/>
                </a:solidFill>
                <a:latin typeface="Arial" charset="0"/>
              </a:rPr>
              <a:t>Tolerance rarely “drives” dose escalation </a:t>
            </a:r>
          </a:p>
          <a:p>
            <a:pPr marL="1208088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2000" smtClean="0">
                <a:solidFill>
                  <a:srgbClr val="FFFFFF"/>
                </a:solidFill>
                <a:latin typeface="Arial" charset="0"/>
              </a:rPr>
              <a:t>Tolerance does not cause addiction</a:t>
            </a:r>
            <a:endParaRPr lang="en-US" altLang="en-US" sz="2400" b="1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c_Epidemiology_fi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481138"/>
            <a:ext cx="3895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6172200"/>
            <a:ext cx="4322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</a:rPr>
              <a:t>http://www.cancerline.com/cancerlinehcp/9898_11092_4_1_1.aspx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05075" y="225425"/>
            <a:ext cx="429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smtClean="0">
                <a:solidFill>
                  <a:srgbClr val="FFFF00"/>
                </a:solidFill>
              </a:rPr>
              <a:t>Disease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 smtClean="0">
                <a:solidFill>
                  <a:srgbClr val="FFFF00"/>
                </a:solidFill>
              </a:rPr>
              <a:t>US Food and Drug Administration Definition of Opioid Tolerance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09600" y="1524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Opioid Tolerance occurs after a patient has taken the equivalent of 60 mg per day of oral morphine for one week.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This equates to: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FFFF00"/>
                </a:solidFill>
              </a:rPr>
              <a:t> 40 mg oral oxycodone/day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FFFF00"/>
                </a:solidFill>
              </a:rPr>
              <a:t>25 mcg/</a:t>
            </a:r>
            <a:r>
              <a:rPr lang="en-US" sz="2800" dirty="0" err="1" smtClean="0">
                <a:solidFill>
                  <a:srgbClr val="FFFF00"/>
                </a:solidFill>
              </a:rPr>
              <a:t>hr</a:t>
            </a:r>
            <a:r>
              <a:rPr lang="en-US" sz="2800" dirty="0" smtClean="0">
                <a:solidFill>
                  <a:srgbClr val="FFFF00"/>
                </a:solidFill>
              </a:rPr>
              <a:t> transdermal fentanyl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-381000" y="381000"/>
            <a:ext cx="1013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600" dirty="0">
                <a:solidFill>
                  <a:srgbClr val="FFFF00"/>
                </a:solidFill>
              </a:rPr>
              <a:t>Palliative Care Terminology </a:t>
            </a:r>
            <a:r>
              <a:rPr lang="en-US" altLang="en-US" sz="36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00075" y="1600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143000" indent="-523875" algn="l"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  <a:latin typeface="Arial" charset="0"/>
              </a:rPr>
              <a:t>Addiction</a:t>
            </a:r>
            <a:endParaRPr lang="en-US" altLang="en-US" sz="3200" b="1" dirty="0" smtClean="0">
              <a:solidFill>
                <a:srgbClr val="FFFFFF"/>
              </a:solidFill>
              <a:latin typeface="Arial" charset="0"/>
            </a:endParaRPr>
          </a:p>
          <a:p>
            <a:pPr marL="15430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FFFFFF"/>
                </a:solidFill>
                <a:latin typeface="Arial" charset="0"/>
              </a:rPr>
              <a:t>Disease with pharmacologic, genetic, and psychosocial elements</a:t>
            </a:r>
          </a:p>
          <a:p>
            <a:pPr marL="15430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FFFFFF"/>
                </a:solidFill>
                <a:latin typeface="Arial" charset="0"/>
              </a:rPr>
              <a:t>Fundamental features</a:t>
            </a:r>
            <a:endParaRPr lang="en-US" altLang="en-US" sz="2800" dirty="0" smtClean="0">
              <a:solidFill>
                <a:srgbClr val="FFFFFF"/>
              </a:solidFill>
              <a:latin typeface="Arial" charset="0"/>
            </a:endParaRPr>
          </a:p>
          <a:p>
            <a:pPr marL="1885950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Loss of control</a:t>
            </a:r>
          </a:p>
          <a:p>
            <a:pPr marL="1885950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Compulsive use</a:t>
            </a:r>
          </a:p>
          <a:p>
            <a:pPr marL="1885950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Use despite harm</a:t>
            </a:r>
          </a:p>
          <a:p>
            <a:pPr marL="15430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FFFFFF"/>
                </a:solidFill>
                <a:latin typeface="Arial" charset="0"/>
              </a:rPr>
              <a:t>Diagnosed by observation of aberrant drug-related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279525" y="6513513"/>
            <a:ext cx="292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smtClean="0">
                <a:solidFill>
                  <a:srgbClr val="FFFF00"/>
                </a:solidFill>
                <a:latin typeface="Times" pitchFamily="18" charset="0"/>
              </a:rPr>
              <a:t>Cami J et al. N Engl J Med 2003;349:975-86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-381000" y="381000"/>
            <a:ext cx="10287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Palliative Care Terminology </a:t>
            </a:r>
            <a:r>
              <a:rPr lang="en-US" altLang="en-US" sz="36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93675" y="1676400"/>
            <a:ext cx="89503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en-US" sz="3200" smtClean="0">
                <a:solidFill>
                  <a:srgbClr val="FFFFFF"/>
                </a:solidFill>
                <a:latin typeface="Arial" charset="0"/>
              </a:rPr>
              <a:t>Pseudoaddiction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Aberrant drug-related behaviors driven by desperation over uncontrolled pain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Reduced by improved pain control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en-US" sz="2400" smtClean="0">
                <a:solidFill>
                  <a:srgbClr val="FFFFFF"/>
                </a:solidFill>
                <a:latin typeface="Arial" charset="0"/>
              </a:rPr>
              <a:t>Complexities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1800" smtClean="0">
                <a:solidFill>
                  <a:srgbClr val="FFFFFF"/>
                </a:solidFill>
                <a:latin typeface="Arial" charset="0"/>
              </a:rPr>
              <a:t>How aberrant can behavior be before it is inconsistent with pseudoaddiction?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altLang="en-US" sz="1800" smtClean="0">
                <a:solidFill>
                  <a:srgbClr val="FFFFFF"/>
                </a:solidFill>
                <a:latin typeface="Arial" charset="0"/>
              </a:rPr>
              <a:t>Can addiction and pseudoaddiction coexist?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44538"/>
            <a:ext cx="8559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 smtClean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-457200" y="381000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3600" smtClean="0">
                <a:solidFill>
                  <a:srgbClr val="FFFFFF"/>
                </a:solidFill>
                <a:latin typeface="Arial" charset="0"/>
              </a:rPr>
              <a:t>Opioid Therapy and Chemical Dependency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00050" y="20574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smtClean="0">
                <a:solidFill>
                  <a:srgbClr val="FFFFFF"/>
                </a:solidFill>
                <a:latin typeface="Arial" charset="0"/>
              </a:rPr>
              <a:t>Risk of addiction: Evolving view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Acute pain:  unlikely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Cancer pain:  unlikely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Cancer Survivor: evolving view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Chronic noncancer pain: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smtClean="0">
                <a:solidFill>
                  <a:srgbClr val="FFFFFF"/>
                </a:solidFill>
                <a:latin typeface="Arial" charset="0"/>
              </a:rPr>
              <a:t>Surveys of patients without abuse or psychopathology show rare addiction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smtClean="0">
                <a:solidFill>
                  <a:srgbClr val="FFFFFF"/>
                </a:solidFill>
                <a:latin typeface="Arial" charset="0"/>
              </a:rPr>
              <a:t>Surveys that include patients with abuse or psychopathology show mixed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Palliative Care Goals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228600" y="19812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buFont typeface="Wingdings" pitchFamily="2" charset="2"/>
              <a:buChar char="§"/>
              <a:defRPr/>
            </a:pPr>
            <a:r>
              <a:rPr lang="en-US" sz="1800" dirty="0"/>
              <a:t> </a:t>
            </a:r>
            <a:r>
              <a:rPr lang="en-US" sz="2000" dirty="0"/>
              <a:t>Provide relief from pain and other distressing symptoms.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Affirm life and regard dying as a part of the life cycle.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Intend neither to hasten or postpone death.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Offer a </a:t>
            </a:r>
            <a:r>
              <a:rPr lang="en-US" sz="2400" dirty="0"/>
              <a:t>support</a:t>
            </a:r>
            <a:r>
              <a:rPr lang="en-US" sz="2000" dirty="0"/>
              <a:t> system to help patients live as actively as possible until death.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Offer a support system to help the family cope during the patient’s illness and in      their own bereavement, including the needs of children.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Use a team approach to address the needs of patients and their families, including bereavement counseling, if indicated.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Enhance the quality of life that may also positively influence the</a:t>
            </a:r>
          </a:p>
          <a:p>
            <a:pPr algn="l">
              <a:defRPr/>
            </a:pPr>
            <a:r>
              <a:rPr lang="en-US" sz="2000" dirty="0"/>
              <a:t>course of a patient’s illness.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US" sz="2000" dirty="0"/>
              <a:t> Palliative care does not preclude aggressive treatment of</a:t>
            </a:r>
          </a:p>
          <a:p>
            <a:pPr algn="l">
              <a:defRPr/>
            </a:pPr>
            <a:r>
              <a:rPr lang="en-US" sz="2000" dirty="0"/>
              <a:t>an illness, and provides comfort to patients and their loved ones.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Palliative Care Pharmacotherapy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Illness seen commonly in Palliative Care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Cancer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End Stage Renal Disease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End Stage Hepatic Disease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End Stage Lung Disease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End Stage Heart Disease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Palliative Care Pharmacotherapy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Palliative Care Challenges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Pediatrics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Cognitively Impaired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Non-Verbal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Difficulty Swallowing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Impaired Renal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FF00"/>
                </a:solidFill>
              </a:rPr>
              <a:t>Impaired Hepatic Function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Palliative Care Pharmacotherapy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Palliative Care Pharmacist Opportunities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Opioid </a:t>
            </a:r>
            <a:r>
              <a:rPr lang="en-US" sz="2400" dirty="0" err="1">
                <a:solidFill>
                  <a:srgbClr val="FFFF00"/>
                </a:solidFill>
              </a:rPr>
              <a:t>equianalgesic</a:t>
            </a:r>
            <a:r>
              <a:rPr lang="en-US" sz="2400" dirty="0">
                <a:solidFill>
                  <a:srgbClr val="FFFF00"/>
                </a:solidFill>
              </a:rPr>
              <a:t> conversions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Pain Management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Medication Selection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Dose titration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Side effect management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Symptom Management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Medication Selection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Dose adjustments for decreased hepatic and renal function</a:t>
            </a:r>
          </a:p>
          <a:p>
            <a:pPr lvl="1" algn="l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838" y="6189799"/>
            <a:ext cx="625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hlinkClick r:id="rId4" tooltip="American journal of health-system pharmacy : AJHP : official journal of the American Society of Health-System Pharmacists."/>
              </a:rPr>
              <a:t>Hammer K et al. Am J Health </a:t>
            </a:r>
            <a:r>
              <a:rPr lang="en-US" sz="1200" dirty="0" err="1">
                <a:solidFill>
                  <a:srgbClr val="FFFF00"/>
                </a:solidFill>
                <a:hlinkClick r:id="rId4" tooltip="American journal of health-system pharmacy : AJHP : official journal of the American Society of Health-System Pharmacists."/>
              </a:rPr>
              <a:t>Syst</a:t>
            </a:r>
            <a:r>
              <a:rPr lang="en-US" sz="1200" dirty="0">
                <a:solidFill>
                  <a:srgbClr val="FFFF00"/>
                </a:solidFill>
                <a:hlinkClick r:id="rId4" tooltip="American journal of health-system pharmacy : AJHP : official journal of the American Society of Health-System Pharmacists."/>
              </a:rPr>
              <a:t> Pharm.</a:t>
            </a:r>
            <a:r>
              <a:rPr lang="en-US" sz="1200" dirty="0">
                <a:solidFill>
                  <a:srgbClr val="FFFF00"/>
                </a:solidFill>
              </a:rPr>
              <a:t> 2016 Sep 15;73(18):1434-41. </a:t>
            </a:r>
            <a:r>
              <a:rPr lang="en-US" sz="1200" dirty="0" err="1">
                <a:solidFill>
                  <a:srgbClr val="FFFF00"/>
                </a:solidFill>
              </a:rPr>
              <a:t>doi</a:t>
            </a:r>
            <a:r>
              <a:rPr lang="en-US" sz="1200" dirty="0">
                <a:solidFill>
                  <a:srgbClr val="FFFF00"/>
                </a:solidFill>
              </a:rPr>
              <a:t>: 10.2146/ajhp150770.</a:t>
            </a:r>
          </a:p>
        </p:txBody>
      </p:sp>
    </p:spTree>
    <p:extLst>
      <p:ext uri="{BB962C8B-B14F-4D97-AF65-F5344CB8AC3E}">
        <p14:creationId xmlns:p14="http://schemas.microsoft.com/office/powerpoint/2010/main" val="6979101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 How to start </a:t>
            </a:r>
            <a:r>
              <a:rPr lang="en-US" sz="3200" kern="0" dirty="0">
                <a:solidFill>
                  <a:srgbClr val="FFFF00"/>
                </a:solidFill>
                <a:latin typeface="Times New Roman"/>
              </a:rPr>
              <a:t>Pharmacy Student Pain and Palliative Care Education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720436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Build Pharmacist Role in Pain Management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Look for unmet needs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Improve pain control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Improve side effect management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Improve Safety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Find mentors and advocates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Physicians, pharmacists, and/or nurses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Pharmacy Administration has to be open to new pharmacist roles</a:t>
            </a:r>
          </a:p>
          <a:p>
            <a:pPr lvl="1" algn="l">
              <a:spcBef>
                <a:spcPct val="20000"/>
              </a:spcBef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Patient with Severe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Nausea/Vomiting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Patient with Breast Cancer Taking  Extended Release Morphine 90 mg po TID for Chronic Severe Pain. Pain Score = 3/10 Comfortable.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Having Difficulty with nausea/vomiting for past two days. HR 120   BP 145/95 RR 20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Pain has increased to 10/10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Important PMH: Patient started course of Chemotherapy two days ago that includes Doxorubicin.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</a:rPr>
              <a:t>Opioid-Induced Nausea and Vomiting</a:t>
            </a:r>
            <a:br>
              <a:rPr lang="en-US" sz="3600">
                <a:solidFill>
                  <a:srgbClr val="FFFF00"/>
                </a:solidFill>
              </a:rPr>
            </a:b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Constipation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Opioids decrease GI motility</a:t>
            </a:r>
          </a:p>
          <a:p>
            <a:r>
              <a:rPr lang="en-US" sz="2800">
                <a:solidFill>
                  <a:srgbClr val="FFFF00"/>
                </a:solidFill>
              </a:rPr>
              <a:t>Medications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Opioids stimulate chemoreceptor trigger zone</a:t>
            </a:r>
          </a:p>
          <a:p>
            <a:r>
              <a:rPr lang="en-US" sz="2800">
                <a:solidFill>
                  <a:srgbClr val="FFFF00"/>
                </a:solidFill>
              </a:rPr>
              <a:t>Movement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Opioids stimulate vestibular apparatus</a:t>
            </a:r>
          </a:p>
          <a:p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09813" y="195263"/>
            <a:ext cx="378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Nausea Mechanisms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Comparative Opiate Agonist Dosage with Oral or Parenteral Administration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Equianalgesic Dose (in mg)*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 u="sng">
                <a:solidFill>
                  <a:srgbClr val="FFFF00"/>
                </a:solidFill>
              </a:rPr>
              <a:t>Opiate Agonist			Oral 			IM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Morphine 				30			 10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Hydromorphone	 		7.5			 1.5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Oxycodone	 			20			 –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Methadone 			20 (acute)		 10 (acute)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Levorphanol 		4 (acute) 		2 (acute) 					1 (chronic) 		1 (chronic)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Fentanyl			_			       0.1 (acute)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Oxymorphone 		–				 1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Meperidine 			300				 75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6583363"/>
            <a:ext cx="2033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AHFS Drug Information 2007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Opioid Conversion Calculators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04800" y="19812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http://www.globalrph.com/narcotic.cgi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http://http://www.hopweb.org.</a:t>
            </a: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http://www.painphysicians.org/calc/Calculator.php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  <a:hlinkClick r:id="rId3"/>
              </a:rPr>
              <a:t>http://www.lexi.com</a:t>
            </a:r>
            <a:endParaRPr lang="en-US" sz="32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http://medicalconverters.com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>
                <a:solidFill>
                  <a:srgbClr val="FFFF99"/>
                </a:solidFill>
              </a:rPr>
              <a:t>Equianalgesic Table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1225">
              <a:lnSpc>
                <a:spcPct val="90000"/>
              </a:lnSpc>
              <a:spcBef>
                <a:spcPct val="20000"/>
              </a:spcBef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2400">
                <a:solidFill>
                  <a:srgbClr val="FFFF99"/>
                </a:solidFill>
              </a:rPr>
              <a:t>	</a:t>
            </a:r>
            <a:r>
              <a:rPr lang="en-US" altLang="en-US" sz="3000">
                <a:solidFill>
                  <a:srgbClr val="FFFF99"/>
                </a:solidFill>
              </a:rPr>
              <a:t>PO (mg)	Analgesic	SC/IV/IM (mg)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30	Morphine	10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10	Oxymorphone	1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4	Hydromorphone	1.5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Oxycodone	14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(2-8)	Methadone	(2-8)</a:t>
            </a:r>
          </a:p>
          <a:p>
            <a:pPr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-	Fentanyl*	</a:t>
            </a:r>
            <a:r>
              <a:rPr lang="en-US" altLang="en-US" sz="2000">
                <a:solidFill>
                  <a:srgbClr val="FFFF99"/>
                </a:solidFill>
              </a:rPr>
              <a:t>100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</a:rPr>
              <a:t>μg/hr parenteral or 			transdermal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 4 mg/hr 			morphine parenteral 			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9925" y="58150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>
                <a:solidFill>
                  <a:srgbClr val="FFFFFF"/>
                </a:solidFill>
              </a:rPr>
              <a:t>Pereira, MB et al. J  Pain Symptom Manage 2001;22:672-687 .Mercadante S, et al. J Clin Oncol 2001 19:2898-2904 Indelicato, RA, Portenoy RK. J Clin Oncol 2002 20(1):348-352 Opana ER PI  Endo Pharmaceuticals 6/06 Palladone PI  Purdue Pharma 11/04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89388" y="5918200"/>
            <a:ext cx="947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FFFF99"/>
                </a:solidFill>
              </a:rPr>
              <a:t>* chronic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90600" y="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latin typeface="Verdana" pitchFamily="34" charset="0"/>
              </a:rPr>
              <a:t> Equianalgesic Conversions</a:t>
            </a:r>
          </a:p>
          <a:p>
            <a:r>
              <a:rPr lang="en-US" sz="2800">
                <a:solidFill>
                  <a:srgbClr val="FFFF00"/>
                </a:solidFill>
                <a:latin typeface="Verdana" pitchFamily="34" charset="0"/>
              </a:rPr>
              <a:t>Require Basic Math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1507" name="Picture 6" descr="basic_math_motivational_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31323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>
                <a:solidFill>
                  <a:srgbClr val="FFFF99"/>
                </a:solidFill>
              </a:rPr>
              <a:t>Example: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Patient with a total 24-hr dose of Morphine ER 270 mg PO  </a:t>
            </a:r>
          </a:p>
          <a:p>
            <a:pPr marL="342900" indent="-342900" algn="l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algn="l">
              <a:spcBef>
                <a:spcPct val="20000"/>
              </a:spcBef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  <a:p>
            <a:pPr marL="742950" lvl="1" indent="-28575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>
                <a:solidFill>
                  <a:srgbClr val="FFFF99"/>
                </a:solidFill>
              </a:rPr>
              <a:t>Example: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Patient with a total 24-hr dose of Morphine ER 270 mg PO  </a:t>
            </a:r>
          </a:p>
          <a:p>
            <a:pPr marL="342900" indent="-342900" algn="l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algn="l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>
                <a:solidFill>
                  <a:srgbClr val="FFFF99"/>
                </a:solidFill>
              </a:rPr>
              <a:t>Morphine 30 mg PO</a:t>
            </a:r>
            <a:r>
              <a:rPr lang="en-US" sz="2400">
                <a:solidFill>
                  <a:srgbClr val="FFFF99"/>
                </a:solidFill>
              </a:rPr>
              <a:t> 	= 	    </a:t>
            </a:r>
            <a:r>
              <a:rPr lang="en-US" sz="2400" u="sng">
                <a:solidFill>
                  <a:srgbClr val="FFFF99"/>
                </a:solidFill>
              </a:rPr>
              <a:t>Morphine 270 mg PO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Morphine 10mg IV	                      			X</a:t>
            </a: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X = morphine 90 mg IV per 24 Hours</a:t>
            </a: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endParaRPr lang="en-US" sz="2400" b="1">
              <a:solidFill>
                <a:srgbClr val="FFFF99"/>
              </a:solidFill>
            </a:endParaRPr>
          </a:p>
          <a:p>
            <a:pPr marL="742950" lvl="1" indent="-28575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>
                <a:solidFill>
                  <a:srgbClr val="FFFF99"/>
                </a:solidFill>
              </a:rPr>
              <a:t>Example: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Patient with a total 24-hr dose of Morphine ER 270 mg PO  </a:t>
            </a:r>
          </a:p>
          <a:p>
            <a:pPr marL="342900" indent="-342900" algn="l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algn="l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>
                <a:solidFill>
                  <a:srgbClr val="FFFF99"/>
                </a:solidFill>
              </a:rPr>
              <a:t>Morphine 30 mg PO</a:t>
            </a:r>
            <a:r>
              <a:rPr lang="en-US" sz="2400">
                <a:solidFill>
                  <a:srgbClr val="FFFF99"/>
                </a:solidFill>
              </a:rPr>
              <a:t> 	= 	    </a:t>
            </a:r>
            <a:r>
              <a:rPr lang="en-US" sz="2400" u="sng">
                <a:solidFill>
                  <a:srgbClr val="FFFF99"/>
                </a:solidFill>
              </a:rPr>
              <a:t>Morphine 270 mg PO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Morphine 10mg IV	                      			X</a:t>
            </a: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X = morphine 90 mg IV per 24 Hours</a:t>
            </a: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Determine starting IV dose of morphine based on above. Consider starting at 3- 4 mg/hr IV Morphine after getting patient comfortable with Bolus doses of IV Morphine. </a:t>
            </a:r>
          </a:p>
          <a:p>
            <a:pPr marL="742950" lvl="1" indent="-28575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65018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200" kern="0" dirty="0">
                <a:solidFill>
                  <a:srgbClr val="FFFF99"/>
                </a:solidFill>
                <a:latin typeface="Times New Roman"/>
              </a:rPr>
              <a:t>Pharmacy Student Pain and Palliative Care Education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371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History of Pain Management Pharmacist Service at UC Davis Medical Center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00"/>
                </a:solidFill>
              </a:rPr>
              <a:t>My UCSF Pharmacy Residency Pain Management Rotation 1988 with: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FF00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</a:rPr>
              <a:t>Peter Koo, </a:t>
            </a:r>
            <a:r>
              <a:rPr lang="en-US" sz="2000" dirty="0" err="1">
                <a:solidFill>
                  <a:srgbClr val="FFFF00"/>
                </a:solidFill>
              </a:rPr>
              <a:t>Pharm.D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</a:rPr>
              <a:t>Clinical Pharmacist Specialist in Pain Management and </a:t>
            </a:r>
            <a:r>
              <a:rPr lang="en-US" sz="2000" b="1" u="sng" dirty="0">
                <a:solidFill>
                  <a:srgbClr val="FFFF00"/>
                </a:solidFill>
              </a:rPr>
              <a:t>my mentor!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00"/>
                </a:solidFill>
              </a:rPr>
              <a:t>I started Operating Room Pharmacy at UC Davis Medical Center 1993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00"/>
                </a:solidFill>
              </a:rPr>
              <a:t>I began working with Anesthesia Pain Service 1993. Develop credibility!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00"/>
                </a:solidFill>
              </a:rPr>
              <a:t>Transition from patient monitoring service with </a:t>
            </a:r>
            <a:r>
              <a:rPr lang="en-US" sz="2000" dirty="0" err="1">
                <a:solidFill>
                  <a:srgbClr val="FFFF00"/>
                </a:solidFill>
              </a:rPr>
              <a:t>physcian</a:t>
            </a:r>
            <a:r>
              <a:rPr lang="en-US" sz="2000" dirty="0">
                <a:solidFill>
                  <a:srgbClr val="FFFF00"/>
                </a:solidFill>
              </a:rPr>
              <a:t> to pharmacist consult only service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00"/>
                </a:solidFill>
              </a:rPr>
              <a:t>Transition from nurses requesting consult to physicians requesting consult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Opioid Conversion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 for Nausea/Vomiting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 Extended Release Morphine 90 mg </a:t>
            </a:r>
            <a:r>
              <a:rPr lang="en-US" sz="2800" dirty="0" err="1">
                <a:solidFill>
                  <a:srgbClr val="FFFF00"/>
                </a:solidFill>
              </a:rPr>
              <a:t>po</a:t>
            </a:r>
            <a:r>
              <a:rPr lang="en-US" sz="2800" dirty="0">
                <a:solidFill>
                  <a:srgbClr val="FFFF00"/>
                </a:solidFill>
              </a:rPr>
              <a:t> TID for Chronic Severe Pain. Now admitted for severe nausea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Opportunity for pharmacist  to help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Nausea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Triggered by Doxorubicin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Exacerbated by opioid withdrawal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Convert patient to IV/SC Morphine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Suggest Antiemetic Regimen</a:t>
            </a:r>
          </a:p>
        </p:txBody>
      </p:sp>
    </p:spTree>
    <p:extLst>
      <p:ext uri="{BB962C8B-B14F-4D97-AF65-F5344CB8AC3E}">
        <p14:creationId xmlns:p14="http://schemas.microsoft.com/office/powerpoint/2010/main" val="30734261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Opioid Conversion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 for Nausea/Vomiting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 Extended Release Morphine 90 mg </a:t>
            </a:r>
            <a:r>
              <a:rPr lang="en-US" sz="2800" dirty="0" err="1">
                <a:solidFill>
                  <a:srgbClr val="FFFF00"/>
                </a:solidFill>
              </a:rPr>
              <a:t>po</a:t>
            </a:r>
            <a:r>
              <a:rPr lang="en-US" sz="2800" dirty="0">
                <a:solidFill>
                  <a:srgbClr val="FFFF00"/>
                </a:solidFill>
              </a:rPr>
              <a:t> TID for Chronic Severe Pain. Now admitted for severe nausea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Challenge: Patient has no IV Access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Subcutaneous Route limited to 2 ml/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r>
              <a:rPr lang="en-US" sz="2800" dirty="0">
                <a:solidFill>
                  <a:srgbClr val="FFFF00"/>
                </a:solidFill>
              </a:rPr>
              <a:t> maximum infusion rate. Patient may need concentrated formulation.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Suggest Morphine 5 mg/ml concentration for Subcutaneous infusion. Dose = 4 mg/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r>
              <a:rPr lang="en-US" sz="2800" dirty="0">
                <a:solidFill>
                  <a:srgbClr val="FFFF00"/>
                </a:solidFill>
              </a:rPr>
              <a:t> = 0.8 ml/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677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Opioid Conversion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 for Nausea/Vomiting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 Extended Release Morphine 90 mg </a:t>
            </a:r>
            <a:r>
              <a:rPr lang="en-US" sz="2800" dirty="0" err="1">
                <a:solidFill>
                  <a:srgbClr val="FFFF00"/>
                </a:solidFill>
              </a:rPr>
              <a:t>po</a:t>
            </a:r>
            <a:r>
              <a:rPr lang="en-US" sz="2800" dirty="0">
                <a:solidFill>
                  <a:srgbClr val="FFFF00"/>
                </a:solidFill>
              </a:rPr>
              <a:t> TID for Chronic Severe Pain. Now admitted for severe nausea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Challenge: Suggest Antiemetic Regimen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Promethazine 25 mg PO/PR Q 6 hours </a:t>
            </a:r>
            <a:r>
              <a:rPr lang="en-US" sz="2800" dirty="0" err="1">
                <a:solidFill>
                  <a:srgbClr val="FFFF00"/>
                </a:solidFill>
              </a:rPr>
              <a:t>prn</a:t>
            </a: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Scopolamine Patch 1.5 mg Change Q 72 hours</a:t>
            </a:r>
          </a:p>
        </p:txBody>
      </p:sp>
    </p:spTree>
    <p:extLst>
      <p:ext uri="{BB962C8B-B14F-4D97-AF65-F5344CB8AC3E}">
        <p14:creationId xmlns:p14="http://schemas.microsoft.com/office/powerpoint/2010/main" val="26126376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Opioid Conversion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for Delirium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Morphine 4 mg/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r>
              <a:rPr lang="en-US" sz="2800" dirty="0">
                <a:solidFill>
                  <a:srgbClr val="FFFF00"/>
                </a:solidFill>
              </a:rPr>
              <a:t> SC for Severe Pain. Pain under control with SC morphine. Nausea under control with Scopolamine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stable for 2 days and then noted to having jerking movements in extremities as well as mild confusion.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noted to have decreasing urine output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Serum Creatinine = 3.0</a:t>
            </a:r>
          </a:p>
        </p:txBody>
      </p:sp>
    </p:spTree>
    <p:extLst>
      <p:ext uri="{BB962C8B-B14F-4D97-AF65-F5344CB8AC3E}">
        <p14:creationId xmlns:p14="http://schemas.microsoft.com/office/powerpoint/2010/main" val="3435042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Opioid Conversion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for Delirium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Morphine 4 mg/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r>
              <a:rPr lang="en-US" sz="2800" dirty="0">
                <a:solidFill>
                  <a:srgbClr val="FFFF00"/>
                </a:solidFill>
              </a:rPr>
              <a:t> SC for Severe Pain. Pain under control with SC morphine. Nausea under control with Scopolamine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could be causing myoclonus?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could be causing delirium?</a:t>
            </a:r>
          </a:p>
        </p:txBody>
      </p:sp>
    </p:spTree>
    <p:extLst>
      <p:ext uri="{BB962C8B-B14F-4D97-AF65-F5344CB8AC3E}">
        <p14:creationId xmlns:p14="http://schemas.microsoft.com/office/powerpoint/2010/main" val="37744578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685800"/>
          </a:xfrm>
        </p:spPr>
        <p:txBody>
          <a:bodyPr/>
          <a:lstStyle/>
          <a:p>
            <a:r>
              <a:rPr lang="en-US" sz="3200" u="sng" dirty="0">
                <a:solidFill>
                  <a:srgbClr val="FFFF00"/>
                </a:solidFill>
              </a:rPr>
              <a:t>DELIRIUM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066800"/>
            <a:ext cx="7620000" cy="5334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Acute onset of days to hours</a:t>
            </a:r>
          </a:p>
          <a:p>
            <a:r>
              <a:rPr lang="en-US" dirty="0">
                <a:solidFill>
                  <a:srgbClr val="FFFF00"/>
                </a:solidFill>
              </a:rPr>
              <a:t>Fluctuating course</a:t>
            </a:r>
          </a:p>
          <a:p>
            <a:r>
              <a:rPr lang="en-US" dirty="0">
                <a:solidFill>
                  <a:srgbClr val="FFFF00"/>
                </a:solidFill>
              </a:rPr>
              <a:t>Disturbance or disorientation that is not accounted for by an established dementia</a:t>
            </a:r>
          </a:p>
          <a:p>
            <a:r>
              <a:rPr lang="en-US" dirty="0">
                <a:solidFill>
                  <a:srgbClr val="FFFF00"/>
                </a:solidFill>
              </a:rPr>
              <a:t>Reduced ability to focus, sustain or shift attention</a:t>
            </a:r>
          </a:p>
          <a:p>
            <a:r>
              <a:rPr lang="en-US" dirty="0">
                <a:solidFill>
                  <a:srgbClr val="FFFF00"/>
                </a:solidFill>
              </a:rPr>
              <a:t>Generally a reversible condition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"/>
            <a:ext cx="6248400" cy="6253163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95600" y="6477000"/>
            <a:ext cx="58674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Inouye, S. K. N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 Med 2006;354:1157-1165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3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Treatment of Delirium in Cancer Patient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solidFill>
                <a:srgbClr val="FFFF99"/>
              </a:solidFill>
            </a:endParaRPr>
          </a:p>
          <a:p>
            <a:r>
              <a:rPr lang="en-US" altLang="en-US">
                <a:solidFill>
                  <a:srgbClr val="FFFF99"/>
                </a:solidFill>
              </a:rPr>
              <a:t>Delirium</a:t>
            </a:r>
          </a:p>
          <a:p>
            <a:pPr lvl="1"/>
            <a:r>
              <a:rPr lang="en-US" altLang="en-US">
                <a:solidFill>
                  <a:srgbClr val="FFFF99"/>
                </a:solidFill>
              </a:rPr>
              <a:t>Reversible Causes</a:t>
            </a:r>
          </a:p>
          <a:p>
            <a:pPr lvl="2"/>
            <a:r>
              <a:rPr lang="en-US" altLang="en-US">
                <a:solidFill>
                  <a:srgbClr val="FFFF99"/>
                </a:solidFill>
              </a:rPr>
              <a:t>Medications</a:t>
            </a:r>
          </a:p>
          <a:p>
            <a:pPr lvl="2"/>
            <a:r>
              <a:rPr lang="en-US" altLang="en-US">
                <a:solidFill>
                  <a:srgbClr val="FFFF99"/>
                </a:solidFill>
              </a:rPr>
              <a:t>Dehydration</a:t>
            </a:r>
          </a:p>
          <a:p>
            <a:pPr lvl="2"/>
            <a:r>
              <a:rPr lang="en-US" altLang="en-US">
                <a:solidFill>
                  <a:srgbClr val="FFFF99"/>
                </a:solidFill>
              </a:rPr>
              <a:t>Infection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279525" y="5522913"/>
            <a:ext cx="3224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Lawlor et al. Arch Intern Med 160:786-794, 2000</a:t>
            </a:r>
          </a:p>
        </p:txBody>
      </p:sp>
    </p:spTree>
    <p:extLst>
      <p:ext uri="{BB962C8B-B14F-4D97-AF65-F5344CB8AC3E}">
        <p14:creationId xmlns:p14="http://schemas.microsoft.com/office/powerpoint/2010/main" val="3870972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Potential Mechanisms of Morphine Metabolite Toxicity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Morphine-6-Glucuronide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Drowsiness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Nausea and Vomiting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Respiratory Depression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65163" y="6146800"/>
            <a:ext cx="72707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Morphine-3-Glucuronide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Agitation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Myoclonus-Seizures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Hyperalgesia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Delirium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431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Mercadante,S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Palliative Medicine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 1999;13:95-104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0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Increased Plasma Morphine Metabolites in Terminally Ill Cancer Patients with Delirium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Investigators looked at 131 consecutive hospice patients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patients had blood samples drawn before and after development of delirium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Plasma concentrations of M-6-G and M-3-G significantly increased after development of delirium within the same patient.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16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Morita, T et al. J Pain Symptom Manage 2002:23:107-113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Pain Management Pharmacist Service Evolution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Focus on Patient Controlled Analgesia and Epidural Analgesia initially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Focus on Surgical Pain Control initially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Over time developed credibility with multiple groups of physicians from many specialties at UC Davis including Hematology/Oncology, Internal Medicine, Orthopedic Surgery, Neurosurgery, Trauma Surgery, Surgical Oncology, and Urology.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302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4206" y="152400"/>
            <a:ext cx="6445394" cy="6445394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181600" y="6597794"/>
            <a:ext cx="3810000" cy="269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Inouye, S. K. N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 Med 2006;354:1157-1165</a:t>
            </a:r>
          </a:p>
        </p:txBody>
      </p:sp>
    </p:spTree>
    <p:extLst>
      <p:ext uri="{BB962C8B-B14F-4D97-AF65-F5344CB8AC3E}">
        <p14:creationId xmlns:p14="http://schemas.microsoft.com/office/powerpoint/2010/main" val="211271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479925" y="3048000"/>
            <a:ext cx="3825875" cy="7620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85800"/>
            <a:ext cx="7848600" cy="56769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395413" y="6470650"/>
            <a:ext cx="72882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Inouye, S. K. N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 Med 2006;354:1157-1165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946650" y="340042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752600" y="152400"/>
            <a:ext cx="6477000" cy="3873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Pharmacologic Treatment of Delirium</a:t>
            </a:r>
          </a:p>
        </p:txBody>
      </p:sp>
    </p:spTree>
    <p:extLst>
      <p:ext uri="{BB962C8B-B14F-4D97-AF65-F5344CB8AC3E}">
        <p14:creationId xmlns:p14="http://schemas.microsoft.com/office/powerpoint/2010/main" val="147212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Opioid Conversion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for Delirium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with Breast Cancer Taking Morphine 4 mg/</a:t>
            </a:r>
            <a:r>
              <a:rPr lang="en-US" sz="2800" dirty="0" err="1">
                <a:solidFill>
                  <a:srgbClr val="FFFF00"/>
                </a:solidFill>
              </a:rPr>
              <a:t>hr</a:t>
            </a:r>
            <a:r>
              <a:rPr lang="en-US" sz="2800" dirty="0">
                <a:solidFill>
                  <a:srgbClr val="FFFF00"/>
                </a:solidFill>
              </a:rPr>
              <a:t> SC for Severe Pain. Pain under control with SC morphine. Nausea under control with Scopolamine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Which opioid analgesic should we use for this patient?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should we do with the patient’s scopolamine?</a:t>
            </a:r>
          </a:p>
        </p:txBody>
      </p:sp>
    </p:spTree>
    <p:extLst>
      <p:ext uri="{BB962C8B-B14F-4D97-AF65-F5344CB8AC3E}">
        <p14:creationId xmlns:p14="http://schemas.microsoft.com/office/powerpoint/2010/main" val="29017548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Opiate Pharmacology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Opiates with Active Metabolites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morphine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meperidine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codeine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hydrocodone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oxycodone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oxymorphone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Propoxyphene</a:t>
            </a:r>
          </a:p>
        </p:txBody>
      </p:sp>
    </p:spTree>
    <p:extLst>
      <p:ext uri="{BB962C8B-B14F-4D97-AF65-F5344CB8AC3E}">
        <p14:creationId xmlns:p14="http://schemas.microsoft.com/office/powerpoint/2010/main" val="1795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Opiate Pharmacology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Opiates with Active Metabolites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Morphine to M6G and M3G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Meperidine to Normeperidine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Codeine to Morphine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Hydrocodone to Hydromorphone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Oxycodone to Oxymorphone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Oxymorphone to 6-OH-OXM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Propoxyphene to norpropoxyphene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Hydromorphone to H3G	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6583363"/>
            <a:ext cx="3651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Davison SN. Am J Kidney Dis 2003 Dec; 42(6):1239-47</a:t>
            </a:r>
          </a:p>
        </p:txBody>
      </p:sp>
    </p:spTree>
    <p:extLst>
      <p:ext uri="{BB962C8B-B14F-4D97-AF65-F5344CB8AC3E}">
        <p14:creationId xmlns:p14="http://schemas.microsoft.com/office/powerpoint/2010/main" val="29228316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>
                <a:solidFill>
                  <a:srgbClr val="FFFF99"/>
                </a:solidFill>
              </a:rPr>
              <a:t>Equianalgesic Table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1225">
              <a:lnSpc>
                <a:spcPct val="90000"/>
              </a:lnSpc>
              <a:spcBef>
                <a:spcPct val="20000"/>
              </a:spcBef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2400">
                <a:solidFill>
                  <a:srgbClr val="FFFF99"/>
                </a:solidFill>
              </a:rPr>
              <a:t>	</a:t>
            </a:r>
            <a:r>
              <a:rPr lang="en-US" altLang="en-US" sz="3000">
                <a:solidFill>
                  <a:srgbClr val="FFFF99"/>
                </a:solidFill>
              </a:rPr>
              <a:t>PO (mg)	Analgesic	SC/IV/IM (mg)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30	Morphine	10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10	Oxymorphone	1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4	Hydromorphone	1.5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Oxycodone	14</a:t>
            </a:r>
          </a:p>
          <a:p>
            <a:pPr algn="l"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(2-8)	Methadone	(2-8)</a:t>
            </a:r>
          </a:p>
          <a:p>
            <a:pPr defTabSz="911225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-	Fentanyl*	</a:t>
            </a:r>
            <a:r>
              <a:rPr lang="en-US" altLang="en-US" sz="2000">
                <a:solidFill>
                  <a:srgbClr val="FFFF99"/>
                </a:solidFill>
              </a:rPr>
              <a:t>100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</a:rPr>
              <a:t>μg/hr parenteral or 			transdermal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 4 mg/hr 			morphine parenteral 			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9925" y="58150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>
                <a:solidFill>
                  <a:srgbClr val="FFFFFF"/>
                </a:solidFill>
              </a:rPr>
              <a:t>Pereira, MB et al. J  Pain Symptom Manage 2001;22:672-687 .Mercadante S, et al. J Clin Oncol 2001 19:2898-2904 Indelicato, RA, Portenoy RK. J Clin Oncol 2002 20(1):348-352 Opana ER PI  Endo Pharmaceuticals 6/06 Palladone PI  Purdue Pharma 11/04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89388" y="5918200"/>
            <a:ext cx="947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FFFF99"/>
                </a:solidFill>
              </a:rPr>
              <a:t>* chronic</a:t>
            </a:r>
          </a:p>
        </p:txBody>
      </p:sp>
    </p:spTree>
    <p:extLst>
      <p:ext uri="{BB962C8B-B14F-4D97-AF65-F5344CB8AC3E}">
        <p14:creationId xmlns:p14="http://schemas.microsoft.com/office/powerpoint/2010/main" val="2627893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Opioid Conversion Calculators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04800" y="19812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http://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www.globalrph.com/narcotic.cgi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http://opioidcalculator.practicalpainmanagement.com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/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algn="l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https://medicalconverters.com/analgesic-converter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*http://www.hopweb.org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*http://www.lexi.com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*Login required for access.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0758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797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Opioid (Narcotic) Analgesic Converter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http://www.globalrph.com/narcotic.cgi.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3138"/>
            <a:ext cx="5257800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376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219200" y="152400"/>
            <a:ext cx="6459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 Pain Management</a:t>
            </a:r>
            <a:b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Opioid Calculator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421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52400" y="6400800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http://opioidcalculator.practicalpainmanagement.com/</a:t>
            </a:r>
          </a:p>
        </p:txBody>
      </p:sp>
    </p:spTree>
    <p:extLst>
      <p:ext uri="{BB962C8B-B14F-4D97-AF65-F5344CB8AC3E}">
        <p14:creationId xmlns:p14="http://schemas.microsoft.com/office/powerpoint/2010/main" val="2992024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43852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6402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Opioid Analgesic Converter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https://mholtsma.pythonanywhere.com/converter/default/index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medicalconverters.com  Google Play store: Analgesic Converter</a:t>
            </a:r>
          </a:p>
        </p:txBody>
      </p:sp>
    </p:spTree>
    <p:extLst>
      <p:ext uri="{BB962C8B-B14F-4D97-AF65-F5344CB8AC3E}">
        <p14:creationId xmlns:p14="http://schemas.microsoft.com/office/powerpoint/2010/main" val="93373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Provision of Pharmaceuticals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Optimizing Medication Regimens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Education and Drug Information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Safety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Administrative/Formulary Management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 dirty="0">
                <a:solidFill>
                  <a:srgbClr val="FFFF99"/>
                </a:solidFill>
              </a:rPr>
              <a:t>Example: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Patient with a total 24-hr dose of Morphine IV 90  </a:t>
            </a:r>
          </a:p>
          <a:p>
            <a:pPr marL="342900" indent="-342900" algn="l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What is the equivalent hourly dose of transdermal fentanyl?</a:t>
            </a:r>
          </a:p>
          <a:p>
            <a:pPr marL="342900" indent="-342900" algn="l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 dirty="0">
                <a:solidFill>
                  <a:srgbClr val="FFFF99"/>
                </a:solidFill>
              </a:rPr>
              <a:t>Morphine 4 mg/</a:t>
            </a:r>
            <a:r>
              <a:rPr lang="en-US" sz="2400" u="sng" dirty="0" err="1">
                <a:solidFill>
                  <a:srgbClr val="FFFF99"/>
                </a:solidFill>
              </a:rPr>
              <a:t>hr</a:t>
            </a:r>
            <a:r>
              <a:rPr lang="en-US" sz="2400" u="sng" dirty="0">
                <a:solidFill>
                  <a:srgbClr val="FFFF99"/>
                </a:solidFill>
              </a:rPr>
              <a:t> IV</a:t>
            </a:r>
            <a:r>
              <a:rPr lang="en-US" sz="2400" dirty="0">
                <a:solidFill>
                  <a:srgbClr val="FFFF99"/>
                </a:solidFill>
              </a:rPr>
              <a:t> 	= 	    </a:t>
            </a:r>
            <a:r>
              <a:rPr lang="en-US" sz="2400" u="sng" dirty="0">
                <a:solidFill>
                  <a:srgbClr val="FFFF99"/>
                </a:solidFill>
              </a:rPr>
              <a:t>Morphine 4mg/</a:t>
            </a:r>
            <a:r>
              <a:rPr lang="en-US" sz="2400" u="sng" dirty="0" err="1">
                <a:solidFill>
                  <a:srgbClr val="FFFF99"/>
                </a:solidFill>
              </a:rPr>
              <a:t>hr</a:t>
            </a:r>
            <a:r>
              <a:rPr lang="en-US" sz="2400" u="sng" dirty="0">
                <a:solidFill>
                  <a:srgbClr val="FFFF99"/>
                </a:solidFill>
              </a:rPr>
              <a:t> IV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Fentanyl 100 mcg/</a:t>
            </a:r>
            <a:r>
              <a:rPr lang="en-US" sz="2400" dirty="0" err="1">
                <a:solidFill>
                  <a:srgbClr val="FFFF99"/>
                </a:solidFill>
              </a:rPr>
              <a:t>hr</a:t>
            </a:r>
            <a:r>
              <a:rPr lang="en-US" sz="2400" dirty="0">
                <a:solidFill>
                  <a:srgbClr val="FFFF99"/>
                </a:solidFill>
              </a:rPr>
              <a:t> transdermal	                   	X</a:t>
            </a: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X = Fentanyl 100 mcg/</a:t>
            </a:r>
            <a:r>
              <a:rPr lang="en-US" sz="2400" b="1" dirty="0" err="1">
                <a:solidFill>
                  <a:srgbClr val="FFFF99"/>
                </a:solidFill>
              </a:rPr>
              <a:t>hr</a:t>
            </a:r>
            <a:r>
              <a:rPr lang="en-US" sz="2400" b="1" dirty="0">
                <a:solidFill>
                  <a:srgbClr val="FFFF99"/>
                </a:solidFill>
              </a:rPr>
              <a:t> </a:t>
            </a:r>
            <a:r>
              <a:rPr lang="en-US" sz="2400" b="1" dirty="0" err="1">
                <a:solidFill>
                  <a:srgbClr val="FFFF99"/>
                </a:solidFill>
              </a:rPr>
              <a:t>transderamal</a:t>
            </a:r>
            <a:endParaRPr lang="en-US" sz="2400" b="1" dirty="0">
              <a:solidFill>
                <a:srgbClr val="FFFF99"/>
              </a:solidFill>
            </a:endParaRPr>
          </a:p>
          <a:p>
            <a:pPr marL="342900" indent="-342900" algn="l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Determine starting dose of fentanyl based on above. Consider starting at 75-100 mcg/hr. </a:t>
            </a:r>
          </a:p>
          <a:p>
            <a:pPr marL="742950" lvl="1" indent="-285750" algn="l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96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Provision of Pharmaceuticals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Optimizing Medication Regimens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Education and Drug Information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Patient Safety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Administrative/Formulary Management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  <p:extLst>
      <p:ext uri="{BB962C8B-B14F-4D97-AF65-F5344CB8AC3E}">
        <p14:creationId xmlns:p14="http://schemas.microsoft.com/office/powerpoint/2010/main" val="23868433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</a:rPr>
              <a:t> Online Resources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685800" y="22098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painEDU.org (online pain textbook)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ampainsoc.org (American Pain Society)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painmed.org (American Academy of Pain Medicine)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cancer.org (American Cancer Society)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https://www.youtube.com/watch?v=Wm_3Y6IvGTA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69999"/>
            <a:ext cx="4724400" cy="393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1" y="381000"/>
            <a:ext cx="2020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Arigato</a:t>
            </a:r>
          </a:p>
        </p:txBody>
      </p:sp>
    </p:spTree>
    <p:extLst>
      <p:ext uri="{BB962C8B-B14F-4D97-AF65-F5344CB8AC3E}">
        <p14:creationId xmlns:p14="http://schemas.microsoft.com/office/powerpoint/2010/main" val="2396915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G_85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60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Provision of Pharmaceuticals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Stock formulations for unique patients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Compound noncommercially available medications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77880" y="6096000"/>
            <a:ext cx="12998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rgbClr val="FFFFFF"/>
                </a:solidFill>
              </a:rPr>
              <a:t>Walker KA, Scarpaci L, McPherson ML. American Journal of Hospice and Palliative Medicine. 2010. 27(8) 511-513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829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Optimizing Medication Regimens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Recommend Appropriate Drug Therapy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Perform Opioid Conversion Calculations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Recommend Appropriate Dosing Strategies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Anticipate Potential Complications – have alternative medication regimen planned.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  <p:extLst>
      <p:ext uri="{BB962C8B-B14F-4D97-AF65-F5344CB8AC3E}">
        <p14:creationId xmlns:p14="http://schemas.microsoft.com/office/powerpoint/2010/main" val="2672713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>
                <a:solidFill>
                  <a:srgbClr val="FFFF00"/>
                </a:solidFill>
              </a:rPr>
              <a:t> Palliative Care Pharmacist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Education and Drug Information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Update staff on new Clinical Practice Guidelines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Educate patients, families, and caregivers on appropriate use of medications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Participate in family meetings to address medication concerns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29" y="6186100"/>
            <a:ext cx="744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Walker KA, </a:t>
            </a:r>
            <a:r>
              <a:rPr lang="en-US" sz="1200" dirty="0" err="1"/>
              <a:t>Scarpaci</a:t>
            </a:r>
            <a:r>
              <a:rPr lang="en-US" sz="1200" dirty="0"/>
              <a:t> L, McPherson ML. American Journal of Hospice and Palliative Medicine. 2010. 27(8) 511-513</a:t>
            </a:r>
          </a:p>
        </p:txBody>
      </p:sp>
    </p:spTree>
    <p:extLst>
      <p:ext uri="{BB962C8B-B14F-4D97-AF65-F5344CB8AC3E}">
        <p14:creationId xmlns:p14="http://schemas.microsoft.com/office/powerpoint/2010/main" val="38792949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6932</TotalTime>
  <Words>2286</Words>
  <Application>Microsoft Office PowerPoint</Application>
  <PresentationFormat>On-screen Show (4:3)</PresentationFormat>
  <Paragraphs>466</Paragraphs>
  <Slides>65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65</vt:i4>
      </vt:variant>
    </vt:vector>
  </HeadingPairs>
  <TitlesOfParts>
    <vt:vector size="90" baseType="lpstr">
      <vt:lpstr>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14_Default Design</vt:lpstr>
      <vt:lpstr>17_Default Design</vt:lpstr>
      <vt:lpstr>18_Default Design</vt:lpstr>
      <vt:lpstr>20_Default Design</vt:lpstr>
      <vt:lpstr>21_Default Design</vt:lpstr>
      <vt:lpstr>1_Default Design</vt:lpstr>
      <vt:lpstr>2_Default Design</vt:lpstr>
      <vt:lpstr>13_Default Design</vt:lpstr>
      <vt:lpstr>15_Default Design</vt:lpstr>
      <vt:lpstr>16_Default Design</vt:lpstr>
      <vt:lpstr>19_Default Design</vt:lpstr>
      <vt:lpstr>22_Default Design</vt:lpstr>
      <vt:lpstr>Blank Presentation</vt:lpstr>
      <vt:lpstr>23_Default Design</vt:lpstr>
      <vt:lpstr>  Introduction to Pharmacist’s Role in Palliative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Opioid-Induced Nausea and Vomiting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DELIRIUM</vt:lpstr>
      <vt:lpstr>PowerPoint Presentation</vt:lpstr>
      <vt:lpstr>Treatment of Delirium in Cancer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Holtsman</dc:creator>
  <cp:lastModifiedBy>Mark L Holtsman</cp:lastModifiedBy>
  <cp:revision>219</cp:revision>
  <dcterms:created xsi:type="dcterms:W3CDTF">1998-06-23T19:17:07Z</dcterms:created>
  <dcterms:modified xsi:type="dcterms:W3CDTF">2019-10-09T23:13:38Z</dcterms:modified>
</cp:coreProperties>
</file>