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theme/theme12.xml" ContentType="application/vnd.openxmlformats-officedocument.theme+xml"/>
  <Override PartName="/ppt/slideLayouts/slideLayout34.xml" ContentType="application/vnd.openxmlformats-officedocument.presentationml.slideLayout+xml"/>
  <Override PartName="/ppt/theme/theme13.xml" ContentType="application/vnd.openxmlformats-officedocument.theme+xml"/>
  <Override PartName="/ppt/slideLayouts/slideLayout3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3" r:id="rId2"/>
    <p:sldMasterId id="2147483895" r:id="rId3"/>
    <p:sldMasterId id="2147483923" r:id="rId4"/>
    <p:sldMasterId id="2147483925" r:id="rId5"/>
    <p:sldMasterId id="2147483927" r:id="rId6"/>
    <p:sldMasterId id="2147484026" r:id="rId7"/>
    <p:sldMasterId id="2147484028" r:id="rId8"/>
    <p:sldMasterId id="2147484030" r:id="rId9"/>
    <p:sldMasterId id="2147484032" r:id="rId10"/>
    <p:sldMasterId id="2147484034" r:id="rId11"/>
    <p:sldMasterId id="2147484036" r:id="rId12"/>
    <p:sldMasterId id="2147484038" r:id="rId13"/>
    <p:sldMasterId id="2147484040" r:id="rId14"/>
  </p:sldMasterIdLst>
  <p:notesMasterIdLst>
    <p:notesMasterId r:id="rId60"/>
  </p:notesMasterIdLst>
  <p:handoutMasterIdLst>
    <p:handoutMasterId r:id="rId61"/>
  </p:handoutMasterIdLst>
  <p:sldIdLst>
    <p:sldId id="719" r:id="rId15"/>
    <p:sldId id="721" r:id="rId16"/>
    <p:sldId id="723" r:id="rId17"/>
    <p:sldId id="724" r:id="rId18"/>
    <p:sldId id="725" r:id="rId19"/>
    <p:sldId id="726" r:id="rId20"/>
    <p:sldId id="727" r:id="rId21"/>
    <p:sldId id="728" r:id="rId22"/>
    <p:sldId id="729" r:id="rId23"/>
    <p:sldId id="685" r:id="rId24"/>
    <p:sldId id="476" r:id="rId25"/>
    <p:sldId id="607" r:id="rId26"/>
    <p:sldId id="608" r:id="rId27"/>
    <p:sldId id="395" r:id="rId28"/>
    <p:sldId id="396" r:id="rId29"/>
    <p:sldId id="397" r:id="rId30"/>
    <p:sldId id="606" r:id="rId31"/>
    <p:sldId id="605" r:id="rId32"/>
    <p:sldId id="398" r:id="rId33"/>
    <p:sldId id="399" r:id="rId34"/>
    <p:sldId id="390" r:id="rId35"/>
    <p:sldId id="391" r:id="rId36"/>
    <p:sldId id="392" r:id="rId37"/>
    <p:sldId id="549" r:id="rId38"/>
    <p:sldId id="416" r:id="rId39"/>
    <p:sldId id="529" r:id="rId40"/>
    <p:sldId id="718" r:id="rId41"/>
    <p:sldId id="565" r:id="rId42"/>
    <p:sldId id="624" r:id="rId43"/>
    <p:sldId id="701" r:id="rId44"/>
    <p:sldId id="702" r:id="rId45"/>
    <p:sldId id="703" r:id="rId46"/>
    <p:sldId id="704" r:id="rId47"/>
    <p:sldId id="705" r:id="rId48"/>
    <p:sldId id="706" r:id="rId49"/>
    <p:sldId id="707" r:id="rId50"/>
    <p:sldId id="708" r:id="rId51"/>
    <p:sldId id="709" r:id="rId52"/>
    <p:sldId id="710" r:id="rId53"/>
    <p:sldId id="711" r:id="rId54"/>
    <p:sldId id="712" r:id="rId55"/>
    <p:sldId id="713" r:id="rId56"/>
    <p:sldId id="700" r:id="rId57"/>
    <p:sldId id="722" r:id="rId58"/>
    <p:sldId id="628" r:id="rId5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96"/>
    </p:cViewPr>
  </p:sorterViewPr>
  <p:notesViewPr>
    <p:cSldViewPr>
      <p:cViewPr varScale="1">
        <p:scale>
          <a:sx n="66" d="100"/>
          <a:sy n="66" d="100"/>
        </p:scale>
        <p:origin x="-2850" y="-11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843C6BF-C5C9-41EE-98E2-DC3065A1A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66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D77314-93B7-453B-8B38-728D21D24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2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ACBA2-31F2-415E-8F06-2E023497170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D933C-C75C-4957-AF84-F9E2F56A146A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B0609-D10F-4B3E-A755-60865D71AD8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499A0-4DF7-4564-A8C2-86F376AAB37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6C622-CC48-43F4-9371-2C0B93D800B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B018F-1EB2-4DAF-9F9A-6DA0796476D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8CF73-BAF6-4A7C-9986-13D0C79942C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04BB8-9665-4B0D-8DEF-6126A127515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20FC5-7908-49E7-98C7-2925AA8D934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7BAEA-CD23-42C3-A1B0-AFB6F798E05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C9E07-0683-4CE3-8078-E8E379C93B0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5ABB7-E572-4B78-B220-77006CC5ABF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AB1F1-A938-42D5-8F89-F7F6D91A987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B484A-8BE9-4C51-B51A-866A4D963B0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0C4B97-DE71-41CF-849A-CD2060FB963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8BB9E-3824-4276-A5CA-E03C6188815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B7AC8-C09F-4410-8E92-BE804B05078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39C024-0765-4819-81B5-B143DFCE994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558E9-16A4-4585-883F-A1C7C10E3B9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6D9E9-1A26-4EE3-8A49-303ECCB1651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47BBC-4E12-4CA7-89C6-98212124CE6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830B9-6E83-4EFE-B1B8-7360367B166A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FD138B20-1590-4A5A-AB03-68AE695FCC8E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1497A1-17B0-4899-AAB5-82E06121471B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B42AF3-DCA1-4580-8DF7-D869B1C16C7E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82887-53B8-4232-BE08-5C7CCAB5B899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2DC7E-0F4B-4A49-B50F-8185777B00C3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18156-A477-4254-AC21-F8CA673ABE8D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07535-BC7B-496B-AC75-BAE436F7049F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709973-2209-40FA-AE62-6747DB94FE83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BC82F-A908-422D-AF80-609646FF06B2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0F8077-A6AE-4239-B6D0-BF5F3DD3ABE2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28D48-1792-4926-BE6A-88CE87A47551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80630C3D-6143-4D75-94AB-7900D9CE9993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E795A-AFA5-43E4-A699-1018EF9E2A21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B3BCA-5E7E-405D-A229-13F0B544E254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D517EC-57F4-44CF-A936-1782C74213AB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5ABB7-E572-4B78-B220-77006CC5ABF9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9D2DD-785A-4C9B-B598-DFEE396D5E5D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2FFD0288-088B-4842-8E0B-05B0C2434DCD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3575D1CA-E0D3-4D06-B407-8CA6BA5E6807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37B0CE77-3B87-46DF-AD87-5542A03CF2B1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A46B713B-A55C-46E5-AF7F-130DFA1CEB54}" type="slidenum">
              <a:rPr lang="en-US" sz="1200">
                <a:solidFill>
                  <a:srgbClr val="000000"/>
                </a:solidFill>
              </a:rPr>
              <a:pPr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DB5248CC-98BC-4A0B-A351-506F1AD47352}" type="slidenum">
              <a:rPr lang="en-US" sz="1200">
                <a:solidFill>
                  <a:srgbClr val="000000"/>
                </a:solidFill>
              </a:rPr>
              <a:pPr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FAC33-FC2F-475F-8FBA-1F5BAC902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BC1AA-6698-4740-AEB6-91415E1C5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D8ECA-001B-4343-BB6C-606AA13AD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5D070-BFA6-4838-9163-ED181487A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6B646-FC31-415D-99A0-246AE5019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9B146-422C-4949-B995-744328160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A46C3-5189-4841-BEDC-B49710283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7CB40-35C8-41F2-A26A-ECF48780CE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962F-5B5D-44CB-90EB-C243DF2AD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1371C-7000-4CF6-93B8-6E85A892E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5FEDA-8126-4997-9FD3-5947E80CD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2867B-1C37-4655-A036-4886A93CD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C823D-90E6-4982-9B5A-52BE324D41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73D55-A69B-48C9-8EB5-0402E0D9D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16EDA-C2B2-46EB-9DEB-5744F4975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0915-0470-482C-9AE9-5F12A024B7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4D26F-9CC7-44D0-B8C2-CF6C7E0B41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pitchFamily="18" charset="0"/>
              </a:defRPr>
            </a:lvl1pPr>
          </a:lstStyle>
          <a:p>
            <a:pPr>
              <a:defRPr/>
            </a:pPr>
            <a:fld id="{2BFAEBEA-9C83-409A-9DE1-2B5825E1D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DECC-BD6D-4A55-9919-41C9EBFC9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2795-C87D-4935-A2B6-E416E09A4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91EFD-F834-42CE-AF69-BFB1686D7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07320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BF732-5F58-4703-94A6-2E099C205C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63779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AE034-F81B-4A9B-BCCF-D24AACF68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BF732-5F58-4703-94A6-2E099C205C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63779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BF732-5F58-4703-94A6-2E099C205C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63779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BF732-5F58-4703-94A6-2E099C205C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63779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BF732-5F58-4703-94A6-2E099C205C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63779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BF732-5F58-4703-94A6-2E099C205C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63779"/>
      </p:ext>
    </p:extLst>
  </p:cSld>
  <p:clrMapOvr>
    <a:masterClrMapping/>
  </p:clrMapOvr>
  <p:transition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BF732-5F58-4703-94A6-2E099C205C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63779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B709F-9299-47BA-809A-85F222ACB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0AB1A-DA4C-4E55-ADF7-2A262084E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1D6C2-FAED-4B43-84F6-34A73304F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25898-F12A-4076-A0A9-5A8F27061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076F2-90DE-49BB-9BF1-9D87D2590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BC0B4-CF11-4B60-9396-E3E65549C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6F769A-C86C-4176-AB1F-3DCBDF4DD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fld id="{3FBA74D6-D8B4-420C-A237-5FE48221AF31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fld id="{3FBA74D6-D8B4-420C-A237-5FE48221AF31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fld id="{3FBA74D6-D8B4-420C-A237-5FE48221AF31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fld id="{3FBA74D6-D8B4-420C-A237-5FE48221AF31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fld id="{3FBA74D6-D8B4-420C-A237-5FE48221AF31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2D88C86C-D145-4EC3-9EA8-F06F053455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A73451C-CB92-4232-A70E-13FA13742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F66814E-7C36-46F0-A21A-8F3D83F8B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B1D53E1-F80A-4709-BE67-FDBD7F2F5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7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7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49C8A66-AD32-4D84-9E05-8C8389149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eaLnBrk="0" hangingPunct="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algn="ctr" eaLnBrk="0" hangingPunct="0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0" hangingPunct="0">
              <a:defRPr/>
            </a:pPr>
            <a:fld id="{B39E10ED-AAB3-42AF-81D6-3EF9BFAA2E3A}" type="slidenum">
              <a:rPr lang="en-US"/>
              <a:pPr eaLnBrk="0" hangingPunct="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fld id="{3FBA74D6-D8B4-420C-A237-5FE48221AF31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 eaLnBrk="0" hangingPunct="0">
              <a:defRPr/>
            </a:pPr>
            <a:fld id="{3FBA74D6-D8B4-420C-A237-5FE48221AF31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rect.com/wt/durect/page_name/duro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rect.com/wt/durect/page_name/duro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rect.com/wt/durect/page_name/duro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rect.com/wt/durect/page_name/duro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xi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   Pharmacotherapy of  Pain Management in Palliative </a:t>
            </a:r>
            <a:r>
              <a:rPr lang="en-US" dirty="0" smtClean="0">
                <a:solidFill>
                  <a:srgbClr val="FFFF99"/>
                </a:solidFill>
              </a:rPr>
              <a:t>Care</a:t>
            </a:r>
            <a:br>
              <a:rPr lang="en-US" dirty="0" smtClean="0">
                <a:solidFill>
                  <a:srgbClr val="FFFF99"/>
                </a:solidFill>
              </a:rPr>
            </a:br>
            <a:r>
              <a:rPr lang="en-US" dirty="0" smtClean="0">
                <a:solidFill>
                  <a:srgbClr val="FFFF99"/>
                </a:solidFill>
              </a:rPr>
              <a:t>Part II</a:t>
            </a:r>
            <a:endParaRPr lang="en-US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743200"/>
            <a:ext cx="64770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99"/>
                </a:solidFill>
              </a:rPr>
              <a:t>Mark </a:t>
            </a:r>
            <a:r>
              <a:rPr lang="en-US" sz="2400" dirty="0" err="1" smtClean="0">
                <a:solidFill>
                  <a:srgbClr val="FFFF99"/>
                </a:solidFill>
              </a:rPr>
              <a:t>Holtsman</a:t>
            </a:r>
            <a:r>
              <a:rPr lang="en-US" sz="2400" dirty="0" smtClean="0">
                <a:solidFill>
                  <a:srgbClr val="FFFF99"/>
                </a:solidFill>
              </a:rPr>
              <a:t>, </a:t>
            </a:r>
            <a:r>
              <a:rPr lang="en-US" sz="2400" dirty="0" err="1" smtClean="0">
                <a:solidFill>
                  <a:srgbClr val="FFFF99"/>
                </a:solidFill>
              </a:rPr>
              <a:t>Pharm.D</a:t>
            </a:r>
            <a:r>
              <a:rPr lang="en-US" sz="2400" dirty="0" smtClean="0">
                <a:solidFill>
                  <a:srgbClr val="FFFF99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99"/>
                </a:solidFill>
              </a:rPr>
              <a:t>Co-Director, Inpatient Pain Service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99"/>
                </a:solidFill>
              </a:rPr>
              <a:t>Clinical Professor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99"/>
                </a:solidFill>
              </a:rPr>
              <a:t>Anesthesiology and Pain Medicine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99"/>
                </a:solidFill>
              </a:rPr>
              <a:t>UC Davis Medical Center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</a:pPr>
            <a:fld id="{05F77336-3943-4F96-821D-DA6B0286B21E}" type="datetime4">
              <a:rPr lang="en-US" sz="2400" smtClean="0">
                <a:solidFill>
                  <a:srgbClr val="FFFF99"/>
                </a:solidFill>
              </a:rPr>
              <a:t>October 14, 2017</a:t>
            </a:fld>
            <a:endParaRPr lang="en-US" sz="2400" dirty="0" smtClean="0">
              <a:solidFill>
                <a:srgbClr val="FFFF99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42125" y="6461125"/>
            <a:ext cx="1633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Times New Roman" pitchFamily="18" charset="0"/>
              <a:buChar char="©"/>
            </a:pPr>
            <a:r>
              <a:rPr lang="en-US" sz="1000">
                <a:solidFill>
                  <a:srgbClr val="FFFF00"/>
                </a:solidFill>
              </a:rPr>
              <a:t>Mark Holtsman, Pharm.D.</a:t>
            </a:r>
          </a:p>
        </p:txBody>
      </p:sp>
    </p:spTree>
    <p:extLst>
      <p:ext uri="{BB962C8B-B14F-4D97-AF65-F5344CB8AC3E}">
        <p14:creationId xmlns:p14="http://schemas.microsoft.com/office/powerpoint/2010/main" val="401036291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2755900" y="3111500"/>
            <a:ext cx="3619500" cy="1038225"/>
            <a:chOff x="0" y="0"/>
            <a:chExt cx="5700" cy="1635"/>
          </a:xfrm>
        </p:grpSpPr>
        <p:sp>
          <p:nvSpPr>
            <p:cNvPr id="92165" name="Rectangle 3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5565" y="0"/>
              <a:ext cx="135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66" name="Rectangle 4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3315" y="0"/>
              <a:ext cx="2235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67" name="Rectangle 5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2265" y="0"/>
              <a:ext cx="1035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68" name="Rectangle 6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1890" y="0"/>
              <a:ext cx="360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69" name="Rectangle 7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390" y="0"/>
              <a:ext cx="1485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70" name="Rectangle 8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2163" name="Text Box 9"/>
          <p:cNvSpPr txBox="1">
            <a:spLocks noChangeArrowheads="1"/>
          </p:cNvSpPr>
          <p:nvPr/>
        </p:nvSpPr>
        <p:spPr bwMode="auto">
          <a:xfrm>
            <a:off x="-838200" y="152400"/>
            <a:ext cx="11836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rgbClr val="FFFFFF"/>
                </a:solidFill>
              </a:rPr>
              <a:t>Breakthrough Pain Management</a:t>
            </a:r>
          </a:p>
          <a:p>
            <a:pPr algn="ctr" eaLnBrk="0" hangingPunct="0"/>
            <a:r>
              <a:rPr lang="en-US" sz="4000">
                <a:solidFill>
                  <a:srgbClr val="FFFFFF"/>
                </a:solidFill>
              </a:rPr>
              <a:t>Challenges</a:t>
            </a:r>
          </a:p>
          <a:p>
            <a:pPr eaLnBrk="0" hangingPunct="0"/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92164" name="Picture 10" descr="Breakthrough Pain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71600" y="2057400"/>
            <a:ext cx="6350000" cy="38100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FFFF00"/>
                </a:solidFill>
              </a:rPr>
              <a:t> Breakthrough Pain Subtypes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53453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Incident, predictable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Incident, unpredictable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Idiopathic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End-of-dose 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80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762000" y="5943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</a:rPr>
              <a:t>Bennett, D et al. P&amp;T 2005 30(5):296-301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FFFF00"/>
                </a:solidFill>
              </a:rPr>
              <a:t> Episodic (Breakthrough) Pain Dose Study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86083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Open Label Study Enrolling Patients on Oral Morphine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Breakthrough Pain (BTP) Dose of Morphine IV Given Using Equianalgesic Ratio of 1/3 (IV/Oral)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Pain Intensity Was Recorded at Start of BTP, at Time of Maximum Pain Relief, and one hour later 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80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762000" y="5943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</a:rPr>
              <a:t>Mercadante, S et al. J Pain Symptom Manage 2004 27(4):352-359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5334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>
                <a:solidFill>
                  <a:srgbClr val="FFFF99"/>
                </a:solidFill>
              </a:rPr>
              <a:t>Equianalgesic Table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5334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1225" eaLnBrk="0" hangingPunct="0">
              <a:lnSpc>
                <a:spcPct val="90000"/>
              </a:lnSpc>
              <a:spcBef>
                <a:spcPct val="20000"/>
              </a:spcBef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2400">
                <a:solidFill>
                  <a:srgbClr val="FFFF99"/>
                </a:solidFill>
              </a:rPr>
              <a:t>	</a:t>
            </a:r>
            <a:r>
              <a:rPr lang="en-US" altLang="en-US" sz="3000">
                <a:solidFill>
                  <a:srgbClr val="FFFF99"/>
                </a:solidFill>
              </a:rPr>
              <a:t>PO (mg)	Analgesic	SC/IV/IM (mg)</a:t>
            </a:r>
          </a:p>
          <a:p>
            <a:pPr defTabSz="911225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30	Morphine	10</a:t>
            </a:r>
          </a:p>
          <a:p>
            <a:pPr defTabSz="911225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10	Oxymorphone	1</a:t>
            </a:r>
          </a:p>
          <a:p>
            <a:pPr defTabSz="911225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4	Hydromorphone	1.5</a:t>
            </a:r>
          </a:p>
          <a:p>
            <a:pPr defTabSz="911225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20	Oxycodone	14</a:t>
            </a:r>
          </a:p>
          <a:p>
            <a:pPr defTabSz="911225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(2-8)	Methadone	(2-8)</a:t>
            </a:r>
          </a:p>
          <a:p>
            <a:pPr algn="ctr" defTabSz="911225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-	Fentanyl	</a:t>
            </a:r>
            <a:r>
              <a:rPr lang="en-US" altLang="en-US" sz="2000">
                <a:solidFill>
                  <a:srgbClr val="FFFF99"/>
                </a:solidFill>
              </a:rPr>
              <a:t>100 </a:t>
            </a:r>
            <a:r>
              <a:rPr lang="en-US" altLang="en-US" sz="2000">
                <a:solidFill>
                  <a:srgbClr val="FFFF99"/>
                </a:solidFill>
                <a:cs typeface="Times New Roman" pitchFamily="18" charset="0"/>
              </a:rPr>
              <a:t>μg/hr parenteral or 			transdermal </a:t>
            </a:r>
            <a:r>
              <a:rPr lang="en-US" altLang="en-US" sz="2000">
                <a:solidFill>
                  <a:srgbClr val="FFFF99"/>
                </a:solidFill>
                <a:cs typeface="Times New Roman" pitchFamily="18" charset="0"/>
                <a:sym typeface="Symbol" pitchFamily="18" charset="2"/>
              </a:rPr>
              <a:t> 4 mg/hr 			morphine parenteral 			</a:t>
            </a: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669925" y="5815013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Pereira, MB et al. J  Pain Symptom Manage 2001;22:672-687 .Mercadante S, et al. J Clin Oncol 2001 19:2898-2904 Indelicato, RA, Portenoy RK. J Clin Oncol 2002 20(1):348-352 Opana ER PI  Endo Pharmaceuticals 6/06 Palladone PI  Purdue Pharma 11/04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FFFF00"/>
                </a:solidFill>
              </a:rPr>
              <a:t> Episodic (Breakthrough) Pain Dose Study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 In 162 Episodes, Pain Intensity Reduced 33% and mean time was 17.7 minutes from mean of 7.9/10 to 3/10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In 136 Episodes, Pain Intensity Reduced Greater Than 50% and mean time was 16.6 minutes from mean of 7.9/10 to 2.6/10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Twenty Episodes in Ten Patients Required an Additional Dose within 2 hours. 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80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762000" y="5943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</a:rPr>
              <a:t>Mercadante, S et al. J Pain Symptom Manage 2004 27(4):352-359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FFFF00"/>
                </a:solidFill>
              </a:rPr>
              <a:t> Episodic (Breakthrough) Pain Dose Study</a:t>
            </a:r>
            <a:br>
              <a:rPr lang="en-US" sz="3600">
                <a:solidFill>
                  <a:srgbClr val="FFFF00"/>
                </a:solidFill>
              </a:rPr>
            </a:br>
            <a:r>
              <a:rPr lang="en-US" sz="3600">
                <a:solidFill>
                  <a:srgbClr val="FFFF00"/>
                </a:solidFill>
              </a:rPr>
              <a:t> Adverse Effects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609600" y="2743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Drowsiness					25 Episodes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Moderate to Severe Nausea/Vomiting	12 Episodes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FFFF00"/>
                </a:solidFill>
              </a:rPr>
              <a:t>Confusion					1   Episode 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762000" y="5943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</a:rPr>
              <a:t>Mercadante, S et al. J Pain Symptom Manage 2004 27(4):352-359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FFFF00"/>
                </a:solidFill>
              </a:rPr>
              <a:t> Episodic (Breakthrough) Pain Dose Study</a:t>
            </a:r>
            <a:br>
              <a:rPr lang="en-US" sz="3600">
                <a:solidFill>
                  <a:srgbClr val="FFFF00"/>
                </a:solidFill>
              </a:rPr>
            </a:br>
            <a:r>
              <a:rPr lang="en-US" sz="3600">
                <a:solidFill>
                  <a:srgbClr val="FFFF00"/>
                </a:solidFill>
              </a:rPr>
              <a:t> Conclusions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Morphine Administered IV at a Dose Equivalent to 20% of the basal oral dosage is safe and effective.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This Dose Prevented the Occurrence of other Breakthrough Pain Episodes Within Two Hours in Almost All Patients.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>
                <a:solidFill>
                  <a:srgbClr val="FFFF00"/>
                </a:solidFill>
              </a:rPr>
              <a:t> 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80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762000" y="5943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</a:rPr>
              <a:t>Mercadante, S et al. J Pain Symptom Manage 2004 27(4):352-359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FFFF00"/>
                </a:solidFill>
              </a:rPr>
              <a:t> Episodic (Breakthrough) Pain Dose Study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85059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Prospective Cohort Study to verify safety and effectiveness of breakthrough pain dose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Breakthrough Pain Dose Equal To 20% of Total Daily Morphine Dose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Enrolled 99 Cancer Pain Patients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945 Breakthrough Pain Episodes Were Recorded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762000" y="5943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</a:rPr>
              <a:t>Mercadante, S et al. J Pain Symptom Manage 2008 35(3):307-313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FFFF00"/>
                </a:solidFill>
              </a:rPr>
              <a:t> Episodic (Breakthrough) Pain Dose Study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84035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Only 469 Breakthrough Episodes had complete assessment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In 287 Episodes, Pain Intensity Was Reduced by greater than 33% at 15 minutes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In 115 Episodes, Pain Intensity Was Reduced Greater Than 50%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The mean pain intensity decreased from 7.2 (T0) to 2.7 (T15)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In eight episodes no change in pain intensity was observed and an additional dose of morphine was given. 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80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762000" y="65532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</a:rPr>
              <a:t>Mercadante, S et al. J Pain Symptom Manage 2008 35(3):307-313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FFFF00"/>
                </a:solidFill>
              </a:rPr>
              <a:t> Episodic (Breakthrough) Pain Dose Advances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We now have  published studies to Guide the dosing ratios we use to treat Breakthrough Pain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How Should We Apply This?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Change Breakthrough Dose Ratio from 5 – 15% of Daily Opioid Dose to 10-20% of Daily Opioid Dose.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80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>
                <a:solidFill>
                  <a:srgbClr val="FFFF00"/>
                </a:solidFill>
              </a:rPr>
              <a:t> 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80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762000" y="5943600"/>
            <a:ext cx="5562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</a:rPr>
              <a:t>Mercadante, S et al. J Pain Symptom Manage 2004 27(4):352-359 Miaskowski, C. et al. (2005) (3) 44-45. Guideline For The Management of Cancer Pain in Adults and Children. American Pain Society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FFFF00"/>
                </a:solidFill>
              </a:rPr>
              <a:t> New Developments in Palliative Care Pharmacotherapy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82227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Opioid </a:t>
            </a:r>
            <a:r>
              <a:rPr lang="en-US" sz="2800" dirty="0" err="1" smtClean="0">
                <a:solidFill>
                  <a:srgbClr val="FFFF00"/>
                </a:solidFill>
              </a:rPr>
              <a:t>Equianalgesic</a:t>
            </a:r>
            <a:r>
              <a:rPr lang="en-US" sz="2800" dirty="0" smtClean="0">
                <a:solidFill>
                  <a:srgbClr val="FFFF00"/>
                </a:solidFill>
              </a:rPr>
              <a:t> Conversions</a:t>
            </a:r>
            <a:endParaRPr lang="en-US" sz="2800" dirty="0">
              <a:solidFill>
                <a:srgbClr val="FFFF00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olidFill>
                  <a:srgbClr val="FFFF00"/>
                </a:solidFill>
              </a:rPr>
              <a:t>Which patients are good candidates for conversion?</a:t>
            </a:r>
            <a:endParaRPr lang="en-US" sz="2400" dirty="0">
              <a:solidFill>
                <a:srgbClr val="FFFF00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 err="1">
                <a:solidFill>
                  <a:srgbClr val="FFFF00"/>
                </a:solidFill>
              </a:rPr>
              <a:t>Equianalgesic</a:t>
            </a:r>
            <a:r>
              <a:rPr lang="en-US" sz="2400" dirty="0">
                <a:solidFill>
                  <a:srgbClr val="FFFF00"/>
                </a:solidFill>
              </a:rPr>
              <a:t> Conversion Tools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Advances in Breakthrough Pain Treatment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FFFF00"/>
                </a:solidFill>
              </a:rPr>
              <a:t>Determine Effective Opioid Doses For Episodic Pain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Opportunities for Pharmacists</a:t>
            </a:r>
            <a:endParaRPr lang="en-US" sz="2800" dirty="0">
              <a:solidFill>
                <a:srgbClr val="FFFF00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olidFill>
                  <a:srgbClr val="FFFF00"/>
                </a:solidFill>
              </a:rPr>
              <a:t>Suggest analgesic dose titration for uncontrolled pain</a:t>
            </a:r>
            <a:endParaRPr lang="en-US" sz="2400" dirty="0">
              <a:solidFill>
                <a:srgbClr val="FFFF00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olidFill>
                  <a:srgbClr val="FFFF00"/>
                </a:solidFill>
              </a:rPr>
              <a:t>Suggest opioid conversion doses when needed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olidFill>
                  <a:srgbClr val="FFFF00"/>
                </a:solidFill>
              </a:rPr>
              <a:t>Suggest optimal opioid breakthrough pain dose</a:t>
            </a:r>
            <a:endParaRPr lang="en-US" sz="2400" dirty="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800" dirty="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2708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FFFF00"/>
                </a:solidFill>
              </a:rPr>
              <a:t> Episodic (Breakthrough) Pain Dose Example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Patient with Breast Cancer Taking Morphine Extended Release 180 mg po Daily for Chronic Severe Pain.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Breakthrough Pain Dose = 18 – 36 mg po Morphine = 10 – 20 % of Daily Morphine Dose.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Conservative Regimen: 20 mg po morphine now and repeat in 60 minutes if pain not decreased by 50%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80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>
                <a:solidFill>
                  <a:srgbClr val="FFFF00"/>
                </a:solidFill>
              </a:rPr>
              <a:t> 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80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762000" y="5943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</a:rPr>
              <a:t>Mercadante, S et al. J Pain Symptom Manage 2004 27(4):352-359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2755900" y="3111500"/>
            <a:ext cx="3619500" cy="1038225"/>
            <a:chOff x="0" y="0"/>
            <a:chExt cx="5700" cy="1635"/>
          </a:xfrm>
        </p:grpSpPr>
        <p:sp>
          <p:nvSpPr>
            <p:cNvPr id="103429" name="Rectangle 3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5565" y="0"/>
              <a:ext cx="135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03430" name="Rectangle 4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3315" y="0"/>
              <a:ext cx="2235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03431" name="Rectangle 5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2265" y="0"/>
              <a:ext cx="1035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03432" name="Rectangle 6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1890" y="0"/>
              <a:ext cx="360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03433" name="Rectangle 7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390" y="0"/>
              <a:ext cx="1485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03434" name="Rectangle 8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03427" name="Text Box 9"/>
          <p:cNvSpPr txBox="1">
            <a:spLocks noChangeArrowheads="1"/>
          </p:cNvSpPr>
          <p:nvPr/>
        </p:nvSpPr>
        <p:spPr bwMode="auto">
          <a:xfrm>
            <a:off x="-609600" y="225425"/>
            <a:ext cx="11836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/>
              <a:t>Breakthrough Pain Management</a:t>
            </a:r>
          </a:p>
          <a:p>
            <a:pPr algn="ctr" eaLnBrk="0" hangingPunct="0"/>
            <a:r>
              <a:rPr lang="en-US" sz="4000"/>
              <a:t>Challenges</a:t>
            </a:r>
          </a:p>
          <a:p>
            <a:pPr eaLnBrk="0" hangingPunct="0"/>
            <a:endParaRPr lang="en-US" sz="4000"/>
          </a:p>
        </p:txBody>
      </p:sp>
      <p:pic>
        <p:nvPicPr>
          <p:cNvPr id="103428" name="Picture 10" descr="Figure 3.  Risk of overmedication.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97000" y="1752600"/>
            <a:ext cx="6350000" cy="43434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2755900" y="3111500"/>
            <a:ext cx="3619500" cy="1038225"/>
            <a:chOff x="0" y="0"/>
            <a:chExt cx="5700" cy="1635"/>
          </a:xfrm>
        </p:grpSpPr>
        <p:sp>
          <p:nvSpPr>
            <p:cNvPr id="104453" name="Rectangle 3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5565" y="0"/>
              <a:ext cx="135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04454" name="Rectangle 4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3315" y="0"/>
              <a:ext cx="2235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04455" name="Rectangle 5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2265" y="0"/>
              <a:ext cx="1035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04456" name="Rectangle 6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1890" y="0"/>
              <a:ext cx="360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04457" name="Rectangle 7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390" y="0"/>
              <a:ext cx="1485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04458" name="Rectangle 8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04451" name="Text Box 9"/>
          <p:cNvSpPr txBox="1">
            <a:spLocks noChangeArrowheads="1"/>
          </p:cNvSpPr>
          <p:nvPr/>
        </p:nvSpPr>
        <p:spPr bwMode="auto">
          <a:xfrm>
            <a:off x="-609600" y="225425"/>
            <a:ext cx="11836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/>
              <a:t>Breakthrough Pain Management</a:t>
            </a:r>
          </a:p>
          <a:p>
            <a:pPr algn="ctr" eaLnBrk="0" hangingPunct="0"/>
            <a:r>
              <a:rPr lang="en-US" sz="4000"/>
              <a:t>Challenges</a:t>
            </a:r>
          </a:p>
          <a:p>
            <a:pPr eaLnBrk="0" hangingPunct="0"/>
            <a:endParaRPr lang="en-US" sz="4000"/>
          </a:p>
        </p:txBody>
      </p:sp>
      <p:pic>
        <p:nvPicPr>
          <p:cNvPr id="104452" name="Picture 10" descr="Figure 4.  Current treatment approach to breakthrough cancer pain.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97000" y="1828800"/>
            <a:ext cx="6350000" cy="41910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2755900" y="3111500"/>
            <a:ext cx="3619500" cy="1038225"/>
            <a:chOff x="0" y="0"/>
            <a:chExt cx="5700" cy="1635"/>
          </a:xfrm>
        </p:grpSpPr>
        <p:sp>
          <p:nvSpPr>
            <p:cNvPr id="105477" name="Rectangle 3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5565" y="0"/>
              <a:ext cx="135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05478" name="Rectangle 4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3315" y="0"/>
              <a:ext cx="2235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05479" name="Rectangle 5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2265" y="0"/>
              <a:ext cx="1035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05480" name="Rectangle 6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1890" y="0"/>
              <a:ext cx="360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05481" name="Rectangle 7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390" y="0"/>
              <a:ext cx="1485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05482" name="Rectangle 8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05475" name="Text Box 9"/>
          <p:cNvSpPr txBox="1">
            <a:spLocks noChangeArrowheads="1"/>
          </p:cNvSpPr>
          <p:nvPr/>
        </p:nvSpPr>
        <p:spPr bwMode="auto">
          <a:xfrm>
            <a:off x="-609600" y="225425"/>
            <a:ext cx="11836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/>
              <a:t>Breakthrough Pain Management</a:t>
            </a:r>
          </a:p>
          <a:p>
            <a:pPr algn="ctr" eaLnBrk="0" hangingPunct="0"/>
            <a:r>
              <a:rPr lang="en-US" sz="4000"/>
              <a:t>Challenges</a:t>
            </a:r>
          </a:p>
          <a:p>
            <a:pPr eaLnBrk="0" hangingPunct="0"/>
            <a:endParaRPr lang="en-US" sz="4000"/>
          </a:p>
        </p:txBody>
      </p:sp>
      <p:pic>
        <p:nvPicPr>
          <p:cNvPr id="105476" name="Picture 10" descr="Figure 5.  The preferred treatment.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97000" y="1828800"/>
            <a:ext cx="6350000" cy="44958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FFFF00"/>
                </a:solidFill>
              </a:rPr>
              <a:t> Episodic (Breakthrough) Pain Dose Advances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13379" name="Rectangle 3"/>
          <p:cNvSpPr>
            <a:spLocks noChangeArrowheads="1"/>
          </p:cNvSpPr>
          <p:nvPr/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We now have a published study to Guide the dosing ratios we use to treat Breakthrough Pain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The Breakthrough Dose is 10-20% of Daily Opioid Dose when the </a:t>
            </a:r>
            <a:r>
              <a:rPr lang="en-US" sz="2800" dirty="0" smtClean="0">
                <a:solidFill>
                  <a:srgbClr val="FFFF00"/>
                </a:solidFill>
              </a:rPr>
              <a:t>breakthrough </a:t>
            </a:r>
            <a:r>
              <a:rPr lang="en-US" sz="2800" dirty="0">
                <a:solidFill>
                  <a:srgbClr val="FFFF00"/>
                </a:solidFill>
              </a:rPr>
              <a:t>medication is </a:t>
            </a:r>
            <a:r>
              <a:rPr lang="en-US" sz="2800" dirty="0" smtClean="0">
                <a:solidFill>
                  <a:srgbClr val="FFFF00"/>
                </a:solidFill>
              </a:rPr>
              <a:t>morphine or oxycodone.</a:t>
            </a:r>
            <a:endParaRPr lang="en-US" sz="2800" dirty="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800" dirty="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FFFF00"/>
                </a:solidFill>
              </a:rPr>
              <a:t>  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800" dirty="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762000" y="5915025"/>
            <a:ext cx="5562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</a:rPr>
              <a:t>Mercadante, S et al. J Pain Symptom Manage 2004 27(4):352-359 Miaskowski, C. et al. (2005) (3) 44-45. Guideline For The Management of Cancer Pain in Adults and Children. American Pain Society 	      Aronoff G. et al. (2007) J Pain 8: 4 (April) Supplement 1 S43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609600" y="16764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</a:pPr>
            <a:endParaRPr lang="en-US" altLang="en-US" sz="3000" b="1">
              <a:solidFill>
                <a:srgbClr val="FFFF99"/>
              </a:solidFill>
            </a:endParaRPr>
          </a:p>
        </p:txBody>
      </p:sp>
      <p:sp>
        <p:nvSpPr>
          <p:cNvPr id="107523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FFFF00"/>
                </a:solidFill>
              </a:rPr>
              <a:t>Why is oxycodone 5-10 mg often ineffective for breakthrough pain in patients on higher doses of scheduled long - acting opioids?</a:t>
            </a:r>
            <a:endParaRPr lang="en-US" sz="3200" dirty="0" smtClean="0">
              <a:solidFill>
                <a:srgbClr val="FFFF99"/>
              </a:solidFill>
            </a:endParaRPr>
          </a:p>
        </p:txBody>
      </p:sp>
      <p:sp>
        <p:nvSpPr>
          <p:cNvPr id="2601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99"/>
                </a:solidFill>
              </a:rPr>
              <a:t>Patient on MS </a:t>
            </a:r>
            <a:r>
              <a:rPr lang="en-US" sz="2800" dirty="0" err="1" smtClean="0">
                <a:solidFill>
                  <a:srgbClr val="FFFF99"/>
                </a:solidFill>
              </a:rPr>
              <a:t>Contin</a:t>
            </a:r>
            <a:r>
              <a:rPr lang="en-US" sz="2800" dirty="0" smtClean="0">
                <a:solidFill>
                  <a:srgbClr val="FFFF99"/>
                </a:solidFill>
              </a:rPr>
              <a:t> 240 mg per day</a:t>
            </a:r>
          </a:p>
          <a:p>
            <a:r>
              <a:rPr lang="en-US" sz="2800" dirty="0" smtClean="0">
                <a:solidFill>
                  <a:srgbClr val="FFFF99"/>
                </a:solidFill>
              </a:rPr>
              <a:t>Oxycodone 5 - 10 mg </a:t>
            </a:r>
            <a:r>
              <a:rPr lang="en-US" sz="2800" dirty="0" err="1" smtClean="0">
                <a:solidFill>
                  <a:srgbClr val="FFFF99"/>
                </a:solidFill>
              </a:rPr>
              <a:t>po</a:t>
            </a:r>
            <a:r>
              <a:rPr lang="en-US" sz="2800" dirty="0" smtClean="0">
                <a:solidFill>
                  <a:srgbClr val="FFFF99"/>
                </a:solidFill>
              </a:rPr>
              <a:t> q 4 </a:t>
            </a:r>
            <a:r>
              <a:rPr lang="en-US" sz="2800" dirty="0" err="1" smtClean="0">
                <a:solidFill>
                  <a:srgbClr val="FFFF99"/>
                </a:solidFill>
              </a:rPr>
              <a:t>hr</a:t>
            </a:r>
            <a:r>
              <a:rPr lang="en-US" sz="2800" dirty="0" smtClean="0">
                <a:solidFill>
                  <a:srgbClr val="FFFF99"/>
                </a:solidFill>
              </a:rPr>
              <a:t> </a:t>
            </a:r>
            <a:r>
              <a:rPr lang="en-US" sz="2800" dirty="0" err="1" smtClean="0">
                <a:solidFill>
                  <a:srgbClr val="FFFF99"/>
                </a:solidFill>
              </a:rPr>
              <a:t>prn</a:t>
            </a:r>
            <a:r>
              <a:rPr lang="en-US" sz="2800" dirty="0" smtClean="0">
                <a:solidFill>
                  <a:srgbClr val="FFFF99"/>
                </a:solidFill>
              </a:rPr>
              <a:t> pain </a:t>
            </a:r>
          </a:p>
          <a:p>
            <a:r>
              <a:rPr lang="en-US" sz="2800" dirty="0" smtClean="0">
                <a:solidFill>
                  <a:srgbClr val="FFFF99"/>
                </a:solidFill>
              </a:rPr>
              <a:t>Pain Score = 10/10 with movement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autoUpdateAnimBg="0"/>
      <p:bldP spid="26010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5334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>
                <a:solidFill>
                  <a:srgbClr val="FFFF99"/>
                </a:solidFill>
              </a:rPr>
              <a:t>Equianalgesic Table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5334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1225" eaLnBrk="0" hangingPunct="0">
              <a:lnSpc>
                <a:spcPct val="90000"/>
              </a:lnSpc>
              <a:spcBef>
                <a:spcPct val="20000"/>
              </a:spcBef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2400">
                <a:solidFill>
                  <a:srgbClr val="FFFF99"/>
                </a:solidFill>
              </a:rPr>
              <a:t>	</a:t>
            </a:r>
            <a:r>
              <a:rPr lang="en-US" altLang="en-US" sz="3000">
                <a:solidFill>
                  <a:srgbClr val="FFFF99"/>
                </a:solidFill>
              </a:rPr>
              <a:t>PO (mg)	Analgesic	SC/IV/IM (mg)</a:t>
            </a:r>
          </a:p>
          <a:p>
            <a:pPr defTabSz="911225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30	Morphine	10</a:t>
            </a:r>
          </a:p>
          <a:p>
            <a:pPr defTabSz="911225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10	Oxymorphone	1</a:t>
            </a:r>
          </a:p>
          <a:p>
            <a:pPr defTabSz="911225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4	Hydromorphone	1.5</a:t>
            </a:r>
          </a:p>
          <a:p>
            <a:pPr defTabSz="911225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20	Oxycodone	14</a:t>
            </a:r>
          </a:p>
          <a:p>
            <a:pPr defTabSz="911225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(2-8)	Methadone	(2-8)</a:t>
            </a:r>
          </a:p>
          <a:p>
            <a:pPr algn="ctr" defTabSz="911225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-	Fentanyl	</a:t>
            </a:r>
            <a:r>
              <a:rPr lang="en-US" altLang="en-US" sz="2000">
                <a:solidFill>
                  <a:srgbClr val="FFFF99"/>
                </a:solidFill>
              </a:rPr>
              <a:t>100 </a:t>
            </a:r>
            <a:r>
              <a:rPr lang="en-US" altLang="en-US" sz="2000">
                <a:solidFill>
                  <a:srgbClr val="FFFF99"/>
                </a:solidFill>
                <a:cs typeface="Times New Roman" pitchFamily="18" charset="0"/>
              </a:rPr>
              <a:t>μg/hr parenteral or 			transdermal </a:t>
            </a:r>
            <a:r>
              <a:rPr lang="en-US" altLang="en-US" sz="2000">
                <a:solidFill>
                  <a:srgbClr val="FFFF99"/>
                </a:solidFill>
                <a:cs typeface="Times New Roman" pitchFamily="18" charset="0"/>
                <a:sym typeface="Symbol" pitchFamily="18" charset="2"/>
              </a:rPr>
              <a:t> 4 mg/hr 			morphine parenteral 			</a:t>
            </a: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669925" y="5815013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Pereira, MB et al. J  Pain Symptom Manage 2001;22:672-687 .Mercadante S, et al. J Clin Oncol 2001 19:2898-2904 Indelicato, RA, Portenoy RK. J Clin Oncol 2002 20(1):348-352 Opana ER PI  Endo Pharmaceuticals 6/06 Palladone PI  Purdue Pharma 11/04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3600" smtClean="0">
                <a:solidFill>
                  <a:srgbClr val="FFFF00"/>
                </a:solidFill>
              </a:rPr>
              <a:t> Opioid Conversion Calculators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29443" name="Rectangle 3"/>
          <p:cNvSpPr>
            <a:spLocks noChangeArrowheads="1"/>
          </p:cNvSpPr>
          <p:nvPr/>
        </p:nvSpPr>
        <p:spPr bwMode="auto">
          <a:xfrm>
            <a:off x="304800" y="1981200"/>
            <a:ext cx="883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http://www.globalrph.com/narcotic.cgi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http://http://www.hopweb.org.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http://www.painphysicians.org/calc/Calculator.php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FFFF00"/>
                </a:solidFill>
                <a:hlinkClick r:id="rId3"/>
              </a:rPr>
              <a:t>http://www.lexi.com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m</a:t>
            </a:r>
            <a:r>
              <a:rPr lang="en-US" sz="3200" dirty="0" smtClean="0">
                <a:solidFill>
                  <a:srgbClr val="FFFF00"/>
                </a:solidFill>
              </a:rPr>
              <a:t>edicalconverters.com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4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mista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647700"/>
            <a:ext cx="762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ChangeArrowheads="1"/>
          </p:cNvSpPr>
          <p:nvPr/>
        </p:nvSpPr>
        <p:spPr bwMode="auto">
          <a:xfrm>
            <a:off x="609600" y="1676400"/>
            <a:ext cx="815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</a:pPr>
            <a:endParaRPr lang="en-US" altLang="en-US" sz="3000" b="1">
              <a:solidFill>
                <a:srgbClr val="FFFF99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altLang="en-US" sz="3600" smtClean="0">
                <a:solidFill>
                  <a:srgbClr val="FFFF00"/>
                </a:solidFill>
              </a:rPr>
              <a:t>Why is  oxycodone 5 - 10 mg often ineffective for breakthru pain?</a:t>
            </a:r>
            <a:endParaRPr lang="en-US" sz="3600" smtClean="0">
              <a:solidFill>
                <a:srgbClr val="FFFF99"/>
              </a:solidFill>
            </a:endParaRPr>
          </a:p>
        </p:txBody>
      </p:sp>
      <p:sp>
        <p:nvSpPr>
          <p:cNvPr id="7045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Patient on MS </a:t>
            </a:r>
            <a:r>
              <a:rPr lang="en-US" dirty="0" err="1" smtClean="0">
                <a:solidFill>
                  <a:srgbClr val="FFFF99"/>
                </a:solidFill>
              </a:rPr>
              <a:t>Contin</a:t>
            </a:r>
            <a:r>
              <a:rPr lang="en-US" dirty="0" smtClean="0">
                <a:solidFill>
                  <a:srgbClr val="FFFF99"/>
                </a:solidFill>
              </a:rPr>
              <a:t> 240 mg per day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Breakthrough pain dose is 10-20 %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Dose is 24-48 mg Morphine q 2-3 </a:t>
            </a:r>
            <a:r>
              <a:rPr lang="en-US" dirty="0" err="1" smtClean="0">
                <a:solidFill>
                  <a:srgbClr val="FFFF99"/>
                </a:solidFill>
              </a:rPr>
              <a:t>hrs</a:t>
            </a:r>
            <a:endParaRPr lang="en-US" dirty="0" smtClean="0">
              <a:solidFill>
                <a:srgbClr val="FFFF99"/>
              </a:solidFill>
            </a:endParaRPr>
          </a:p>
          <a:p>
            <a:r>
              <a:rPr lang="en-US" dirty="0" smtClean="0">
                <a:solidFill>
                  <a:srgbClr val="FFFF99"/>
                </a:solidFill>
              </a:rPr>
              <a:t>10 mg oxycodone = 15 mg morphine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Thus any patient requiring &gt;15 mg oral morphine may suffer</a:t>
            </a:r>
            <a:endParaRPr lang="en-US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4" grpId="0" autoUpdateAnimBg="0"/>
      <p:bldP spid="70451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600" smtClean="0">
                <a:solidFill>
                  <a:srgbClr val="FFFF00"/>
                </a:solidFill>
              </a:rPr>
              <a:t> Opioid Conversion Concepts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941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Identify Candidates For Opioid Conversion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Opioid Conversion Calculators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err="1" smtClean="0">
                <a:solidFill>
                  <a:srgbClr val="FFFF00"/>
                </a:solidFill>
              </a:rPr>
              <a:t>Equianalgesic</a:t>
            </a:r>
            <a:r>
              <a:rPr lang="en-US" sz="2800" dirty="0" smtClean="0">
                <a:solidFill>
                  <a:srgbClr val="FFFF00"/>
                </a:solidFill>
              </a:rPr>
              <a:t> Opioid Conversion Tables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olidFill>
                  <a:srgbClr val="FFFF00"/>
                </a:solidFill>
              </a:rPr>
              <a:t>Strengths/Weaknesses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olidFill>
                  <a:srgbClr val="FFFF00"/>
                </a:solidFill>
              </a:rPr>
              <a:t>Unique challenges with fentanyl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olidFill>
                  <a:srgbClr val="FFFF00"/>
                </a:solidFill>
              </a:rPr>
              <a:t>Updated to include: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Chronic fentanyl dosing vs. acute fentanyl dosing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Buprenorphine</a:t>
            </a:r>
          </a:p>
          <a:p>
            <a:pPr marL="1143000" lvl="2" indent="-228600" eaLnBrk="0" hangingPunct="0">
              <a:spcBef>
                <a:spcPct val="20000"/>
              </a:spcBef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9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9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9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9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9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9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9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9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dirty="0">
                <a:solidFill>
                  <a:srgbClr val="FFFF00"/>
                </a:solidFill>
              </a:rPr>
              <a:t> Pain Management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in Patient with Breast Cancer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720725" y="2209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Patient S/P Mastectomy of left breast with severe pain. She is taking oxycodone 20 mg Q 4 Hours for Chronic Severe Pain X 4 months. Pain Score = 3-5/10 She reports being nauseated at home with vomiting multiple times in past 24 hours.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Patient is scheduled for radiation therapy.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Patient appears fatigued.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Important PMH: Patient with poor renal function (Cr = 2.8)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Recommend analgesic plan for this patient.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FFFF00"/>
                </a:solidFill>
              </a:rPr>
              <a:t>Pain Management</a:t>
            </a:r>
          </a:p>
          <a:p>
            <a:pPr algn="ctr" eaLnBrk="0" hangingPunct="0"/>
            <a:r>
              <a:rPr lang="en-US" sz="3600">
                <a:solidFill>
                  <a:srgbClr val="FFFF00"/>
                </a:solidFill>
              </a:rPr>
              <a:t>in Patient with Breast Cancer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720725" y="1752600"/>
            <a:ext cx="7772400" cy="4572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Mechanism of Pain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Inflammatory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Neuropathic?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Spasm?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Important Factors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Poor Sleep due to pain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Decreased Renal Function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 err="1">
                <a:solidFill>
                  <a:srgbClr val="FFFF00"/>
                </a:solidFill>
              </a:rPr>
              <a:t>Opioid</a:t>
            </a:r>
            <a:r>
              <a:rPr lang="en-US" sz="2800" dirty="0">
                <a:solidFill>
                  <a:srgbClr val="FFFF00"/>
                </a:solidFill>
              </a:rPr>
              <a:t> tolerance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Nausea/Vomiting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4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4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54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hoto Editor Photo" r:id="rId4" imgW="7314286" imgH="4877481" progId="MSPhotoEd.3">
                  <p:embed/>
                </p:oleObj>
              </mc:Choice>
              <mc:Fallback>
                <p:oleObj name="Photo Editor Photo" r:id="rId4" imgW="7314286" imgH="4877481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FFFF00"/>
                </a:solidFill>
              </a:rPr>
              <a:t>Pain Management</a:t>
            </a:r>
          </a:p>
          <a:p>
            <a:pPr algn="ctr" eaLnBrk="0" hangingPunct="0"/>
            <a:r>
              <a:rPr lang="en-US" sz="3600">
                <a:solidFill>
                  <a:srgbClr val="FFFF00"/>
                </a:solidFill>
              </a:rPr>
              <a:t> in Patient with Breast Cancer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720725" y="17526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Which analgesics may safely reduce pain?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NSAIDs ( Cr = 2.8)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PCA</a:t>
            </a:r>
          </a:p>
          <a:p>
            <a:pPr marL="1257300" lvl="2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Fentanyl vs Morphine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Acetaminophen</a:t>
            </a:r>
          </a:p>
          <a:p>
            <a:pPr marL="1257300" lvl="2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F00"/>
                </a:solidFill>
              </a:rPr>
              <a:t>Oral Acetaminophen</a:t>
            </a:r>
          </a:p>
          <a:p>
            <a:pPr marL="800100" lvl="1" indent="-342900" eaLnBrk="0" hangingPunct="0">
              <a:spcBef>
                <a:spcPct val="20000"/>
              </a:spcBef>
            </a:pPr>
            <a:endParaRPr 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5334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>
                <a:solidFill>
                  <a:srgbClr val="FFFF99"/>
                </a:solidFill>
              </a:rPr>
              <a:t>Equianalgesic Table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5334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1225" eaLnBrk="0" hangingPunct="0">
              <a:lnSpc>
                <a:spcPct val="90000"/>
              </a:lnSpc>
              <a:spcBef>
                <a:spcPct val="20000"/>
              </a:spcBef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2400">
                <a:solidFill>
                  <a:srgbClr val="FFFF99"/>
                </a:solidFill>
              </a:rPr>
              <a:t>	</a:t>
            </a:r>
            <a:r>
              <a:rPr lang="en-US" altLang="en-US" sz="3000">
                <a:solidFill>
                  <a:srgbClr val="FFFF99"/>
                </a:solidFill>
              </a:rPr>
              <a:t>PO (mg)	Analgesic	SC/IV/IM (mg)</a:t>
            </a:r>
          </a:p>
          <a:p>
            <a:pPr defTabSz="911225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30	Morphine	10</a:t>
            </a:r>
          </a:p>
          <a:p>
            <a:pPr defTabSz="911225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20	Hydrocodone	NA</a:t>
            </a:r>
          </a:p>
          <a:p>
            <a:pPr defTabSz="911225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4	Hydromorphone	1.5</a:t>
            </a:r>
          </a:p>
          <a:p>
            <a:pPr defTabSz="911225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20	Oxycodone	14</a:t>
            </a:r>
          </a:p>
          <a:p>
            <a:pPr defTabSz="911225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(2-8)	Methadone	(2-8)</a:t>
            </a:r>
          </a:p>
          <a:p>
            <a:pPr algn="ctr" defTabSz="911225" eaLnBrk="0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tabLst>
                <a:tab pos="1377950" algn="ctr"/>
                <a:tab pos="3648075" algn="ctr"/>
                <a:tab pos="6119813" algn="ctr"/>
              </a:tabLst>
            </a:pPr>
            <a:r>
              <a:rPr lang="en-US" altLang="en-US" sz="3000">
                <a:solidFill>
                  <a:srgbClr val="FFFF99"/>
                </a:solidFill>
              </a:rPr>
              <a:t>	-	Fentanyl*	</a:t>
            </a:r>
            <a:r>
              <a:rPr lang="en-US" altLang="en-US" sz="2000">
                <a:solidFill>
                  <a:srgbClr val="FFFF99"/>
                </a:solidFill>
              </a:rPr>
              <a:t>100 </a:t>
            </a:r>
            <a:r>
              <a:rPr lang="en-US" altLang="en-US" sz="2000">
                <a:solidFill>
                  <a:srgbClr val="FFFF99"/>
                </a:solidFill>
                <a:cs typeface="Times New Roman" pitchFamily="18" charset="0"/>
              </a:rPr>
              <a:t>μg/hr parenteral or 			transdermal = 4 mg/hr 			morphine parenteral 			</a:t>
            </a:r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>
            <a:off x="0" y="2743200"/>
            <a:ext cx="9144000" cy="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669925" y="5815013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solidFill>
                  <a:srgbClr val="FFFFFF"/>
                </a:solidFill>
              </a:rPr>
              <a:t>Pereira, MB et al. J  Pain Symptom Manage 2001;22:672-687 .Mercadante S, et al. J Clin Oncol 2001 19:2898-2904 Indelicato, RA, Portenoy RK. J Clin Oncol 2002 20(1):348-352 Opana ER PI  Endo Pharmaceuticals 6/06 Palladone PI  Purdue Pharma 11/04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3989388" y="5918200"/>
            <a:ext cx="947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FF99"/>
                </a:solidFill>
              </a:rPr>
              <a:t>* chronic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rgbClr val="FFFF99"/>
                </a:solidFill>
              </a:rPr>
              <a:t>Equianalgesic Conversions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304800" y="1600200"/>
            <a:ext cx="861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40000"/>
              </a:spcBef>
              <a:spcAft>
                <a:spcPct val="20000"/>
              </a:spcAft>
              <a:buClr>
                <a:srgbClr val="FF6699"/>
              </a:buClr>
            </a:pPr>
            <a:r>
              <a:rPr lang="en-US" sz="2400" dirty="0">
                <a:solidFill>
                  <a:srgbClr val="FFFF99"/>
                </a:solidFill>
              </a:rPr>
              <a:t>Example: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Patient with a total 24-hr dose of </a:t>
            </a:r>
            <a:r>
              <a:rPr lang="en-US" sz="2400" b="1" dirty="0" smtClean="0">
                <a:solidFill>
                  <a:srgbClr val="FFFF99"/>
                </a:solidFill>
              </a:rPr>
              <a:t>oxycodone </a:t>
            </a:r>
            <a:r>
              <a:rPr lang="en-US" sz="2400" b="1" dirty="0">
                <a:solidFill>
                  <a:srgbClr val="FFFF99"/>
                </a:solidFill>
              </a:rPr>
              <a:t>120 mg PO  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30000"/>
              </a:spcAft>
              <a:buClr>
                <a:srgbClr val="FF6699"/>
              </a:buCl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What is the equivalent 24-hour dose of PO morphine?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6699"/>
              </a:buClr>
              <a:buFontTx/>
              <a:buChar char="•"/>
            </a:pPr>
            <a:r>
              <a:rPr lang="en-US" sz="2400" u="sng" dirty="0">
                <a:solidFill>
                  <a:srgbClr val="FFFF99"/>
                </a:solidFill>
              </a:rPr>
              <a:t>Morphine 30 mg PO</a:t>
            </a:r>
            <a:r>
              <a:rPr lang="en-US" sz="2400" dirty="0">
                <a:solidFill>
                  <a:srgbClr val="FFFF99"/>
                </a:solidFill>
              </a:rPr>
              <a:t> 	=	    </a:t>
            </a:r>
            <a:r>
              <a:rPr lang="en-US" sz="2400" u="sng" dirty="0">
                <a:solidFill>
                  <a:srgbClr val="FFFF99"/>
                </a:solidFill>
              </a:rPr>
              <a:t>              X                   PO             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oxycodone 20mg PO	                oxycodone120 mg PO</a:t>
            </a:r>
          </a:p>
          <a:p>
            <a:pPr marL="342900" indent="-342900" eaLnBrk="0" hangingPunct="0">
              <a:spcBef>
                <a:spcPct val="45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X = morphine 180 mg PO per 24 Hours</a:t>
            </a:r>
          </a:p>
          <a:p>
            <a:pPr marL="342900" indent="-342900" eaLnBrk="0" hangingPunct="0">
              <a:spcBef>
                <a:spcPct val="45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endParaRPr lang="en-US" sz="2400" b="1" dirty="0">
              <a:solidFill>
                <a:srgbClr val="FFFF99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</a:pPr>
            <a:endParaRPr lang="en-US" sz="24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rgbClr val="FFFF99"/>
                </a:solidFill>
              </a:rPr>
              <a:t>Equianalgesic Conversions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04800" y="1600200"/>
            <a:ext cx="861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40000"/>
              </a:spcBef>
              <a:spcAft>
                <a:spcPct val="20000"/>
              </a:spcAft>
              <a:buClr>
                <a:srgbClr val="FF6699"/>
              </a:buClr>
            </a:pPr>
            <a:r>
              <a:rPr lang="en-US" sz="2400">
                <a:solidFill>
                  <a:srgbClr val="FFFF99"/>
                </a:solidFill>
              </a:rPr>
              <a:t>Example: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b="1">
                <a:solidFill>
                  <a:srgbClr val="FFFF99"/>
                </a:solidFill>
              </a:rPr>
              <a:t>Patient with a total 24-hr dose of Morphine 180 mg PO  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30000"/>
              </a:spcAft>
              <a:buClr>
                <a:srgbClr val="FF6699"/>
              </a:buClr>
              <a:buFontTx/>
              <a:buChar char="•"/>
            </a:pPr>
            <a:r>
              <a:rPr lang="en-US" sz="2400" b="1">
                <a:solidFill>
                  <a:srgbClr val="FFFF99"/>
                </a:solidFill>
              </a:rPr>
              <a:t>What is the equivalent 24-hour dose of IV morphine?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6699"/>
              </a:buClr>
              <a:buFontTx/>
              <a:buChar char="•"/>
            </a:pPr>
            <a:r>
              <a:rPr lang="en-US" sz="2400" u="sng">
                <a:solidFill>
                  <a:srgbClr val="FFFF99"/>
                </a:solidFill>
              </a:rPr>
              <a:t>Morphine 30 mg PO</a:t>
            </a:r>
            <a:r>
              <a:rPr lang="en-US" sz="2400">
                <a:solidFill>
                  <a:srgbClr val="FFFF99"/>
                </a:solidFill>
              </a:rPr>
              <a:t> 	= 	    </a:t>
            </a:r>
            <a:r>
              <a:rPr lang="en-US" sz="2400" u="sng">
                <a:solidFill>
                  <a:srgbClr val="FFFF99"/>
                </a:solidFill>
              </a:rPr>
              <a:t>Morphine 180 mg PO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>
                <a:solidFill>
                  <a:srgbClr val="FFFF99"/>
                </a:solidFill>
              </a:rPr>
              <a:t>Morphine 10mg IV	                      			X</a:t>
            </a:r>
          </a:p>
          <a:p>
            <a:pPr marL="342900" indent="-342900" eaLnBrk="0" hangingPunct="0">
              <a:spcBef>
                <a:spcPct val="45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b="1">
                <a:solidFill>
                  <a:srgbClr val="FFFF99"/>
                </a:solidFill>
              </a:rPr>
              <a:t>X = morphine 60 mg IV per 24 Hours</a:t>
            </a:r>
          </a:p>
          <a:p>
            <a:pPr marL="342900" indent="-342900" eaLnBrk="0" hangingPunct="0">
              <a:spcBef>
                <a:spcPct val="45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endParaRPr lang="en-US" sz="2400" b="1">
              <a:solidFill>
                <a:srgbClr val="FFFF99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</a:pPr>
            <a:endParaRPr lang="en-US" sz="2400" b="1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mista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647700"/>
            <a:ext cx="762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>
                <a:solidFill>
                  <a:srgbClr val="FFFF00"/>
                </a:solidFill>
              </a:rPr>
              <a:t> Which Fentanyl Patch dose would you suggest for this patient utilizing the equivalent of 60 mg IV morphine per day or 2.5 mg/hr IV morphine?</a:t>
            </a:r>
          </a:p>
        </p:txBody>
      </p:sp>
      <p:sp>
        <p:nvSpPr>
          <p:cNvPr id="820227" name="Rectangle 3"/>
          <p:cNvSpPr>
            <a:spLocks noChangeArrowheads="1"/>
          </p:cNvSpPr>
          <p:nvPr/>
        </p:nvSpPr>
        <p:spPr bwMode="auto">
          <a:xfrm>
            <a:off x="685800" y="2590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en-US" sz="2800">
                <a:solidFill>
                  <a:srgbClr val="FFFF00"/>
                </a:solidFill>
              </a:rPr>
              <a:t>Fentanyl Transdermal Patch 12.5  mcg/hr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en-US" sz="2800">
                <a:solidFill>
                  <a:srgbClr val="FFFF00"/>
                </a:solidFill>
              </a:rPr>
              <a:t>Fentanyl Transdermal Patch 25 mcg/hr 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en-US" sz="2800">
                <a:solidFill>
                  <a:srgbClr val="FFFF00"/>
                </a:solidFill>
              </a:rPr>
              <a:t>Fentanyl Transdermal Patch 50 mcg/hr*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en-US" sz="2800">
                <a:solidFill>
                  <a:srgbClr val="FFFF00"/>
                </a:solidFill>
              </a:rPr>
              <a:t>Fentanyl Transdermal Patch 75 mcg/hr 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en-US" sz="2800">
                <a:solidFill>
                  <a:srgbClr val="FFFF00"/>
                </a:solidFill>
              </a:rPr>
              <a:t>Fentanyl Transdermal Patch 37.5 mcg/hr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2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>
                <a:solidFill>
                  <a:srgbClr val="FFFF00"/>
                </a:solidFill>
              </a:rPr>
              <a:t> What medication and settings would you select for this patient’s PCA utilizing the equivalent of 60 mg IV morphine per day or 2.5 mg/hr IV morphine?</a:t>
            </a:r>
          </a:p>
        </p:txBody>
      </p:sp>
      <p:sp>
        <p:nvSpPr>
          <p:cNvPr id="820227" name="Rectangle 3"/>
          <p:cNvSpPr>
            <a:spLocks noChangeArrowheads="1"/>
          </p:cNvSpPr>
          <p:nvPr/>
        </p:nvSpPr>
        <p:spPr bwMode="auto">
          <a:xfrm>
            <a:off x="685800" y="2590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endParaRPr lang="en-US" sz="2800">
              <a:solidFill>
                <a:srgbClr val="FFFF00"/>
              </a:solidFill>
            </a:endParaRPr>
          </a:p>
          <a:p>
            <a:pPr marL="609600" indent="-609600" eaLnBrk="0" hangingPunct="0">
              <a:spcBef>
                <a:spcPct val="20000"/>
              </a:spcBef>
              <a:buFontTx/>
              <a:buAutoNum type="arabicPeriod"/>
            </a:pPr>
            <a:r>
              <a:rPr lang="en-US" sz="2800">
                <a:solidFill>
                  <a:srgbClr val="FFFF00"/>
                </a:solidFill>
              </a:rPr>
              <a:t>Fentanyl PCA: PCA Dose = 25 mcg, Continuous Infusion = 25 mcg/hr, lockout = 10 minutes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2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600" smtClean="0">
                <a:solidFill>
                  <a:srgbClr val="FFFF00"/>
                </a:solidFill>
              </a:rPr>
              <a:t>Which Pain Management Patients are Candidates for Opioid Conversion?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2883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smtClean="0">
                <a:solidFill>
                  <a:srgbClr val="FFFF00"/>
                </a:solidFill>
              </a:rPr>
              <a:t>Patient on chronic opiates unable to take oral analgesics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smtClean="0">
                <a:solidFill>
                  <a:srgbClr val="FFFF00"/>
                </a:solidFill>
              </a:rPr>
              <a:t>Trauma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000" smtClean="0">
                <a:solidFill>
                  <a:srgbClr val="FFFF00"/>
                </a:solidFill>
              </a:rPr>
              <a:t>Abdominal Injury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smtClean="0">
                <a:solidFill>
                  <a:srgbClr val="FFFF00"/>
                </a:solidFill>
              </a:rPr>
              <a:t>Cancer Patient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000" smtClean="0">
                <a:solidFill>
                  <a:srgbClr val="FFFF00"/>
                </a:solidFill>
              </a:rPr>
              <a:t>Dysphagia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smtClean="0">
                <a:solidFill>
                  <a:srgbClr val="FFFF00"/>
                </a:solidFill>
              </a:rPr>
              <a:t>Severe Nausea/Vomiting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000" smtClean="0">
                <a:solidFill>
                  <a:srgbClr val="FFFF00"/>
                </a:solidFill>
              </a:rPr>
              <a:t>Chemotherapy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8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dirty="0">
                <a:solidFill>
                  <a:srgbClr val="FFFF00"/>
                </a:solidFill>
              </a:rPr>
              <a:t>Pain Management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in Patient with Breast Cancer 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720725" y="1752600"/>
            <a:ext cx="7772400" cy="4572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Follow - up on PCA Utilization with the </a:t>
            </a:r>
            <a:r>
              <a:rPr lang="en-US" sz="2800" dirty="0" err="1">
                <a:solidFill>
                  <a:srgbClr val="FFFF00"/>
                </a:solidFill>
              </a:rPr>
              <a:t>Fentanyl</a:t>
            </a:r>
            <a:r>
              <a:rPr lang="en-US" sz="2800" dirty="0">
                <a:solidFill>
                  <a:srgbClr val="FFFF00"/>
                </a:solidFill>
              </a:rPr>
              <a:t> PCA 10 mcg/ml settings: Basal = 25 mcg/hr, PCA dose = 25 mcg, lockout = 10 minutes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EMR Data shows:</a:t>
            </a:r>
          </a:p>
          <a:p>
            <a:pPr marL="1257300" lvl="2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60 Attempts and 50 injections over 24 hours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b="1" dirty="0">
                <a:solidFill>
                  <a:srgbClr val="FFFF00"/>
                </a:solidFill>
              </a:rPr>
              <a:t>Important Discrepancy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PCA Pump interrogation provides following data:</a:t>
            </a:r>
          </a:p>
          <a:p>
            <a:pPr marL="1257300" lvl="2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PCA doses (injections) = 20 over 24 hours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rgbClr val="FFFF99"/>
                </a:solidFill>
              </a:rPr>
              <a:t>Equianalgesic Conversions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04800" y="1600200"/>
            <a:ext cx="861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40000"/>
              </a:spcBef>
              <a:spcAft>
                <a:spcPct val="20000"/>
              </a:spcAft>
              <a:buClr>
                <a:srgbClr val="FF6699"/>
              </a:buClr>
            </a:pPr>
            <a:r>
              <a:rPr lang="en-US" sz="2400">
                <a:solidFill>
                  <a:srgbClr val="FFFF99"/>
                </a:solidFill>
              </a:rPr>
              <a:t>Example: 50 PCA Doses (Charted in error by Nurse)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b="1">
                <a:solidFill>
                  <a:srgbClr val="FFFF99"/>
                </a:solidFill>
              </a:rPr>
              <a:t>Patient with a total 24-hr dose of fentanyl 1850 mcg IV  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30000"/>
              </a:spcAft>
              <a:buClr>
                <a:srgbClr val="FF6699"/>
              </a:buClr>
              <a:buFontTx/>
              <a:buChar char="•"/>
            </a:pPr>
            <a:r>
              <a:rPr lang="en-US" sz="2400" b="1">
                <a:solidFill>
                  <a:srgbClr val="FFFF99"/>
                </a:solidFill>
              </a:rPr>
              <a:t>What is the equivalent 24-hour dose of IV morphine?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6699"/>
              </a:buClr>
              <a:buFontTx/>
              <a:buChar char="•"/>
            </a:pPr>
            <a:r>
              <a:rPr lang="en-US" sz="2400" u="sng">
                <a:solidFill>
                  <a:srgbClr val="FFFF99"/>
                </a:solidFill>
              </a:rPr>
              <a:t>Morphine 1 mg IV</a:t>
            </a:r>
            <a:r>
              <a:rPr lang="en-US" sz="2400">
                <a:solidFill>
                  <a:srgbClr val="FFFF99"/>
                </a:solidFill>
              </a:rPr>
              <a:t> 	=	    </a:t>
            </a:r>
            <a:r>
              <a:rPr lang="en-US" sz="2400" u="sng">
                <a:solidFill>
                  <a:srgbClr val="FFFF99"/>
                </a:solidFill>
              </a:rPr>
              <a:t>              X                   IV             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>
                <a:solidFill>
                  <a:srgbClr val="FFFF99"/>
                </a:solidFill>
              </a:rPr>
              <a:t>Fentanyl 25 mcg IV              Fentanyl  1850 mcg IV</a:t>
            </a:r>
          </a:p>
          <a:p>
            <a:pPr marL="342900" indent="-342900" eaLnBrk="0" hangingPunct="0">
              <a:spcBef>
                <a:spcPct val="45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b="1">
                <a:solidFill>
                  <a:srgbClr val="FFFF99"/>
                </a:solidFill>
              </a:rPr>
              <a:t>X = morphine 74 mg IV per 24 Hours</a:t>
            </a:r>
          </a:p>
          <a:p>
            <a:pPr marL="342900" indent="-342900" eaLnBrk="0" hangingPunct="0">
              <a:spcBef>
                <a:spcPct val="45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b="1">
                <a:solidFill>
                  <a:srgbClr val="FFFF99"/>
                </a:solidFill>
              </a:rPr>
              <a:t>X = morphine 222 mg PO per 24 hours (Wrong!!!)</a:t>
            </a:r>
          </a:p>
          <a:p>
            <a:pPr marL="342900" indent="-342900" eaLnBrk="0" hangingPunct="0">
              <a:spcBef>
                <a:spcPct val="45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endParaRPr lang="en-US" sz="2400" b="1">
              <a:solidFill>
                <a:srgbClr val="FFFF99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</a:pPr>
            <a:endParaRPr lang="en-US" sz="2400" b="1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rgbClr val="FFFF99"/>
                </a:solidFill>
              </a:rPr>
              <a:t>Equianalgesic Conversions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304800" y="1600200"/>
            <a:ext cx="861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40000"/>
              </a:spcBef>
              <a:spcAft>
                <a:spcPct val="20000"/>
              </a:spcAft>
              <a:buClr>
                <a:srgbClr val="FF6699"/>
              </a:buClr>
            </a:pPr>
            <a:r>
              <a:rPr lang="en-US" sz="2400" dirty="0">
                <a:solidFill>
                  <a:srgbClr val="FFFF99"/>
                </a:solidFill>
              </a:rPr>
              <a:t>Example: 20 PCA doses (Actual per pump)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Patient with a total 24-hr dose of fentanyl 1100 mcg IV  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30000"/>
              </a:spcAft>
              <a:buClr>
                <a:srgbClr val="FF6699"/>
              </a:buCl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What is the equivalent 24-hour dose of IV morphine?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6699"/>
              </a:buClr>
              <a:buFontTx/>
              <a:buChar char="•"/>
            </a:pPr>
            <a:r>
              <a:rPr lang="en-US" sz="2400" u="sng" dirty="0">
                <a:solidFill>
                  <a:srgbClr val="FFFF99"/>
                </a:solidFill>
              </a:rPr>
              <a:t>Morphine 1 mg IV</a:t>
            </a:r>
            <a:r>
              <a:rPr lang="en-US" sz="2400" dirty="0">
                <a:solidFill>
                  <a:srgbClr val="FFFF99"/>
                </a:solidFill>
              </a:rPr>
              <a:t> 	=	    </a:t>
            </a:r>
            <a:r>
              <a:rPr lang="en-US" sz="2400" u="sng" dirty="0">
                <a:solidFill>
                  <a:srgbClr val="FFFF99"/>
                </a:solidFill>
              </a:rPr>
              <a:t>              X                   IV             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dirty="0">
                <a:solidFill>
                  <a:srgbClr val="FFFF99"/>
                </a:solidFill>
              </a:rPr>
              <a:t>Fentanyl 25 mcg IV              Fentanyl 1100 mcg IV</a:t>
            </a:r>
          </a:p>
          <a:p>
            <a:pPr marL="342900" indent="-342900" eaLnBrk="0" hangingPunct="0">
              <a:spcBef>
                <a:spcPct val="45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X = morphine 44 mg IV per 24 Hours</a:t>
            </a:r>
          </a:p>
          <a:p>
            <a:pPr marL="342900" indent="-342900" eaLnBrk="0" hangingPunct="0">
              <a:spcBef>
                <a:spcPct val="45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b="1" dirty="0">
                <a:solidFill>
                  <a:srgbClr val="FFFF99"/>
                </a:solidFill>
              </a:rPr>
              <a:t>X = morphine 132 mg PO per 24 </a:t>
            </a:r>
            <a:r>
              <a:rPr lang="en-US" sz="2400" b="1" dirty="0" smtClean="0">
                <a:solidFill>
                  <a:srgbClr val="FFFF99"/>
                </a:solidFill>
              </a:rPr>
              <a:t>hours (Correct!!!)</a:t>
            </a:r>
            <a:endParaRPr lang="en-US" sz="2400" b="1" dirty="0">
              <a:solidFill>
                <a:srgbClr val="FFFF99"/>
              </a:solidFill>
            </a:endParaRPr>
          </a:p>
          <a:p>
            <a:pPr marL="342900" indent="-342900" eaLnBrk="0" hangingPunct="0">
              <a:spcBef>
                <a:spcPct val="45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b="1" dirty="0" smtClean="0">
                <a:solidFill>
                  <a:srgbClr val="FFFF99"/>
                </a:solidFill>
              </a:rPr>
              <a:t>Consider starting Fentanyl Patch 50 mcg//</a:t>
            </a:r>
            <a:r>
              <a:rPr lang="en-US" sz="2400" b="1" dirty="0" err="1" smtClean="0">
                <a:solidFill>
                  <a:srgbClr val="FFFF99"/>
                </a:solidFill>
              </a:rPr>
              <a:t>hr</a:t>
            </a:r>
            <a:r>
              <a:rPr lang="en-US" sz="2400" b="1" dirty="0" smtClean="0">
                <a:solidFill>
                  <a:srgbClr val="FFFF99"/>
                </a:solidFill>
              </a:rPr>
              <a:t> or </a:t>
            </a:r>
            <a:r>
              <a:rPr lang="en-US" sz="2400" b="1" dirty="0" err="1" smtClean="0">
                <a:solidFill>
                  <a:srgbClr val="FFFF99"/>
                </a:solidFill>
              </a:rPr>
              <a:t>OxyContin</a:t>
            </a:r>
            <a:r>
              <a:rPr lang="en-US" sz="2400" b="1" dirty="0" smtClean="0">
                <a:solidFill>
                  <a:srgbClr val="FFFF99"/>
                </a:solidFill>
              </a:rPr>
              <a:t> 40 mg PO Q 12 Hours plus</a:t>
            </a:r>
          </a:p>
          <a:p>
            <a:pPr marL="342900" indent="-342900" eaLnBrk="0" hangingPunct="0">
              <a:spcBef>
                <a:spcPct val="45000"/>
              </a:spcBef>
              <a:spcAft>
                <a:spcPct val="20000"/>
              </a:spcAft>
              <a:buClr>
                <a:srgbClr val="FF6699"/>
              </a:buClr>
              <a:buFontTx/>
              <a:buChar char="•"/>
            </a:pPr>
            <a:r>
              <a:rPr lang="en-US" sz="2400" b="1" dirty="0" smtClean="0">
                <a:solidFill>
                  <a:srgbClr val="FFFF99"/>
                </a:solidFill>
              </a:rPr>
              <a:t>Oxycodone 10 – 15 mg PO Q 3 Hours </a:t>
            </a:r>
            <a:r>
              <a:rPr lang="en-US" sz="2400" b="1" dirty="0" err="1" smtClean="0">
                <a:solidFill>
                  <a:srgbClr val="FFFF99"/>
                </a:solidFill>
              </a:rPr>
              <a:t>prn</a:t>
            </a:r>
            <a:r>
              <a:rPr lang="en-US" sz="2400" b="1" dirty="0" smtClean="0">
                <a:solidFill>
                  <a:srgbClr val="FFFF99"/>
                </a:solidFill>
              </a:rPr>
              <a:t> BTP</a:t>
            </a:r>
            <a:endParaRPr lang="en-US" sz="2400" b="1" dirty="0">
              <a:solidFill>
                <a:srgbClr val="FFFF99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spcAft>
                <a:spcPct val="20000"/>
              </a:spcAft>
              <a:buClr>
                <a:srgbClr val="FF6699"/>
              </a:buClr>
            </a:pPr>
            <a:endParaRPr lang="en-US" sz="24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funny-pictures-lazy-lemur-5f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657225"/>
            <a:ext cx="4419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FFFF00"/>
                </a:solidFill>
              </a:rPr>
              <a:t> New Developments in Palliative Care Pharmacotherapy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82227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Opioid </a:t>
            </a:r>
            <a:r>
              <a:rPr lang="en-US" sz="2800" dirty="0" err="1" smtClean="0">
                <a:solidFill>
                  <a:srgbClr val="FFFF00"/>
                </a:solidFill>
              </a:rPr>
              <a:t>Equianalgesic</a:t>
            </a:r>
            <a:r>
              <a:rPr lang="en-US" sz="2800" dirty="0" smtClean="0">
                <a:solidFill>
                  <a:srgbClr val="FFFF00"/>
                </a:solidFill>
              </a:rPr>
              <a:t> Conversions</a:t>
            </a:r>
            <a:endParaRPr lang="en-US" sz="2800" dirty="0">
              <a:solidFill>
                <a:srgbClr val="FFFF00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olidFill>
                  <a:srgbClr val="FFFF00"/>
                </a:solidFill>
              </a:rPr>
              <a:t>Which patients are good candidates for conversion?</a:t>
            </a:r>
            <a:endParaRPr lang="en-US" sz="2400" dirty="0">
              <a:solidFill>
                <a:srgbClr val="FFFF00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 err="1">
                <a:solidFill>
                  <a:srgbClr val="FFFF00"/>
                </a:solidFill>
              </a:rPr>
              <a:t>Equianalgesic</a:t>
            </a:r>
            <a:r>
              <a:rPr lang="en-US" sz="2400" dirty="0">
                <a:solidFill>
                  <a:srgbClr val="FFFF00"/>
                </a:solidFill>
              </a:rPr>
              <a:t> Conversion Tools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Advances in Breakthrough Pain Treatment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FFFF00"/>
                </a:solidFill>
              </a:rPr>
              <a:t>Determine Effective Opioid Doses For Episodic Pain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Opportunities for Pharmacists</a:t>
            </a:r>
            <a:endParaRPr lang="en-US" sz="2800" dirty="0">
              <a:solidFill>
                <a:srgbClr val="FFFF00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olidFill>
                  <a:srgbClr val="FFFF00"/>
                </a:solidFill>
              </a:rPr>
              <a:t>Suggest analgesic dose titration for uncontrolled pain</a:t>
            </a:r>
            <a:endParaRPr lang="en-US" sz="2400" dirty="0">
              <a:solidFill>
                <a:srgbClr val="FFFF00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olidFill>
                  <a:srgbClr val="FFFF00"/>
                </a:solidFill>
              </a:rPr>
              <a:t>Suggest opioid conversion doses when needed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olidFill>
                  <a:srgbClr val="FFFF00"/>
                </a:solidFill>
              </a:rPr>
              <a:t>Suggest optimal opioid breakthrough pain dose</a:t>
            </a:r>
            <a:endParaRPr lang="en-US" sz="2400" dirty="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800" dirty="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9843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7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600" smtClean="0">
                <a:solidFill>
                  <a:srgbClr val="FFFF00"/>
                </a:solidFill>
              </a:rPr>
              <a:t>Which Pain Management Patients are Candidates for Opioid Conversion?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72099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Patients with pain that is not responsive to current opioid therapy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olidFill>
                  <a:srgbClr val="FFFF00"/>
                </a:solidFill>
              </a:rPr>
              <a:t>Disease Progression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olidFill>
                  <a:srgbClr val="FFFF00"/>
                </a:solidFill>
              </a:rPr>
              <a:t>Opioid Tolerance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	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0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600" smtClean="0">
                <a:solidFill>
                  <a:srgbClr val="FFFF00"/>
                </a:solidFill>
              </a:rPr>
              <a:t>Which Pain Management Patients are Candidates for Opioid Conversion?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7107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800" smtClean="0">
                <a:solidFill>
                  <a:srgbClr val="FFFF00"/>
                </a:solidFill>
              </a:rPr>
              <a:t>Patient with intolerable side effects to an opioid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smtClean="0">
                <a:solidFill>
                  <a:srgbClr val="FFFF00"/>
                </a:solidFill>
              </a:rPr>
              <a:t>Nausea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smtClean="0">
                <a:solidFill>
                  <a:srgbClr val="FFFF00"/>
                </a:solidFill>
              </a:rPr>
              <a:t>Vomiting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smtClean="0">
                <a:solidFill>
                  <a:srgbClr val="FFFF00"/>
                </a:solidFill>
              </a:rPr>
              <a:t>Sedation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smtClean="0">
                <a:solidFill>
                  <a:srgbClr val="FFFF00"/>
                </a:solidFill>
              </a:rPr>
              <a:t>Dysphoria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smtClean="0">
                <a:solidFill>
                  <a:srgbClr val="FFFF00"/>
                </a:solidFill>
              </a:rPr>
              <a:t>Delirium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smtClean="0">
                <a:solidFill>
                  <a:srgbClr val="FFFF00"/>
                </a:solidFill>
              </a:rPr>
              <a:t>Myoclonus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smtClean="0">
                <a:solidFill>
                  <a:srgbClr val="FFFF00"/>
                </a:solidFill>
              </a:rPr>
              <a:t>Hyperalgesia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600" smtClean="0">
                <a:solidFill>
                  <a:srgbClr val="FFFF00"/>
                </a:solidFill>
              </a:rPr>
              <a:t>Indications For Opioid Conversion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Uncontrolled Pain resulting from: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olidFill>
                  <a:srgbClr val="FFFF00"/>
                </a:solidFill>
              </a:rPr>
              <a:t>Expensive Medication Regimen Noncompliance.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olidFill>
                  <a:srgbClr val="FFFF00"/>
                </a:solidFill>
              </a:rPr>
              <a:t>Poor absorption of oral opioid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olidFill>
                  <a:srgbClr val="FFFF00"/>
                </a:solidFill>
              </a:rPr>
              <a:t>Low Bioavailability of Transdermal Delivery System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Education on proper placement/use is critical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US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600" smtClean="0">
                <a:solidFill>
                  <a:srgbClr val="FFFF00"/>
                </a:solidFill>
              </a:rPr>
              <a:t>Indications For Opioid Conversion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smtClean="0">
                <a:solidFill>
                  <a:srgbClr val="FFFF00"/>
                </a:solidFill>
              </a:rPr>
              <a:t>Patient Compliance/Quality of Life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smtClean="0">
                <a:solidFill>
                  <a:srgbClr val="FFFF00"/>
                </a:solidFill>
              </a:rPr>
              <a:t>Convert from short acting to long acting opiates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smtClean="0">
                <a:solidFill>
                  <a:srgbClr val="FFFF00"/>
                </a:solidFill>
              </a:rPr>
              <a:t>Local Toxicity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smtClean="0">
                <a:solidFill>
                  <a:srgbClr val="FFFF00"/>
                </a:solidFill>
              </a:rPr>
              <a:t>Subcutaneous Route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smtClean="0">
                <a:solidFill>
                  <a:srgbClr val="FFFF00"/>
                </a:solidFill>
              </a:rPr>
              <a:t>Rectal Route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smtClean="0">
                <a:solidFill>
                  <a:srgbClr val="FFFF00"/>
                </a:solidFill>
              </a:rPr>
              <a:t>Transdermal Route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600" smtClean="0">
                <a:solidFill>
                  <a:srgbClr val="FFFF00"/>
                </a:solidFill>
              </a:rPr>
              <a:t> Opioid Equianalgesic Dose Tables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9667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smtClean="0">
                <a:solidFill>
                  <a:srgbClr val="FFFF00"/>
                </a:solidFill>
              </a:rPr>
              <a:t>Evidence Based Values for the Relative Potencies Among Different Opioids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smtClean="0">
                <a:solidFill>
                  <a:srgbClr val="FFFF00"/>
                </a:solidFill>
              </a:rPr>
              <a:t>Most Opioid Conversion Studies involve Cancer Patients that are: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smtClean="0">
                <a:solidFill>
                  <a:srgbClr val="FFFF00"/>
                </a:solidFill>
              </a:rPr>
              <a:t>Clinically Stable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smtClean="0">
                <a:solidFill>
                  <a:srgbClr val="FFFF00"/>
                </a:solidFill>
              </a:rPr>
              <a:t>Experiencing Chronic Stable Pain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smtClean="0">
                <a:solidFill>
                  <a:srgbClr val="FFFF00"/>
                </a:solidFill>
              </a:rPr>
              <a:t>Large Interindividual Variabilty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smtClean="0">
                <a:solidFill>
                  <a:srgbClr val="FFFF00"/>
                </a:solidFill>
              </a:rPr>
              <a:t>Pharmacokinetics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smtClean="0">
                <a:solidFill>
                  <a:srgbClr val="FFFF00"/>
                </a:solidFill>
              </a:rPr>
              <a:t>Pharmacodynamics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800" smtClean="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800" smtClean="0">
              <a:solidFill>
                <a:srgbClr val="FFFF00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95400" y="6324600"/>
            <a:ext cx="3667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1200" smtClean="0">
                <a:solidFill>
                  <a:srgbClr val="FFFF00"/>
                </a:solidFill>
              </a:rPr>
              <a:t>Patanwala AE, et al. Ann Pharmacother 2007;41:255-67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5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7228</TotalTime>
  <Words>1788</Words>
  <Application>Microsoft Office PowerPoint</Application>
  <PresentationFormat>On-screen Show (4:3)</PresentationFormat>
  <Paragraphs>318</Paragraphs>
  <Slides>45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0" baseType="lpstr">
      <vt:lpstr>Default Design</vt:lpstr>
      <vt:lpstr>2_Blank Presentation</vt:lpstr>
      <vt:lpstr>7_Blank Presentation</vt:lpstr>
      <vt:lpstr>24_Default Design</vt:lpstr>
      <vt:lpstr>11_Default Design</vt:lpstr>
      <vt:lpstr>12_Default Design</vt:lpstr>
      <vt:lpstr>7_Default Design</vt:lpstr>
      <vt:lpstr>16_Default Design</vt:lpstr>
      <vt:lpstr>17_Default Design</vt:lpstr>
      <vt:lpstr>20_Default Design</vt:lpstr>
      <vt:lpstr>25_Default Design</vt:lpstr>
      <vt:lpstr>26_Default Design</vt:lpstr>
      <vt:lpstr>27_Default Design</vt:lpstr>
      <vt:lpstr>28_Default Design</vt:lpstr>
      <vt:lpstr>Photo Editor Photo</vt:lpstr>
      <vt:lpstr>   Pharmacotherapy of  Pain Management in Palliative Care Part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oxycodone 5-10 mg often ineffective for breakthrough pain in patients on higher doses of scheduled long - acting opioids?</vt:lpstr>
      <vt:lpstr>PowerPoint Presentation</vt:lpstr>
      <vt:lpstr>PowerPoint Presentation</vt:lpstr>
      <vt:lpstr>PowerPoint Presentation</vt:lpstr>
      <vt:lpstr>Why is  oxycodone 5 - 10 mg often ineffective for breakthru pain?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Mark Holtsman</dc:creator>
  <cp:lastModifiedBy>Mark Holtsman</cp:lastModifiedBy>
  <cp:revision>228</cp:revision>
  <dcterms:created xsi:type="dcterms:W3CDTF">1998-06-23T19:17:07Z</dcterms:created>
  <dcterms:modified xsi:type="dcterms:W3CDTF">2017-10-14T21:53:32Z</dcterms:modified>
</cp:coreProperties>
</file>