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75"/>
  </p:notesMasterIdLst>
  <p:sldIdLst>
    <p:sldId id="258" r:id="rId2"/>
    <p:sldId id="259" r:id="rId3"/>
    <p:sldId id="260" r:id="rId4"/>
    <p:sldId id="261" r:id="rId5"/>
    <p:sldId id="272" r:id="rId6"/>
    <p:sldId id="273" r:id="rId7"/>
    <p:sldId id="278" r:id="rId8"/>
    <p:sldId id="267" r:id="rId9"/>
    <p:sldId id="269" r:id="rId10"/>
    <p:sldId id="270" r:id="rId11"/>
    <p:sldId id="271" r:id="rId12"/>
    <p:sldId id="268" r:id="rId13"/>
    <p:sldId id="263" r:id="rId14"/>
    <p:sldId id="279" r:id="rId15"/>
    <p:sldId id="274" r:id="rId16"/>
    <p:sldId id="280" r:id="rId17"/>
    <p:sldId id="281" r:id="rId18"/>
    <p:sldId id="275" r:id="rId19"/>
    <p:sldId id="276" r:id="rId20"/>
    <p:sldId id="277" r:id="rId21"/>
    <p:sldId id="282" r:id="rId22"/>
    <p:sldId id="283" r:id="rId23"/>
    <p:sldId id="284" r:id="rId24"/>
    <p:sldId id="285" r:id="rId25"/>
    <p:sldId id="286" r:id="rId26"/>
    <p:sldId id="287" r:id="rId27"/>
    <p:sldId id="348" r:id="rId28"/>
    <p:sldId id="318" r:id="rId29"/>
    <p:sldId id="319" r:id="rId30"/>
    <p:sldId id="320" r:id="rId31"/>
    <p:sldId id="321" r:id="rId32"/>
    <p:sldId id="322" r:id="rId33"/>
    <p:sldId id="323" r:id="rId34"/>
    <p:sldId id="324" r:id="rId35"/>
    <p:sldId id="325" r:id="rId36"/>
    <p:sldId id="326" r:id="rId37"/>
    <p:sldId id="327" r:id="rId38"/>
    <p:sldId id="346" r:id="rId39"/>
    <p:sldId id="347" r:id="rId40"/>
    <p:sldId id="328" r:id="rId41"/>
    <p:sldId id="329" r:id="rId42"/>
    <p:sldId id="330" r:id="rId43"/>
    <p:sldId id="332" r:id="rId44"/>
    <p:sldId id="333" r:id="rId45"/>
    <p:sldId id="334" r:id="rId46"/>
    <p:sldId id="335" r:id="rId47"/>
    <p:sldId id="349" r:id="rId48"/>
    <p:sldId id="302" r:id="rId49"/>
    <p:sldId id="303" r:id="rId50"/>
    <p:sldId id="304" r:id="rId51"/>
    <p:sldId id="305" r:id="rId52"/>
    <p:sldId id="306" r:id="rId53"/>
    <p:sldId id="307" r:id="rId54"/>
    <p:sldId id="309" r:id="rId55"/>
    <p:sldId id="308" r:id="rId56"/>
    <p:sldId id="310" r:id="rId57"/>
    <p:sldId id="311" r:id="rId58"/>
    <p:sldId id="312" r:id="rId59"/>
    <p:sldId id="313" r:id="rId60"/>
    <p:sldId id="314" r:id="rId61"/>
    <p:sldId id="315" r:id="rId62"/>
    <p:sldId id="316" r:id="rId63"/>
    <p:sldId id="317" r:id="rId64"/>
    <p:sldId id="350" r:id="rId65"/>
    <p:sldId id="351" r:id="rId66"/>
    <p:sldId id="336" r:id="rId67"/>
    <p:sldId id="339" r:id="rId68"/>
    <p:sldId id="340" r:id="rId69"/>
    <p:sldId id="341" r:id="rId70"/>
    <p:sldId id="342" r:id="rId71"/>
    <p:sldId id="343" r:id="rId72"/>
    <p:sldId id="344" r:id="rId73"/>
    <p:sldId id="345"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98" d="100"/>
          <a:sy n="98" d="100"/>
        </p:scale>
        <p:origin x="110" y="5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872315-A30D-455B-90E4-065C24C9BD73}" type="doc">
      <dgm:prSet loTypeId="urn:microsoft.com/office/officeart/2005/8/layout/cycle1" loCatId="cycle" qsTypeId="urn:microsoft.com/office/officeart/2005/8/quickstyle/simple1#1" qsCatId="simple" csTypeId="urn:microsoft.com/office/officeart/2005/8/colors/accent1_2#1" csCatId="accent1" phldr="1"/>
      <dgm:spPr/>
      <dgm:t>
        <a:bodyPr/>
        <a:lstStyle/>
        <a:p>
          <a:endParaRPr lang="en-US"/>
        </a:p>
      </dgm:t>
    </dgm:pt>
    <dgm:pt modelId="{3803D311-99C4-4928-BC43-8003A8365C14}">
      <dgm:prSet phldrT="[Text]" custT="1"/>
      <dgm:spPr/>
      <dgm:t>
        <a:bodyPr/>
        <a:lstStyle/>
        <a:p>
          <a:r>
            <a:rPr lang="en-US" sz="2000" dirty="0"/>
            <a:t>Blockage</a:t>
          </a:r>
        </a:p>
      </dgm:t>
    </dgm:pt>
    <dgm:pt modelId="{522C5D34-F472-4B83-91F3-08A4ABB685F1}" type="parTrans" cxnId="{8E26369A-E109-4653-B0F2-93D270B6E2B6}">
      <dgm:prSet/>
      <dgm:spPr/>
      <dgm:t>
        <a:bodyPr/>
        <a:lstStyle/>
        <a:p>
          <a:endParaRPr lang="en-US"/>
        </a:p>
      </dgm:t>
    </dgm:pt>
    <dgm:pt modelId="{AE3414DC-ACEC-457F-8F84-D4E13E06E56F}" type="sibTrans" cxnId="{8E26369A-E109-4653-B0F2-93D270B6E2B6}">
      <dgm:prSet/>
      <dgm:spPr/>
      <dgm:t>
        <a:bodyPr/>
        <a:lstStyle/>
        <a:p>
          <a:endParaRPr lang="en-US"/>
        </a:p>
      </dgm:t>
    </dgm:pt>
    <dgm:pt modelId="{2FEAA766-8649-4495-AB72-E273842F36DA}">
      <dgm:prSet phldrT="[Text]" custT="1"/>
      <dgm:spPr/>
      <dgm:t>
        <a:bodyPr/>
        <a:lstStyle/>
        <a:p>
          <a:r>
            <a:rPr lang="en-US" sz="2000" dirty="0"/>
            <a:t>Distention</a:t>
          </a:r>
        </a:p>
      </dgm:t>
    </dgm:pt>
    <dgm:pt modelId="{1326FBC4-6682-40A8-884E-2064C1B822A4}" type="parTrans" cxnId="{0B98912F-E20D-42E5-A25D-39824B925416}">
      <dgm:prSet/>
      <dgm:spPr/>
      <dgm:t>
        <a:bodyPr/>
        <a:lstStyle/>
        <a:p>
          <a:endParaRPr lang="en-US"/>
        </a:p>
      </dgm:t>
    </dgm:pt>
    <dgm:pt modelId="{C3EF3564-10A7-4E1A-96D2-80F8D1B86AE7}" type="sibTrans" cxnId="{0B98912F-E20D-42E5-A25D-39824B925416}">
      <dgm:prSet/>
      <dgm:spPr/>
      <dgm:t>
        <a:bodyPr/>
        <a:lstStyle/>
        <a:p>
          <a:endParaRPr lang="en-US"/>
        </a:p>
      </dgm:t>
    </dgm:pt>
    <dgm:pt modelId="{315B0ED6-78D8-4080-B8BC-295B4BC2429A}">
      <dgm:prSet phldrT="[Text]" custT="1"/>
      <dgm:spPr/>
      <dgm:t>
        <a:bodyPr/>
        <a:lstStyle/>
        <a:p>
          <a:r>
            <a:rPr lang="en-US" sz="2000" dirty="0"/>
            <a:t>Uncoordinated peristalsis</a:t>
          </a:r>
        </a:p>
      </dgm:t>
    </dgm:pt>
    <dgm:pt modelId="{0DF30D9C-B560-4BEE-A98B-E6D3540A4481}" type="parTrans" cxnId="{E43E02AD-3E92-47AD-BD50-C8FDDF12CD7E}">
      <dgm:prSet/>
      <dgm:spPr/>
      <dgm:t>
        <a:bodyPr/>
        <a:lstStyle/>
        <a:p>
          <a:endParaRPr lang="en-US"/>
        </a:p>
      </dgm:t>
    </dgm:pt>
    <dgm:pt modelId="{28348119-D587-49B8-BC85-8FB5995CF593}" type="sibTrans" cxnId="{E43E02AD-3E92-47AD-BD50-C8FDDF12CD7E}">
      <dgm:prSet/>
      <dgm:spPr/>
      <dgm:t>
        <a:bodyPr/>
        <a:lstStyle/>
        <a:p>
          <a:endParaRPr lang="en-US"/>
        </a:p>
      </dgm:t>
    </dgm:pt>
    <dgm:pt modelId="{59599C74-7C77-4E7E-A9CD-01E491AB3714}">
      <dgm:prSet phldrT="[Text]" custT="1"/>
      <dgm:spPr/>
      <dgm:t>
        <a:bodyPr/>
        <a:lstStyle/>
        <a:p>
          <a:r>
            <a:rPr lang="en-US" sz="2000" dirty="0"/>
            <a:t>Colicky pain</a:t>
          </a:r>
        </a:p>
      </dgm:t>
    </dgm:pt>
    <dgm:pt modelId="{EFCDD19C-F4C3-4D1A-B567-5659FB6FF8B0}" type="parTrans" cxnId="{27E9197F-4D8E-471B-B40E-1A4E000F09BD}">
      <dgm:prSet/>
      <dgm:spPr/>
      <dgm:t>
        <a:bodyPr/>
        <a:lstStyle/>
        <a:p>
          <a:endParaRPr lang="en-US"/>
        </a:p>
      </dgm:t>
    </dgm:pt>
    <dgm:pt modelId="{8C4D324A-7125-4FAA-9089-189CA9736DBA}" type="sibTrans" cxnId="{27E9197F-4D8E-471B-B40E-1A4E000F09BD}">
      <dgm:prSet/>
      <dgm:spPr/>
      <dgm:t>
        <a:bodyPr/>
        <a:lstStyle/>
        <a:p>
          <a:endParaRPr lang="en-US"/>
        </a:p>
      </dgm:t>
    </dgm:pt>
    <dgm:pt modelId="{007BB695-A088-49F1-B98A-929F3C4DD4FA}">
      <dgm:prSet phldrT="[Text]" custT="1"/>
      <dgm:spPr/>
      <dgm:t>
        <a:bodyPr/>
        <a:lstStyle/>
        <a:p>
          <a:r>
            <a:rPr lang="en-US" sz="2000" dirty="0"/>
            <a:t>Mucosal secretions</a:t>
          </a:r>
        </a:p>
      </dgm:t>
    </dgm:pt>
    <dgm:pt modelId="{8BFC5D6D-9B6E-447E-9E70-E60F9F4AF393}" type="parTrans" cxnId="{466418F3-F6F3-4202-9B34-50C7E57FFD5C}">
      <dgm:prSet/>
      <dgm:spPr/>
      <dgm:t>
        <a:bodyPr/>
        <a:lstStyle/>
        <a:p>
          <a:endParaRPr lang="en-US"/>
        </a:p>
      </dgm:t>
    </dgm:pt>
    <dgm:pt modelId="{1A9EF3EC-8563-40B4-8F25-DAFFF8A523CF}" type="sibTrans" cxnId="{466418F3-F6F3-4202-9B34-50C7E57FFD5C}">
      <dgm:prSet/>
      <dgm:spPr/>
      <dgm:t>
        <a:bodyPr/>
        <a:lstStyle/>
        <a:p>
          <a:endParaRPr lang="en-US"/>
        </a:p>
      </dgm:t>
    </dgm:pt>
    <dgm:pt modelId="{E14D9A55-3D09-427E-8F32-EA7928EA887C}" type="pres">
      <dgm:prSet presAssocID="{29872315-A30D-455B-90E4-065C24C9BD73}" presName="cycle" presStyleCnt="0">
        <dgm:presLayoutVars>
          <dgm:dir/>
          <dgm:resizeHandles val="exact"/>
        </dgm:presLayoutVars>
      </dgm:prSet>
      <dgm:spPr/>
    </dgm:pt>
    <dgm:pt modelId="{E618326B-AF94-4F0D-A27D-5C409CE8611A}" type="pres">
      <dgm:prSet presAssocID="{3803D311-99C4-4928-BC43-8003A8365C14}" presName="dummy" presStyleCnt="0"/>
      <dgm:spPr/>
    </dgm:pt>
    <dgm:pt modelId="{4C3B5748-1448-43D3-B69D-8C1C8001EC3D}" type="pres">
      <dgm:prSet presAssocID="{3803D311-99C4-4928-BC43-8003A8365C14}" presName="node" presStyleLbl="revTx" presStyleIdx="0" presStyleCnt="5">
        <dgm:presLayoutVars>
          <dgm:bulletEnabled val="1"/>
        </dgm:presLayoutVars>
      </dgm:prSet>
      <dgm:spPr/>
    </dgm:pt>
    <dgm:pt modelId="{C02B149A-013A-409C-8EA6-0B2422A2B852}" type="pres">
      <dgm:prSet presAssocID="{AE3414DC-ACEC-457F-8F84-D4E13E06E56F}" presName="sibTrans" presStyleLbl="node1" presStyleIdx="0" presStyleCnt="5"/>
      <dgm:spPr/>
    </dgm:pt>
    <dgm:pt modelId="{91A76E97-DD75-41DD-86E3-63EA250E2FC5}" type="pres">
      <dgm:prSet presAssocID="{2FEAA766-8649-4495-AB72-E273842F36DA}" presName="dummy" presStyleCnt="0"/>
      <dgm:spPr/>
    </dgm:pt>
    <dgm:pt modelId="{34C6677F-C4D0-4213-B78B-232B35038F8D}" type="pres">
      <dgm:prSet presAssocID="{2FEAA766-8649-4495-AB72-E273842F36DA}" presName="node" presStyleLbl="revTx" presStyleIdx="1" presStyleCnt="5">
        <dgm:presLayoutVars>
          <dgm:bulletEnabled val="1"/>
        </dgm:presLayoutVars>
      </dgm:prSet>
      <dgm:spPr/>
    </dgm:pt>
    <dgm:pt modelId="{ED5047AA-BC25-42D8-BB5E-68958A76437B}" type="pres">
      <dgm:prSet presAssocID="{C3EF3564-10A7-4E1A-96D2-80F8D1B86AE7}" presName="sibTrans" presStyleLbl="node1" presStyleIdx="1" presStyleCnt="5"/>
      <dgm:spPr/>
    </dgm:pt>
    <dgm:pt modelId="{3DBBB88C-4D77-4838-AB89-46C57E12136A}" type="pres">
      <dgm:prSet presAssocID="{315B0ED6-78D8-4080-B8BC-295B4BC2429A}" presName="dummy" presStyleCnt="0"/>
      <dgm:spPr/>
    </dgm:pt>
    <dgm:pt modelId="{D4A1A47B-EC67-46C0-BB7B-93957CCB9BA1}" type="pres">
      <dgm:prSet presAssocID="{315B0ED6-78D8-4080-B8BC-295B4BC2429A}" presName="node" presStyleLbl="revTx" presStyleIdx="2" presStyleCnt="5" custAng="0" custScaleX="161625" custScaleY="95603">
        <dgm:presLayoutVars>
          <dgm:bulletEnabled val="1"/>
        </dgm:presLayoutVars>
      </dgm:prSet>
      <dgm:spPr/>
    </dgm:pt>
    <dgm:pt modelId="{A9627AD5-FC0D-4EC9-9C0D-4DCD0BEB1633}" type="pres">
      <dgm:prSet presAssocID="{28348119-D587-49B8-BC85-8FB5995CF593}" presName="sibTrans" presStyleLbl="node1" presStyleIdx="2" presStyleCnt="5"/>
      <dgm:spPr/>
    </dgm:pt>
    <dgm:pt modelId="{99EBF353-E8DB-461F-A0C5-98F5A72355AB}" type="pres">
      <dgm:prSet presAssocID="{59599C74-7C77-4E7E-A9CD-01E491AB3714}" presName="dummy" presStyleCnt="0"/>
      <dgm:spPr/>
    </dgm:pt>
    <dgm:pt modelId="{8AB233A9-D89B-4713-9EA8-E821F2DC7142}" type="pres">
      <dgm:prSet presAssocID="{59599C74-7C77-4E7E-A9CD-01E491AB3714}" presName="node" presStyleLbl="revTx" presStyleIdx="3" presStyleCnt="5">
        <dgm:presLayoutVars>
          <dgm:bulletEnabled val="1"/>
        </dgm:presLayoutVars>
      </dgm:prSet>
      <dgm:spPr/>
    </dgm:pt>
    <dgm:pt modelId="{648C0484-027B-4CC4-B55A-A7A44ACC5F55}" type="pres">
      <dgm:prSet presAssocID="{8C4D324A-7125-4FAA-9089-189CA9736DBA}" presName="sibTrans" presStyleLbl="node1" presStyleIdx="3" presStyleCnt="5" custScaleX="99024"/>
      <dgm:spPr/>
    </dgm:pt>
    <dgm:pt modelId="{67F4D95D-ECFD-4097-8671-B24DCE02AA40}" type="pres">
      <dgm:prSet presAssocID="{007BB695-A088-49F1-B98A-929F3C4DD4FA}" presName="dummy" presStyleCnt="0"/>
      <dgm:spPr/>
    </dgm:pt>
    <dgm:pt modelId="{2306454C-A50C-4487-B820-4F53CA2EF765}" type="pres">
      <dgm:prSet presAssocID="{007BB695-A088-49F1-B98A-929F3C4DD4FA}" presName="node" presStyleLbl="revTx" presStyleIdx="4" presStyleCnt="5">
        <dgm:presLayoutVars>
          <dgm:bulletEnabled val="1"/>
        </dgm:presLayoutVars>
      </dgm:prSet>
      <dgm:spPr/>
    </dgm:pt>
    <dgm:pt modelId="{FF9825F9-4DF4-497D-A059-3F1D7D11BC66}" type="pres">
      <dgm:prSet presAssocID="{1A9EF3EC-8563-40B4-8F25-DAFFF8A523CF}" presName="sibTrans" presStyleLbl="node1" presStyleIdx="4" presStyleCnt="5"/>
      <dgm:spPr/>
    </dgm:pt>
  </dgm:ptLst>
  <dgm:cxnLst>
    <dgm:cxn modelId="{0B98912F-E20D-42E5-A25D-39824B925416}" srcId="{29872315-A30D-455B-90E4-065C24C9BD73}" destId="{2FEAA766-8649-4495-AB72-E273842F36DA}" srcOrd="1" destOrd="0" parTransId="{1326FBC4-6682-40A8-884E-2064C1B822A4}" sibTransId="{C3EF3564-10A7-4E1A-96D2-80F8D1B86AE7}"/>
    <dgm:cxn modelId="{96127E30-248C-483B-882E-FEAEA3FFCC9A}" type="presOf" srcId="{AE3414DC-ACEC-457F-8F84-D4E13E06E56F}" destId="{C02B149A-013A-409C-8EA6-0B2422A2B852}" srcOrd="0" destOrd="0" presId="urn:microsoft.com/office/officeart/2005/8/layout/cycle1"/>
    <dgm:cxn modelId="{B9B30C5D-B6C5-476A-99D7-66358A4FBA66}" type="presOf" srcId="{C3EF3564-10A7-4E1A-96D2-80F8D1B86AE7}" destId="{ED5047AA-BC25-42D8-BB5E-68958A76437B}" srcOrd="0" destOrd="0" presId="urn:microsoft.com/office/officeart/2005/8/layout/cycle1"/>
    <dgm:cxn modelId="{4AE40B68-9D7C-4D3D-9E5F-78EFD55BA113}" type="presOf" srcId="{29872315-A30D-455B-90E4-065C24C9BD73}" destId="{E14D9A55-3D09-427E-8F32-EA7928EA887C}" srcOrd="0" destOrd="0" presId="urn:microsoft.com/office/officeart/2005/8/layout/cycle1"/>
    <dgm:cxn modelId="{F1331C50-3BC8-49DE-B9B2-92235BA6D9F3}" type="presOf" srcId="{59599C74-7C77-4E7E-A9CD-01E491AB3714}" destId="{8AB233A9-D89B-4713-9EA8-E821F2DC7142}" srcOrd="0" destOrd="0" presId="urn:microsoft.com/office/officeart/2005/8/layout/cycle1"/>
    <dgm:cxn modelId="{940D1254-AF48-4061-A754-F08A064C162A}" type="presOf" srcId="{315B0ED6-78D8-4080-B8BC-295B4BC2429A}" destId="{D4A1A47B-EC67-46C0-BB7B-93957CCB9BA1}" srcOrd="0" destOrd="0" presId="urn:microsoft.com/office/officeart/2005/8/layout/cycle1"/>
    <dgm:cxn modelId="{27E9197F-4D8E-471B-B40E-1A4E000F09BD}" srcId="{29872315-A30D-455B-90E4-065C24C9BD73}" destId="{59599C74-7C77-4E7E-A9CD-01E491AB3714}" srcOrd="3" destOrd="0" parTransId="{EFCDD19C-F4C3-4D1A-B567-5659FB6FF8B0}" sibTransId="{8C4D324A-7125-4FAA-9089-189CA9736DBA}"/>
    <dgm:cxn modelId="{2EC46C7F-FBF1-4CDB-B161-F1C37A7A0954}" type="presOf" srcId="{3803D311-99C4-4928-BC43-8003A8365C14}" destId="{4C3B5748-1448-43D3-B69D-8C1C8001EC3D}" srcOrd="0" destOrd="0" presId="urn:microsoft.com/office/officeart/2005/8/layout/cycle1"/>
    <dgm:cxn modelId="{AF4A8785-1DDA-4AC1-AC2C-837854D5545C}" type="presOf" srcId="{28348119-D587-49B8-BC85-8FB5995CF593}" destId="{A9627AD5-FC0D-4EC9-9C0D-4DCD0BEB1633}" srcOrd="0" destOrd="0" presId="urn:microsoft.com/office/officeart/2005/8/layout/cycle1"/>
    <dgm:cxn modelId="{8E26369A-E109-4653-B0F2-93D270B6E2B6}" srcId="{29872315-A30D-455B-90E4-065C24C9BD73}" destId="{3803D311-99C4-4928-BC43-8003A8365C14}" srcOrd="0" destOrd="0" parTransId="{522C5D34-F472-4B83-91F3-08A4ABB685F1}" sibTransId="{AE3414DC-ACEC-457F-8F84-D4E13E06E56F}"/>
    <dgm:cxn modelId="{63C90BAB-9AF3-4F3B-AE6F-75C7FF933F3D}" type="presOf" srcId="{2FEAA766-8649-4495-AB72-E273842F36DA}" destId="{34C6677F-C4D0-4213-B78B-232B35038F8D}" srcOrd="0" destOrd="0" presId="urn:microsoft.com/office/officeart/2005/8/layout/cycle1"/>
    <dgm:cxn modelId="{83CEC0AB-C460-49BF-AD6E-BD515FC286B1}" type="presOf" srcId="{8C4D324A-7125-4FAA-9089-189CA9736DBA}" destId="{648C0484-027B-4CC4-B55A-A7A44ACC5F55}" srcOrd="0" destOrd="0" presId="urn:microsoft.com/office/officeart/2005/8/layout/cycle1"/>
    <dgm:cxn modelId="{E43E02AD-3E92-47AD-BD50-C8FDDF12CD7E}" srcId="{29872315-A30D-455B-90E4-065C24C9BD73}" destId="{315B0ED6-78D8-4080-B8BC-295B4BC2429A}" srcOrd="2" destOrd="0" parTransId="{0DF30D9C-B560-4BEE-A98B-E6D3540A4481}" sibTransId="{28348119-D587-49B8-BC85-8FB5995CF593}"/>
    <dgm:cxn modelId="{1BDDF5B5-7816-455F-BBF5-B84A98284C41}" type="presOf" srcId="{1A9EF3EC-8563-40B4-8F25-DAFFF8A523CF}" destId="{FF9825F9-4DF4-497D-A059-3F1D7D11BC66}" srcOrd="0" destOrd="0" presId="urn:microsoft.com/office/officeart/2005/8/layout/cycle1"/>
    <dgm:cxn modelId="{DF6796D2-6975-482F-8E4A-C03C1D6AAC6A}" type="presOf" srcId="{007BB695-A088-49F1-B98A-929F3C4DD4FA}" destId="{2306454C-A50C-4487-B820-4F53CA2EF765}" srcOrd="0" destOrd="0" presId="urn:microsoft.com/office/officeart/2005/8/layout/cycle1"/>
    <dgm:cxn modelId="{466418F3-F6F3-4202-9B34-50C7E57FFD5C}" srcId="{29872315-A30D-455B-90E4-065C24C9BD73}" destId="{007BB695-A088-49F1-B98A-929F3C4DD4FA}" srcOrd="4" destOrd="0" parTransId="{8BFC5D6D-9B6E-447E-9E70-E60F9F4AF393}" sibTransId="{1A9EF3EC-8563-40B4-8F25-DAFFF8A523CF}"/>
    <dgm:cxn modelId="{2FAA5B55-E79F-4935-B4BE-8C78A5EE35F6}" type="presParOf" srcId="{E14D9A55-3D09-427E-8F32-EA7928EA887C}" destId="{E618326B-AF94-4F0D-A27D-5C409CE8611A}" srcOrd="0" destOrd="0" presId="urn:microsoft.com/office/officeart/2005/8/layout/cycle1"/>
    <dgm:cxn modelId="{E0C487B3-764C-4EA3-89E5-9B918D3A75F4}" type="presParOf" srcId="{E14D9A55-3D09-427E-8F32-EA7928EA887C}" destId="{4C3B5748-1448-43D3-B69D-8C1C8001EC3D}" srcOrd="1" destOrd="0" presId="urn:microsoft.com/office/officeart/2005/8/layout/cycle1"/>
    <dgm:cxn modelId="{F65C9714-1C44-44AF-9A0C-BB4CCC3B7E77}" type="presParOf" srcId="{E14D9A55-3D09-427E-8F32-EA7928EA887C}" destId="{C02B149A-013A-409C-8EA6-0B2422A2B852}" srcOrd="2" destOrd="0" presId="urn:microsoft.com/office/officeart/2005/8/layout/cycle1"/>
    <dgm:cxn modelId="{53DF88FB-636C-4DF1-B6ED-C687859D96CD}" type="presParOf" srcId="{E14D9A55-3D09-427E-8F32-EA7928EA887C}" destId="{91A76E97-DD75-41DD-86E3-63EA250E2FC5}" srcOrd="3" destOrd="0" presId="urn:microsoft.com/office/officeart/2005/8/layout/cycle1"/>
    <dgm:cxn modelId="{BC12509F-B733-401F-A6AF-03D5FAE57CD5}" type="presParOf" srcId="{E14D9A55-3D09-427E-8F32-EA7928EA887C}" destId="{34C6677F-C4D0-4213-B78B-232B35038F8D}" srcOrd="4" destOrd="0" presId="urn:microsoft.com/office/officeart/2005/8/layout/cycle1"/>
    <dgm:cxn modelId="{5CB00E8E-C2F8-4DCE-B7AC-8BC7BD1A0D7E}" type="presParOf" srcId="{E14D9A55-3D09-427E-8F32-EA7928EA887C}" destId="{ED5047AA-BC25-42D8-BB5E-68958A76437B}" srcOrd="5" destOrd="0" presId="urn:microsoft.com/office/officeart/2005/8/layout/cycle1"/>
    <dgm:cxn modelId="{A1A6A499-45B5-4090-8880-172DDE96EA07}" type="presParOf" srcId="{E14D9A55-3D09-427E-8F32-EA7928EA887C}" destId="{3DBBB88C-4D77-4838-AB89-46C57E12136A}" srcOrd="6" destOrd="0" presId="urn:microsoft.com/office/officeart/2005/8/layout/cycle1"/>
    <dgm:cxn modelId="{7E6C7786-097C-4FDE-B85C-2F2B770C9C5D}" type="presParOf" srcId="{E14D9A55-3D09-427E-8F32-EA7928EA887C}" destId="{D4A1A47B-EC67-46C0-BB7B-93957CCB9BA1}" srcOrd="7" destOrd="0" presId="urn:microsoft.com/office/officeart/2005/8/layout/cycle1"/>
    <dgm:cxn modelId="{7CF70D27-D6B6-4880-B077-FDA712544DDA}" type="presParOf" srcId="{E14D9A55-3D09-427E-8F32-EA7928EA887C}" destId="{A9627AD5-FC0D-4EC9-9C0D-4DCD0BEB1633}" srcOrd="8" destOrd="0" presId="urn:microsoft.com/office/officeart/2005/8/layout/cycle1"/>
    <dgm:cxn modelId="{3A65BD47-40A2-4567-A98F-73F9FC738F7D}" type="presParOf" srcId="{E14D9A55-3D09-427E-8F32-EA7928EA887C}" destId="{99EBF353-E8DB-461F-A0C5-98F5A72355AB}" srcOrd="9" destOrd="0" presId="urn:microsoft.com/office/officeart/2005/8/layout/cycle1"/>
    <dgm:cxn modelId="{0B7EE190-4BFE-4756-B9D7-C369E1390BF7}" type="presParOf" srcId="{E14D9A55-3D09-427E-8F32-EA7928EA887C}" destId="{8AB233A9-D89B-4713-9EA8-E821F2DC7142}" srcOrd="10" destOrd="0" presId="urn:microsoft.com/office/officeart/2005/8/layout/cycle1"/>
    <dgm:cxn modelId="{5E1C7512-34C8-4C24-81A9-C4059B9C22B9}" type="presParOf" srcId="{E14D9A55-3D09-427E-8F32-EA7928EA887C}" destId="{648C0484-027B-4CC4-B55A-A7A44ACC5F55}" srcOrd="11" destOrd="0" presId="urn:microsoft.com/office/officeart/2005/8/layout/cycle1"/>
    <dgm:cxn modelId="{2DD218FA-8069-4F45-A624-B662C340E3C3}" type="presParOf" srcId="{E14D9A55-3D09-427E-8F32-EA7928EA887C}" destId="{67F4D95D-ECFD-4097-8671-B24DCE02AA40}" srcOrd="12" destOrd="0" presId="urn:microsoft.com/office/officeart/2005/8/layout/cycle1"/>
    <dgm:cxn modelId="{E048BA75-2A87-4BC9-A7E8-C4A7ABDC02BE}" type="presParOf" srcId="{E14D9A55-3D09-427E-8F32-EA7928EA887C}" destId="{2306454C-A50C-4487-B820-4F53CA2EF765}" srcOrd="13" destOrd="0" presId="urn:microsoft.com/office/officeart/2005/8/layout/cycle1"/>
    <dgm:cxn modelId="{3D746D79-9C9D-4C5B-A0F9-03B9191BBC3C}" type="presParOf" srcId="{E14D9A55-3D09-427E-8F32-EA7928EA887C}" destId="{FF9825F9-4DF4-497D-A059-3F1D7D11BC66}"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B5748-1448-43D3-B69D-8C1C8001EC3D}">
      <dsp:nvSpPr>
        <dsp:cNvPr id="0" name=""/>
        <dsp:cNvSpPr/>
      </dsp:nvSpPr>
      <dsp:spPr>
        <a:xfrm>
          <a:off x="6964424" y="54951"/>
          <a:ext cx="1362360" cy="1362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Blockage</a:t>
          </a:r>
        </a:p>
      </dsp:txBody>
      <dsp:txXfrm>
        <a:off x="6964424" y="54951"/>
        <a:ext cx="1362360" cy="1362360"/>
      </dsp:txXfrm>
    </dsp:sp>
    <dsp:sp modelId="{C02B149A-013A-409C-8EA6-0B2422A2B852}">
      <dsp:nvSpPr>
        <dsp:cNvPr id="0" name=""/>
        <dsp:cNvSpPr/>
      </dsp:nvSpPr>
      <dsp:spPr>
        <a:xfrm>
          <a:off x="3756626" y="15173"/>
          <a:ext cx="5111701" cy="5111701"/>
        </a:xfrm>
        <a:prstGeom prst="circularArrow">
          <a:avLst>
            <a:gd name="adj1" fmla="val 5197"/>
            <a:gd name="adj2" fmla="val 335690"/>
            <a:gd name="adj3" fmla="val 21294149"/>
            <a:gd name="adj4" fmla="val 19765444"/>
            <a:gd name="adj5" fmla="val 60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C6677F-C4D0-4213-B78B-232B35038F8D}">
      <dsp:nvSpPr>
        <dsp:cNvPr id="0" name=""/>
        <dsp:cNvSpPr/>
      </dsp:nvSpPr>
      <dsp:spPr>
        <a:xfrm>
          <a:off x="7788342" y="2590710"/>
          <a:ext cx="1362360" cy="1362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Distention</a:t>
          </a:r>
        </a:p>
      </dsp:txBody>
      <dsp:txXfrm>
        <a:off x="7788342" y="2590710"/>
        <a:ext cx="1362360" cy="1362360"/>
      </dsp:txXfrm>
    </dsp:sp>
    <dsp:sp modelId="{ED5047AA-BC25-42D8-BB5E-68958A76437B}">
      <dsp:nvSpPr>
        <dsp:cNvPr id="0" name=""/>
        <dsp:cNvSpPr/>
      </dsp:nvSpPr>
      <dsp:spPr>
        <a:xfrm>
          <a:off x="3756626" y="15173"/>
          <a:ext cx="5111701" cy="5111701"/>
        </a:xfrm>
        <a:prstGeom prst="circularArrow">
          <a:avLst>
            <a:gd name="adj1" fmla="val 5197"/>
            <a:gd name="adj2" fmla="val 335690"/>
            <a:gd name="adj3" fmla="val 3321910"/>
            <a:gd name="adj4" fmla="val 2252569"/>
            <a:gd name="adj5" fmla="val 60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A1A47B-EC67-46C0-BB7B-93957CCB9BA1}">
      <dsp:nvSpPr>
        <dsp:cNvPr id="0" name=""/>
        <dsp:cNvSpPr/>
      </dsp:nvSpPr>
      <dsp:spPr>
        <a:xfrm>
          <a:off x="5211519" y="4187847"/>
          <a:ext cx="2201915" cy="1302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Uncoordinated peristalsis</a:t>
          </a:r>
        </a:p>
      </dsp:txBody>
      <dsp:txXfrm>
        <a:off x="5211519" y="4187847"/>
        <a:ext cx="2201915" cy="1302457"/>
      </dsp:txXfrm>
    </dsp:sp>
    <dsp:sp modelId="{A9627AD5-FC0D-4EC9-9C0D-4DCD0BEB1633}">
      <dsp:nvSpPr>
        <dsp:cNvPr id="0" name=""/>
        <dsp:cNvSpPr/>
      </dsp:nvSpPr>
      <dsp:spPr>
        <a:xfrm>
          <a:off x="3756626" y="15173"/>
          <a:ext cx="5111701" cy="5111701"/>
        </a:xfrm>
        <a:prstGeom prst="circularArrow">
          <a:avLst>
            <a:gd name="adj1" fmla="val 5197"/>
            <a:gd name="adj2" fmla="val 335690"/>
            <a:gd name="adj3" fmla="val 8211740"/>
            <a:gd name="adj4" fmla="val 7142400"/>
            <a:gd name="adj5" fmla="val 60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B233A9-D89B-4713-9EA8-E821F2DC7142}">
      <dsp:nvSpPr>
        <dsp:cNvPr id="0" name=""/>
        <dsp:cNvSpPr/>
      </dsp:nvSpPr>
      <dsp:spPr>
        <a:xfrm>
          <a:off x="3474251" y="2590710"/>
          <a:ext cx="1362360" cy="1362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Colicky pain</a:t>
          </a:r>
        </a:p>
      </dsp:txBody>
      <dsp:txXfrm>
        <a:off x="3474251" y="2590710"/>
        <a:ext cx="1362360" cy="1362360"/>
      </dsp:txXfrm>
    </dsp:sp>
    <dsp:sp modelId="{648C0484-027B-4CC4-B55A-A7A44ACC5F55}">
      <dsp:nvSpPr>
        <dsp:cNvPr id="0" name=""/>
        <dsp:cNvSpPr/>
      </dsp:nvSpPr>
      <dsp:spPr>
        <a:xfrm>
          <a:off x="3781571" y="15173"/>
          <a:ext cx="5061811" cy="5111701"/>
        </a:xfrm>
        <a:prstGeom prst="circularArrow">
          <a:avLst>
            <a:gd name="adj1" fmla="val 5197"/>
            <a:gd name="adj2" fmla="val 335690"/>
            <a:gd name="adj3" fmla="val 12298865"/>
            <a:gd name="adj4" fmla="val 10770161"/>
            <a:gd name="adj5" fmla="val 60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06454C-A50C-4487-B820-4F53CA2EF765}">
      <dsp:nvSpPr>
        <dsp:cNvPr id="0" name=""/>
        <dsp:cNvSpPr/>
      </dsp:nvSpPr>
      <dsp:spPr>
        <a:xfrm>
          <a:off x="4298169" y="54951"/>
          <a:ext cx="1362360" cy="1362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Mucosal secretions</a:t>
          </a:r>
        </a:p>
      </dsp:txBody>
      <dsp:txXfrm>
        <a:off x="4298169" y="54951"/>
        <a:ext cx="1362360" cy="1362360"/>
      </dsp:txXfrm>
    </dsp:sp>
    <dsp:sp modelId="{FF9825F9-4DF4-497D-A059-3F1D7D11BC66}">
      <dsp:nvSpPr>
        <dsp:cNvPr id="0" name=""/>
        <dsp:cNvSpPr/>
      </dsp:nvSpPr>
      <dsp:spPr>
        <a:xfrm>
          <a:off x="3756626" y="15173"/>
          <a:ext cx="5111701" cy="5111701"/>
        </a:xfrm>
        <a:prstGeom prst="circularArrow">
          <a:avLst>
            <a:gd name="adj1" fmla="val 5197"/>
            <a:gd name="adj2" fmla="val 335690"/>
            <a:gd name="adj3" fmla="val 16866624"/>
            <a:gd name="adj4" fmla="val 15197686"/>
            <a:gd name="adj5" fmla="val 60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11E89A-97E7-46A6-91FA-9BDF04600752}" type="datetimeFigureOut">
              <a:rPr lang="en-US" smtClean="0"/>
              <a:t>10/29/2019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1F9638-41A6-4562-AD71-2D275204ED19}" type="slidenum">
              <a:rPr lang="en-US" smtClean="0"/>
              <a:t>‹#›</a:t>
            </a:fld>
            <a:endParaRPr lang="en-US"/>
          </a:p>
        </p:txBody>
      </p:sp>
    </p:spTree>
    <p:extLst>
      <p:ext uri="{BB962C8B-B14F-4D97-AF65-F5344CB8AC3E}">
        <p14:creationId xmlns:p14="http://schemas.microsoft.com/office/powerpoint/2010/main" val="80697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B52E767-9E64-4CD1-B531-73CF48ED8A81}" type="slidenum">
              <a:rPr lang="en-US" altLang="en-US">
                <a:solidFill>
                  <a:prstClr val="black"/>
                </a:solidFill>
                <a:latin typeface="Arial" panose="020B0604020202020204" pitchFamily="34" charset="0"/>
                <a:ea typeface="ヒラギノ角ゴ Pro W3" charset="-128"/>
              </a:rPr>
              <a:pPr>
                <a:spcBef>
                  <a:spcPct val="0"/>
                </a:spcBef>
              </a:pPr>
              <a:t>1</a:t>
            </a:fld>
            <a:endParaRPr lang="en-US" altLang="en-US">
              <a:solidFill>
                <a:prstClr val="black"/>
              </a:solidFill>
              <a:latin typeface="Arial" panose="020B0604020202020204" pitchFamily="34" charset="0"/>
              <a:ea typeface="ヒラギノ角ゴ Pro W3" charset="-128"/>
            </a:endParaRPr>
          </a:p>
        </p:txBody>
      </p:sp>
    </p:spTree>
    <p:extLst>
      <p:ext uri="{BB962C8B-B14F-4D97-AF65-F5344CB8AC3E}">
        <p14:creationId xmlns:p14="http://schemas.microsoft.com/office/powerpoint/2010/main" val="3488852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C42A2-30C0-47AA-8169-72F1C995ED9E}" type="slidenum">
              <a:rPr lang="en-US" smtClean="0"/>
              <a:pPr/>
              <a:t>30</a:t>
            </a:fld>
            <a:endParaRPr lang="en-US"/>
          </a:p>
        </p:txBody>
      </p:sp>
    </p:spTree>
    <p:extLst>
      <p:ext uri="{BB962C8B-B14F-4D97-AF65-F5344CB8AC3E}">
        <p14:creationId xmlns:p14="http://schemas.microsoft.com/office/powerpoint/2010/main" val="1861376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a:cs typeface="Lucida Sans Unicode" charset="0"/>
              </a:rPr>
              <a:t>The Pathophysiology of Nausea and Vomiting. Vomiting is caused by noxious stimulation of one or more of four sites: the gastrointestinal tract, the vestibular system, the chemoreceptor trigger zone in the area </a:t>
            </a:r>
            <a:r>
              <a:rPr lang="en-GB" sz="1200" dirty="0" err="1">
                <a:cs typeface="Lucida Sans Unicode" charset="0"/>
              </a:rPr>
              <a:t>postrema</a:t>
            </a:r>
            <a:r>
              <a:rPr lang="en-GB" sz="1200" dirty="0">
                <a:cs typeface="Lucida Sans Unicode" charset="0"/>
              </a:rPr>
              <a:t> of the floor of the fourth ventricle, and higher </a:t>
            </a:r>
            <a:r>
              <a:rPr lang="en-GB" sz="1200" dirty="0" err="1">
                <a:cs typeface="Lucida Sans Unicode" charset="0"/>
              </a:rPr>
              <a:t>centers</a:t>
            </a:r>
            <a:r>
              <a:rPr lang="en-GB" sz="1200" dirty="0">
                <a:cs typeface="Lucida Sans Unicode" charset="0"/>
              </a:rPr>
              <a:t> in the central nervous system (CNS).. The vestibular system activates the vomiting </a:t>
            </a:r>
            <a:r>
              <a:rPr lang="en-GB" sz="1200" dirty="0" err="1">
                <a:cs typeface="Lucida Sans Unicode" charset="0"/>
              </a:rPr>
              <a:t>center</a:t>
            </a:r>
            <a:r>
              <a:rPr lang="en-GB" sz="1200" dirty="0">
                <a:cs typeface="Lucida Sans Unicode" charset="0"/>
              </a:rPr>
              <a:t> when stimulated by motion or disease such as </a:t>
            </a:r>
            <a:r>
              <a:rPr lang="en-GB" sz="1200" dirty="0" err="1">
                <a:cs typeface="Lucida Sans Unicode" charset="0"/>
              </a:rPr>
              <a:t>labyrinthitis</a:t>
            </a:r>
            <a:r>
              <a:rPr lang="en-GB" sz="1200" dirty="0">
                <a:cs typeface="Lucida Sans Unicode" charset="0"/>
              </a:rPr>
              <a:t> or, rarely, when sensitized by medications such as opioids. Histamine (H1) and acetylcholine M1 receptors are thought to exist on vestibular afferents. Higher CNS </a:t>
            </a:r>
            <a:r>
              <a:rPr lang="en-GB" sz="1200" dirty="0" err="1">
                <a:cs typeface="Lucida Sans Unicode" charset="0"/>
              </a:rPr>
              <a:t>centers</a:t>
            </a:r>
            <a:r>
              <a:rPr lang="en-GB" sz="1200" dirty="0">
                <a:cs typeface="Lucida Sans Unicode" charset="0"/>
              </a:rPr>
              <a:t> may either activate or inhibit the vomiting </a:t>
            </a:r>
            <a:r>
              <a:rPr lang="en-GB" sz="1200" dirty="0" err="1">
                <a:cs typeface="Lucida Sans Unicode" charset="0"/>
              </a:rPr>
              <a:t>center</a:t>
            </a:r>
            <a:r>
              <a:rPr lang="en-GB" sz="1200" dirty="0">
                <a:cs typeface="Lucida Sans Unicode" charset="0"/>
              </a:rPr>
              <a:t>. Activation is denoted by green arrows, and inhibition by red. The question marks that appear after some of the receptor names denote that the presence or role of the receptor has not been proved. The parentheses around the name of a receptor denote that the receptor is present but probably does not have a role in nausea or vomiting at this site.</a:t>
            </a:r>
          </a:p>
          <a:p>
            <a:endParaRPr lang="en-GB" sz="1200" dirty="0">
              <a:cs typeface="Lucida Sans Unicode"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a:t>BMJ 1997;315:1148 </a:t>
            </a:r>
            <a:endParaRPr lang="en-US" dirty="0"/>
          </a:p>
          <a:p>
            <a:endParaRPr lang="en-US" dirty="0"/>
          </a:p>
        </p:txBody>
      </p:sp>
      <p:sp>
        <p:nvSpPr>
          <p:cNvPr id="4" name="Slide Number Placeholder 3"/>
          <p:cNvSpPr>
            <a:spLocks noGrp="1"/>
          </p:cNvSpPr>
          <p:nvPr>
            <p:ph type="sldNum" sz="quarter" idx="10"/>
          </p:nvPr>
        </p:nvSpPr>
        <p:spPr/>
        <p:txBody>
          <a:bodyPr/>
          <a:lstStyle/>
          <a:p>
            <a:fld id="{CC1C42A2-30C0-47AA-8169-72F1C995ED9E}" type="slidenum">
              <a:rPr lang="en-US" smtClean="0"/>
              <a:pPr/>
              <a:t>32</a:t>
            </a:fld>
            <a:endParaRPr lang="en-US"/>
          </a:p>
        </p:txBody>
      </p:sp>
    </p:spTree>
    <p:extLst>
      <p:ext uri="{BB962C8B-B14F-4D97-AF65-F5344CB8AC3E}">
        <p14:creationId xmlns:p14="http://schemas.microsoft.com/office/powerpoint/2010/main" val="2958862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Promthazine</a:t>
            </a:r>
            <a:r>
              <a:rPr lang="en-US" baseline="0" dirty="0"/>
              <a:t> = </a:t>
            </a:r>
            <a:r>
              <a:rPr lang="en-US" baseline="0" dirty="0" err="1"/>
              <a:t>phenergan</a:t>
            </a:r>
            <a:r>
              <a:rPr lang="en-US" baseline="0" dirty="0"/>
              <a:t> </a:t>
            </a:r>
          </a:p>
          <a:p>
            <a:r>
              <a:rPr lang="en-GB" sz="1200" dirty="0">
                <a:cs typeface="Lucida Sans Unicode" charset="0"/>
              </a:rPr>
              <a:t>The vestibular system activates the vomiting </a:t>
            </a:r>
            <a:r>
              <a:rPr lang="en-GB" sz="1200" dirty="0" err="1">
                <a:cs typeface="Lucida Sans Unicode" charset="0"/>
              </a:rPr>
              <a:t>center</a:t>
            </a:r>
            <a:r>
              <a:rPr lang="en-GB" sz="1200" dirty="0">
                <a:cs typeface="Lucida Sans Unicode" charset="0"/>
              </a:rPr>
              <a:t> when stimulated by motion or disease such as </a:t>
            </a:r>
            <a:r>
              <a:rPr lang="en-GB" sz="1200" dirty="0" err="1">
                <a:cs typeface="Lucida Sans Unicode" charset="0"/>
              </a:rPr>
              <a:t>labyrinthitis</a:t>
            </a:r>
            <a:r>
              <a:rPr lang="en-GB" sz="1200" dirty="0">
                <a:cs typeface="Lucida Sans Unicode" charset="0"/>
              </a:rPr>
              <a:t> or, rarely, when sensitized by medications such as opioids. Histamine (H1) and acetylcholine M1 receptors are thought to exist on vestibular afferents. Higher CNS </a:t>
            </a:r>
            <a:r>
              <a:rPr lang="en-GB" sz="1200" dirty="0" err="1">
                <a:cs typeface="Lucida Sans Unicode" charset="0"/>
              </a:rPr>
              <a:t>centers</a:t>
            </a:r>
            <a:r>
              <a:rPr lang="en-GB" sz="1200" dirty="0">
                <a:cs typeface="Lucida Sans Unicode" charset="0"/>
              </a:rPr>
              <a:t> may either activate or inhibit the vomiting </a:t>
            </a:r>
            <a:r>
              <a:rPr lang="en-GB" sz="1200" dirty="0" err="1">
                <a:cs typeface="Lucida Sans Unicode" charset="0"/>
              </a:rPr>
              <a:t>center</a:t>
            </a:r>
            <a:r>
              <a:rPr lang="en-GB" sz="1200" dirty="0">
                <a:cs typeface="Lucida Sans Unicode" charset="0"/>
              </a:rPr>
              <a:t>. </a:t>
            </a:r>
          </a:p>
          <a:p>
            <a:r>
              <a:rPr lang="en-GB" sz="1200" dirty="0">
                <a:cs typeface="Lucida Sans Unicode" charset="0"/>
              </a:rPr>
              <a:t> </a:t>
            </a:r>
            <a:endParaRPr lang="en-US" dirty="0"/>
          </a:p>
        </p:txBody>
      </p:sp>
      <p:sp>
        <p:nvSpPr>
          <p:cNvPr id="4" name="Slide Number Placeholder 3"/>
          <p:cNvSpPr>
            <a:spLocks noGrp="1"/>
          </p:cNvSpPr>
          <p:nvPr>
            <p:ph type="sldNum" sz="quarter" idx="10"/>
          </p:nvPr>
        </p:nvSpPr>
        <p:spPr/>
        <p:txBody>
          <a:bodyPr/>
          <a:lstStyle/>
          <a:p>
            <a:fld id="{CC1C42A2-30C0-47AA-8169-72F1C995ED9E}" type="slidenum">
              <a:rPr lang="en-US" smtClean="0"/>
              <a:pPr/>
              <a:t>35</a:t>
            </a:fld>
            <a:endParaRPr lang="en-US"/>
          </a:p>
        </p:txBody>
      </p:sp>
    </p:spTree>
    <p:extLst>
      <p:ext uri="{BB962C8B-B14F-4D97-AF65-F5344CB8AC3E}">
        <p14:creationId xmlns:p14="http://schemas.microsoft.com/office/powerpoint/2010/main" val="1089903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sz="1200" dirty="0">
                <a:cs typeface="Lucida Sans Unicode" charset="0"/>
              </a:rPr>
              <a:t>The chemoreceptor trigger zone lacks the blood-brain barrier that is otherwise present throughout the central nervous system, so that its chemoreceptors are stimulated by either endogenous or exogenous blood-borne toxins. </a:t>
            </a:r>
          </a:p>
          <a:p>
            <a:endParaRPr lang="en-GB" sz="1200" dirty="0">
              <a:cs typeface="Lucida Sans Unicode" charset="0"/>
            </a:endParaRPr>
          </a:p>
          <a:p>
            <a:r>
              <a:rPr lang="en-GB" sz="1200" dirty="0">
                <a:cs typeface="Lucida Sans Unicode" charset="0"/>
              </a:rPr>
              <a:t>The activation of the chemoreceptor trigger zone is mediated by dopamine type 2 receptors. </a:t>
            </a:r>
          </a:p>
          <a:p>
            <a:endParaRPr lang="en-GB" sz="1200" dirty="0">
              <a:cs typeface="Lucida Sans Unicode" charset="0"/>
            </a:endParaRPr>
          </a:p>
          <a:p>
            <a:r>
              <a:rPr lang="en-GB" sz="1200" dirty="0">
                <a:cs typeface="Lucida Sans Unicode" charset="0"/>
              </a:rPr>
              <a:t>Efferent stimuli from the chemoreceptor trigger zone then activate the vomiting </a:t>
            </a:r>
            <a:r>
              <a:rPr lang="en-GB" sz="1200" dirty="0" err="1">
                <a:cs typeface="Lucida Sans Unicode" charset="0"/>
              </a:rPr>
              <a:t>center</a:t>
            </a:r>
            <a:r>
              <a:rPr lang="en-GB" sz="1200" dirty="0">
                <a:cs typeface="Lucida Sans Unicode" charset="0"/>
              </a:rPr>
              <a:t>, which consists of the nucleus of the </a:t>
            </a:r>
            <a:r>
              <a:rPr lang="en-GB" sz="1200" dirty="0" err="1">
                <a:cs typeface="Lucida Sans Unicode" charset="0"/>
              </a:rPr>
              <a:t>tractus</a:t>
            </a:r>
            <a:r>
              <a:rPr lang="en-GB" sz="1200" dirty="0">
                <a:cs typeface="Lucida Sans Unicode" charset="0"/>
              </a:rPr>
              <a:t> </a:t>
            </a:r>
            <a:r>
              <a:rPr lang="en-GB" sz="1200" dirty="0" err="1">
                <a:cs typeface="Lucida Sans Unicode" charset="0"/>
              </a:rPr>
              <a:t>solitarius</a:t>
            </a:r>
            <a:r>
              <a:rPr lang="en-GB" sz="1200" dirty="0">
                <a:cs typeface="Lucida Sans Unicode" charset="0"/>
              </a:rPr>
              <a:t> and the reticular formation of the medulla oblongata. </a:t>
            </a:r>
          </a:p>
          <a:p>
            <a:endParaRPr lang="en-GB" sz="1200" dirty="0">
              <a:cs typeface="Lucida Sans Unicode" charset="0"/>
            </a:endParaRPr>
          </a:p>
          <a:p>
            <a:r>
              <a:rPr lang="en-GB" sz="1200" dirty="0">
                <a:cs typeface="Lucida Sans Unicode" charset="0"/>
              </a:rPr>
              <a:t>Activation of the vomiting </a:t>
            </a:r>
            <a:r>
              <a:rPr lang="en-GB" sz="1200" dirty="0" err="1">
                <a:cs typeface="Lucida Sans Unicode" charset="0"/>
              </a:rPr>
              <a:t>center</a:t>
            </a:r>
            <a:r>
              <a:rPr lang="en-GB" sz="1200" dirty="0">
                <a:cs typeface="Lucida Sans Unicode" charset="0"/>
              </a:rPr>
              <a:t> is mediated by histamine type 1 (H1) receptors or acetylcholine muscarinic type 1 receptors, and the result is vomiting. </a:t>
            </a:r>
          </a:p>
          <a:p>
            <a:endParaRPr lang="en-GB" sz="1200" dirty="0">
              <a:cs typeface="Lucida Sans Unicode" charset="0"/>
            </a:endParaRPr>
          </a:p>
          <a:p>
            <a:r>
              <a:rPr lang="en-GB" sz="1200" dirty="0" err="1">
                <a:cs typeface="Lucida Sans Unicode" charset="0"/>
              </a:rPr>
              <a:t>Neurokinin</a:t>
            </a:r>
            <a:r>
              <a:rPr lang="en-GB" sz="1200" dirty="0">
                <a:cs typeface="Lucida Sans Unicode" charset="0"/>
              </a:rPr>
              <a:t> 1 receptors, for which substance P is a ligand, are also thought to be in the chemoreceptor trigger zone and the vomiting </a:t>
            </a:r>
            <a:r>
              <a:rPr lang="en-GB" sz="1200" dirty="0" err="1">
                <a:cs typeface="Lucida Sans Unicode" charset="0"/>
              </a:rPr>
              <a:t>center</a:t>
            </a:r>
            <a:r>
              <a:rPr lang="en-GB" sz="1200" dirty="0">
                <a:cs typeface="Lucida Sans Unicode" charset="0"/>
              </a:rPr>
              <a:t> and to mediate nausea and vomiting. The 5-HT3  receptors for serotonin in the chemoreceptor trigger zone and vomiting </a:t>
            </a:r>
            <a:r>
              <a:rPr lang="en-GB" sz="1200" dirty="0" err="1">
                <a:cs typeface="Lucida Sans Unicode" charset="0"/>
              </a:rPr>
              <a:t>center</a:t>
            </a:r>
            <a:r>
              <a:rPr lang="en-GB" sz="1200" dirty="0">
                <a:cs typeface="Lucida Sans Unicode" charset="0"/>
              </a:rPr>
              <a:t>, unlike those in the gastrointestinal tract, are not believed to have a major role in nausea and vomiting.</a:t>
            </a:r>
          </a:p>
          <a:p>
            <a:endParaRPr lang="en-US" dirty="0"/>
          </a:p>
          <a:p>
            <a:r>
              <a:rPr lang="en-US" dirty="0"/>
              <a:t>During chemotherapy mucosal </a:t>
            </a:r>
            <a:r>
              <a:rPr lang="en-US" dirty="0" err="1"/>
              <a:t>enterochormaffin</a:t>
            </a:r>
            <a:r>
              <a:rPr lang="en-US" baseline="0" dirty="0"/>
              <a:t> cells release serotonin, which stimulate 5HT3. This evokes the vagal afferent discharge and may induce vomiting.  </a:t>
            </a:r>
          </a:p>
          <a:p>
            <a:endParaRPr lang="en-US" dirty="0"/>
          </a:p>
          <a:p>
            <a:r>
              <a:rPr lang="en-US" dirty="0"/>
              <a:t>Dopamine produced</a:t>
            </a:r>
            <a:r>
              <a:rPr lang="en-US" baseline="0" dirty="0"/>
              <a:t> nausea &amp; vomiting by stimulation of the medullary CTZ, and </a:t>
            </a:r>
            <a:r>
              <a:rPr lang="en-US" baseline="0" dirty="0" err="1"/>
              <a:t>reglan</a:t>
            </a:r>
            <a:r>
              <a:rPr lang="en-US" baseline="0" dirty="0"/>
              <a:t> blacks stimulation of CTZ by </a:t>
            </a:r>
            <a:r>
              <a:rPr lang="en-US" baseline="0" dirty="0" err="1"/>
              <a:t>l-dopa</a:t>
            </a:r>
            <a:r>
              <a:rPr lang="en-US" baseline="0" dirty="0"/>
              <a:t>. </a:t>
            </a:r>
          </a:p>
          <a:p>
            <a:endParaRPr lang="en-US" dirty="0"/>
          </a:p>
          <a:p>
            <a:r>
              <a:rPr lang="en-US" dirty="0" err="1"/>
              <a:t>Aprepitant</a:t>
            </a:r>
            <a:r>
              <a:rPr lang="en-US" dirty="0"/>
              <a:t> – Selective high-affinity antagonist of</a:t>
            </a:r>
            <a:r>
              <a:rPr lang="en-US" baseline="0" dirty="0"/>
              <a:t> substance P / </a:t>
            </a:r>
            <a:r>
              <a:rPr lang="en-US" baseline="0" dirty="0" err="1"/>
              <a:t>Neurokinin</a:t>
            </a:r>
            <a:r>
              <a:rPr lang="en-US" baseline="0" dirty="0"/>
              <a:t> 1 (NK1) Receptors</a:t>
            </a:r>
          </a:p>
          <a:p>
            <a:r>
              <a:rPr lang="en-US" baseline="0" dirty="0"/>
              <a:t>	-Little or no affinity for 5-HT3, DA. Good for chemotherapy induced N/v (CNIV) and Postoperative n/v</a:t>
            </a:r>
          </a:p>
          <a:p>
            <a:r>
              <a:rPr lang="en-US" baseline="0" dirty="0"/>
              <a:t>	-Augments the antiemetic activity of the 5-HT3 receptor antagonist (</a:t>
            </a:r>
            <a:r>
              <a:rPr lang="en-US" baseline="0" dirty="0" err="1"/>
              <a:t>ondansetron</a:t>
            </a:r>
            <a:r>
              <a:rPr lang="en-US" baseline="0" dirty="0"/>
              <a:t> and corticosteroids)</a:t>
            </a:r>
          </a:p>
          <a:p>
            <a:r>
              <a:rPr lang="en-US" baseline="0" dirty="0"/>
              <a:t>	-Inhibits both the acute and delayed phase of </a:t>
            </a:r>
            <a:r>
              <a:rPr lang="en-US" baseline="0" dirty="0" err="1"/>
              <a:t>cisplatin</a:t>
            </a:r>
            <a:r>
              <a:rPr lang="en-US" baseline="0" dirty="0"/>
              <a:t>-induced emesis. </a:t>
            </a:r>
          </a:p>
          <a:p>
            <a:endParaRPr lang="en-US" baseline="0" dirty="0"/>
          </a:p>
          <a:p>
            <a:r>
              <a:rPr lang="en-US" baseline="0" dirty="0" err="1"/>
              <a:t>Granisetron</a:t>
            </a:r>
            <a:r>
              <a:rPr lang="en-US" baseline="0" dirty="0"/>
              <a:t> (</a:t>
            </a:r>
            <a:r>
              <a:rPr lang="en-US" baseline="0" dirty="0" err="1"/>
              <a:t>Kytril</a:t>
            </a:r>
            <a:r>
              <a:rPr lang="en-US" baseline="0" dirty="0"/>
              <a:t>) 5-HT3 antagonist. </a:t>
            </a:r>
          </a:p>
          <a:p>
            <a:r>
              <a:rPr lang="en-US" baseline="0" dirty="0"/>
              <a:t>-5HT3 receptors are located peripherally on vagal nerve terminals and centrally in the CTZ. </a:t>
            </a:r>
          </a:p>
          <a:p>
            <a:endParaRPr lang="en-US" dirty="0"/>
          </a:p>
          <a:p>
            <a:r>
              <a:rPr lang="en-US" dirty="0" err="1"/>
              <a:t>Ondansetron</a:t>
            </a:r>
            <a:r>
              <a:rPr lang="en-US" baseline="0" dirty="0"/>
              <a:t> = </a:t>
            </a:r>
            <a:r>
              <a:rPr lang="en-US" baseline="0" dirty="0" err="1"/>
              <a:t>zofran</a:t>
            </a:r>
            <a:endParaRPr lang="en-US" baseline="0" dirty="0"/>
          </a:p>
          <a:p>
            <a:r>
              <a:rPr lang="en-US" baseline="0" dirty="0" err="1"/>
              <a:t>Prochlroperazine</a:t>
            </a:r>
            <a:r>
              <a:rPr lang="en-US" baseline="0" dirty="0"/>
              <a:t> = </a:t>
            </a:r>
            <a:r>
              <a:rPr lang="en-US" baseline="0" dirty="0" err="1"/>
              <a:t>compazine</a:t>
            </a:r>
            <a:r>
              <a:rPr lang="en-US" baseline="0" dirty="0"/>
              <a:t> – has dopaminergic, cholinergic, and histamine receptor antagonisms. </a:t>
            </a:r>
          </a:p>
          <a:p>
            <a:endParaRPr lang="en-US" baseline="0" dirty="0"/>
          </a:p>
          <a:p>
            <a:r>
              <a:rPr lang="en-US" baseline="0" dirty="0"/>
              <a:t>NK1 receptor antagonists inhibit substance P release. Ameliorates acute emesis and nausea when added to 5HT3 receptor antagonists and dexamethasone. </a:t>
            </a:r>
            <a:endParaRPr lang="en-US" dirty="0"/>
          </a:p>
        </p:txBody>
      </p:sp>
      <p:sp>
        <p:nvSpPr>
          <p:cNvPr id="4" name="Slide Number Placeholder 3"/>
          <p:cNvSpPr>
            <a:spLocks noGrp="1"/>
          </p:cNvSpPr>
          <p:nvPr>
            <p:ph type="sldNum" sz="quarter" idx="10"/>
          </p:nvPr>
        </p:nvSpPr>
        <p:spPr/>
        <p:txBody>
          <a:bodyPr/>
          <a:lstStyle/>
          <a:p>
            <a:fld id="{CC1C42A2-30C0-47AA-8169-72F1C995ED9E}" type="slidenum">
              <a:rPr lang="en-US" smtClean="0"/>
              <a:pPr/>
              <a:t>36</a:t>
            </a:fld>
            <a:endParaRPr lang="en-US"/>
          </a:p>
        </p:txBody>
      </p:sp>
    </p:spTree>
    <p:extLst>
      <p:ext uri="{BB962C8B-B14F-4D97-AF65-F5344CB8AC3E}">
        <p14:creationId xmlns:p14="http://schemas.microsoft.com/office/powerpoint/2010/main" val="2468889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5HT3 on vagal nerve terminals </a:t>
            </a:r>
          </a:p>
          <a:p>
            <a:r>
              <a:rPr lang="en-GB" sz="1200" dirty="0">
                <a:cs typeface="Lucida Sans Unicode" charset="0"/>
              </a:rPr>
              <a:t>The gastrointestinal tract and heart can activate the vomiting </a:t>
            </a:r>
            <a:r>
              <a:rPr lang="en-GB" sz="1200" dirty="0" err="1">
                <a:cs typeface="Lucida Sans Unicode" charset="0"/>
              </a:rPr>
              <a:t>center</a:t>
            </a:r>
            <a:r>
              <a:rPr lang="en-GB" sz="1200" dirty="0">
                <a:cs typeface="Lucida Sans Unicode" charset="0"/>
              </a:rPr>
              <a:t> by stimulation of mechanoreceptors or chemoreceptors on glossopharyngeal or vagal afferents (cranial nerves IX and X) or by release of serotonin from gut </a:t>
            </a:r>
            <a:r>
              <a:rPr lang="en-GB" sz="1200" dirty="0" err="1">
                <a:cs typeface="Lucida Sans Unicode" charset="0"/>
              </a:rPr>
              <a:t>enterochromaffin</a:t>
            </a:r>
            <a:r>
              <a:rPr lang="en-GB" sz="1200" dirty="0">
                <a:cs typeface="Lucida Sans Unicode" charset="0"/>
              </a:rPr>
              <a:t> cells, which in turn stimulate 5-hydroxytryptamine type 3 receptors on vagal afferents. </a:t>
            </a:r>
            <a:endParaRPr lang="en-US" dirty="0"/>
          </a:p>
        </p:txBody>
      </p:sp>
      <p:sp>
        <p:nvSpPr>
          <p:cNvPr id="4" name="Slide Number Placeholder 3"/>
          <p:cNvSpPr>
            <a:spLocks noGrp="1"/>
          </p:cNvSpPr>
          <p:nvPr>
            <p:ph type="sldNum" sz="quarter" idx="10"/>
          </p:nvPr>
        </p:nvSpPr>
        <p:spPr/>
        <p:txBody>
          <a:bodyPr/>
          <a:lstStyle/>
          <a:p>
            <a:fld id="{CC1C42A2-30C0-47AA-8169-72F1C995ED9E}" type="slidenum">
              <a:rPr lang="en-US" smtClean="0"/>
              <a:pPr/>
              <a:t>37</a:t>
            </a:fld>
            <a:endParaRPr lang="en-US"/>
          </a:p>
        </p:txBody>
      </p:sp>
    </p:spTree>
    <p:extLst>
      <p:ext uri="{BB962C8B-B14F-4D97-AF65-F5344CB8AC3E}">
        <p14:creationId xmlns:p14="http://schemas.microsoft.com/office/powerpoint/2010/main" val="903101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Normal</a:t>
            </a:r>
            <a:r>
              <a:rPr lang="en-US" baseline="0" dirty="0"/>
              <a:t> physiology of defecation is complex and involves the central and peripheral nervous system, hormones, and reflexes that are unique to the GI System. </a:t>
            </a:r>
          </a:p>
          <a:p>
            <a:r>
              <a:rPr lang="en-US" baseline="0" dirty="0"/>
              <a:t>Over 80% of the body’s serotonin resides in the GI Tract (5-HT-4)</a:t>
            </a:r>
            <a:endParaRPr lang="en-US" dirty="0"/>
          </a:p>
        </p:txBody>
      </p:sp>
      <p:sp>
        <p:nvSpPr>
          <p:cNvPr id="4" name="Slide Number Placeholder 3"/>
          <p:cNvSpPr>
            <a:spLocks noGrp="1"/>
          </p:cNvSpPr>
          <p:nvPr>
            <p:ph type="sldNum" sz="quarter" idx="10"/>
          </p:nvPr>
        </p:nvSpPr>
        <p:spPr/>
        <p:txBody>
          <a:bodyPr/>
          <a:lstStyle/>
          <a:p>
            <a:fld id="{CC1C42A2-30C0-47AA-8169-72F1C995ED9E}" type="slidenum">
              <a:rPr lang="en-US" smtClean="0"/>
              <a:t>43</a:t>
            </a:fld>
            <a:endParaRPr lang="en-US"/>
          </a:p>
        </p:txBody>
      </p:sp>
    </p:spTree>
    <p:extLst>
      <p:ext uri="{BB962C8B-B14F-4D97-AF65-F5344CB8AC3E}">
        <p14:creationId xmlns:p14="http://schemas.microsoft.com/office/powerpoint/2010/main" val="2617698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pic>
        <p:nvPicPr>
          <p:cNvPr id="4" name="Picture 2" descr="Emergence_SOM_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487711" y="3003563"/>
            <a:ext cx="7179468" cy="1390636"/>
          </a:xfrm>
          <a:prstGeom prst="rect">
            <a:avLst/>
          </a:prstGeom>
          <a:noFill/>
          <a:ln>
            <a:noFill/>
          </a:ln>
        </p:spPr>
        <p:style>
          <a:lnRef idx="2">
            <a:schemeClr val="accent5"/>
          </a:lnRef>
          <a:fillRef idx="1">
            <a:schemeClr val="lt1"/>
          </a:fillRef>
          <a:effectRef idx="0">
            <a:schemeClr val="accent5"/>
          </a:effectRef>
          <a:fontRef idx="none"/>
        </p:style>
        <p:txBody>
          <a:bodyPr anchor="t">
            <a:normAutofit/>
          </a:bodyPr>
          <a:lstStyle>
            <a:lvl1pPr algn="l">
              <a:lnSpc>
                <a:spcPct val="100000"/>
              </a:lnSpc>
              <a:spcAft>
                <a:spcPts val="800"/>
              </a:spcAft>
              <a:defRPr sz="4267" b="1">
                <a:ln>
                  <a:noFill/>
                </a:ln>
                <a:solidFill>
                  <a:schemeClr val="tx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4487711" y="4514582"/>
            <a:ext cx="7179468" cy="608009"/>
          </a:xfrm>
          <a:prstGeom prst="rect">
            <a:avLst/>
          </a:prstGeom>
        </p:spPr>
        <p:txBody>
          <a:bodyPr>
            <a:normAutofit/>
          </a:bodyPr>
          <a:lstStyle>
            <a:lvl1pPr marL="0" indent="0" algn="l">
              <a:buNone/>
              <a:defRPr sz="2400" b="1" cap="none">
                <a:solidFill>
                  <a:srgbClr val="660066"/>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008559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5" name="Title 1"/>
          <p:cNvSpPr>
            <a:spLocks noGrp="1"/>
          </p:cNvSpPr>
          <p:nvPr>
            <p:ph type="title"/>
          </p:nvPr>
        </p:nvSpPr>
        <p:spPr>
          <a:xfrm>
            <a:off x="1784750" y="1047439"/>
            <a:ext cx="10051649" cy="738487"/>
          </a:xfrm>
          <a:prstGeom prst="rect">
            <a:avLst/>
          </a:prstGeom>
        </p:spPr>
        <p:txBody>
          <a:bodyPr/>
          <a:lstStyle>
            <a:lvl1pPr>
              <a:defRPr sz="3200">
                <a:solidFill>
                  <a:srgbClr val="660066"/>
                </a:solidFill>
              </a:defRPr>
            </a:lvl1pPr>
          </a:lstStyle>
          <a:p>
            <a:r>
              <a:rPr lang="en-US" dirty="0"/>
              <a:t>Click to edit Master title style</a:t>
            </a:r>
          </a:p>
        </p:txBody>
      </p:sp>
      <p:sp>
        <p:nvSpPr>
          <p:cNvPr id="6" name="Content Placeholder 2"/>
          <p:cNvSpPr>
            <a:spLocks noGrp="1"/>
          </p:cNvSpPr>
          <p:nvPr>
            <p:ph sz="half" idx="1"/>
          </p:nvPr>
        </p:nvSpPr>
        <p:spPr>
          <a:xfrm>
            <a:off x="1784750" y="2296179"/>
            <a:ext cx="8637717" cy="3579688"/>
          </a:xfrm>
          <a:prstGeom prst="rect">
            <a:avLst/>
          </a:prstGeom>
        </p:spPr>
        <p:txBody>
          <a:bodyPr>
            <a:normAutofit/>
          </a:bodyPr>
          <a:lstStyle>
            <a:lvl1pPr>
              <a:spcBef>
                <a:spcPts val="533"/>
              </a:spcBef>
              <a:spcAft>
                <a:spcPts val="800"/>
              </a:spcAft>
              <a:buClr>
                <a:srgbClr val="660066"/>
              </a:buClr>
              <a:defRPr sz="2667" b="1">
                <a:solidFill>
                  <a:schemeClr val="tx2"/>
                </a:solidFill>
              </a:defRPr>
            </a:lvl1pPr>
            <a:lvl2pPr>
              <a:spcBef>
                <a:spcPts val="0"/>
              </a:spcBef>
              <a:spcAft>
                <a:spcPts val="800"/>
              </a:spcAft>
              <a:buClr>
                <a:schemeClr val="tx2">
                  <a:lumMod val="60000"/>
                  <a:lumOff val="40000"/>
                </a:schemeClr>
              </a:buClr>
              <a:defRPr sz="2400">
                <a:solidFill>
                  <a:schemeClr val="tx1"/>
                </a:solidFill>
              </a:defRPr>
            </a:lvl2pPr>
            <a:lvl3pPr>
              <a:spcBef>
                <a:spcPts val="0"/>
              </a:spcBef>
              <a:spcAft>
                <a:spcPts val="800"/>
              </a:spcAft>
              <a:buClr>
                <a:schemeClr val="tx2"/>
              </a:buClr>
              <a:defRPr sz="2133">
                <a:solidFill>
                  <a:schemeClr val="tx1"/>
                </a:solidFill>
              </a:defRPr>
            </a:lvl3pPr>
            <a:lvl4pPr>
              <a:spcBef>
                <a:spcPts val="0"/>
              </a:spcBef>
              <a:spcAft>
                <a:spcPts val="800"/>
              </a:spcAft>
              <a:buClr>
                <a:schemeClr val="tx2">
                  <a:lumMod val="60000"/>
                  <a:lumOff val="40000"/>
                </a:schemeClr>
              </a:buClr>
              <a:defRPr sz="1867" baseline="0">
                <a:solidFill>
                  <a:schemeClr val="tx1"/>
                </a:solidFill>
              </a:defRPr>
            </a:lvl4pPr>
            <a:lvl5pPr>
              <a:spcBef>
                <a:spcPts val="0"/>
              </a:spcBef>
              <a:spcAft>
                <a:spcPts val="800"/>
              </a:spcAft>
              <a:defRPr sz="1867">
                <a:solidFill>
                  <a:schemeClr val="tx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8253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84749" y="2296179"/>
            <a:ext cx="4734584" cy="3579688"/>
          </a:xfrm>
          <a:prstGeom prst="rect">
            <a:avLst/>
          </a:prstGeom>
        </p:spPr>
        <p:txBody>
          <a:bodyPr>
            <a:normAutofit/>
          </a:bodyPr>
          <a:lstStyle>
            <a:lvl1pPr>
              <a:spcBef>
                <a:spcPts val="533"/>
              </a:spcBef>
              <a:spcAft>
                <a:spcPts val="800"/>
              </a:spcAft>
              <a:buClr>
                <a:srgbClr val="660066"/>
              </a:buClr>
              <a:defRPr sz="2667" b="1">
                <a:solidFill>
                  <a:schemeClr val="tx2"/>
                </a:solidFill>
              </a:defRPr>
            </a:lvl1pPr>
            <a:lvl2pPr>
              <a:spcBef>
                <a:spcPts val="533"/>
              </a:spcBef>
              <a:spcAft>
                <a:spcPts val="800"/>
              </a:spcAft>
              <a:buClr>
                <a:schemeClr val="tx2">
                  <a:lumMod val="60000"/>
                  <a:lumOff val="40000"/>
                </a:schemeClr>
              </a:buClr>
              <a:defRPr sz="2400">
                <a:solidFill>
                  <a:schemeClr val="tx1"/>
                </a:solidFill>
              </a:defRPr>
            </a:lvl2pPr>
            <a:lvl3pPr>
              <a:spcBef>
                <a:spcPts val="533"/>
              </a:spcBef>
              <a:spcAft>
                <a:spcPts val="800"/>
              </a:spcAft>
              <a:buClr>
                <a:schemeClr val="tx2"/>
              </a:buClr>
              <a:defRPr sz="2133">
                <a:solidFill>
                  <a:schemeClr val="tx1"/>
                </a:solidFill>
              </a:defRPr>
            </a:lvl3pPr>
            <a:lvl4pPr>
              <a:spcBef>
                <a:spcPts val="533"/>
              </a:spcBef>
              <a:spcAft>
                <a:spcPts val="800"/>
              </a:spcAft>
              <a:buClr>
                <a:schemeClr val="tx2">
                  <a:lumMod val="60000"/>
                  <a:lumOff val="40000"/>
                </a:schemeClr>
              </a:buClr>
              <a:defRPr sz="1867" baseline="0">
                <a:solidFill>
                  <a:schemeClr val="tx1"/>
                </a:solidFill>
              </a:defRPr>
            </a:lvl4pPr>
            <a:lvl5pPr>
              <a:spcAft>
                <a:spcPts val="800"/>
              </a:spcAft>
              <a:defRPr sz="1867">
                <a:solidFill>
                  <a:schemeClr val="tx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0"/>
          </p:nvPr>
        </p:nvSpPr>
        <p:spPr>
          <a:xfrm>
            <a:off x="6737749" y="2297891"/>
            <a:ext cx="4734584" cy="3579688"/>
          </a:xfrm>
          <a:prstGeom prst="rect">
            <a:avLst/>
          </a:prstGeom>
        </p:spPr>
        <p:txBody>
          <a:bodyPr>
            <a:normAutofit/>
          </a:bodyPr>
          <a:lstStyle>
            <a:lvl1pPr>
              <a:spcBef>
                <a:spcPts val="533"/>
              </a:spcBef>
              <a:spcAft>
                <a:spcPts val="800"/>
              </a:spcAft>
              <a:buClr>
                <a:srgbClr val="660066"/>
              </a:buClr>
              <a:defRPr sz="2667" b="1">
                <a:solidFill>
                  <a:schemeClr val="tx2"/>
                </a:solidFill>
              </a:defRPr>
            </a:lvl1pPr>
            <a:lvl2pPr>
              <a:spcBef>
                <a:spcPts val="533"/>
              </a:spcBef>
              <a:spcAft>
                <a:spcPts val="800"/>
              </a:spcAft>
              <a:buClr>
                <a:schemeClr val="tx2">
                  <a:lumMod val="60000"/>
                  <a:lumOff val="40000"/>
                </a:schemeClr>
              </a:buClr>
              <a:defRPr sz="2400">
                <a:solidFill>
                  <a:schemeClr val="tx1"/>
                </a:solidFill>
              </a:defRPr>
            </a:lvl2pPr>
            <a:lvl3pPr>
              <a:spcBef>
                <a:spcPts val="533"/>
              </a:spcBef>
              <a:spcAft>
                <a:spcPts val="800"/>
              </a:spcAft>
              <a:buClr>
                <a:schemeClr val="tx2"/>
              </a:buClr>
              <a:defRPr sz="2133">
                <a:solidFill>
                  <a:schemeClr val="tx1"/>
                </a:solidFill>
              </a:defRPr>
            </a:lvl3pPr>
            <a:lvl4pPr>
              <a:spcBef>
                <a:spcPts val="533"/>
              </a:spcBef>
              <a:spcAft>
                <a:spcPts val="800"/>
              </a:spcAft>
              <a:buClr>
                <a:schemeClr val="tx2">
                  <a:lumMod val="60000"/>
                  <a:lumOff val="40000"/>
                </a:schemeClr>
              </a:buClr>
              <a:defRPr sz="1867" baseline="0">
                <a:solidFill>
                  <a:schemeClr val="tx1"/>
                </a:solidFill>
              </a:defRPr>
            </a:lvl4pPr>
            <a:lvl5pPr>
              <a:spcAft>
                <a:spcPts val="800"/>
              </a:spcAft>
              <a:defRPr sz="1867">
                <a:solidFill>
                  <a:schemeClr val="tx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1784750" y="1047439"/>
            <a:ext cx="10051649" cy="738487"/>
          </a:xfrm>
          <a:prstGeom prst="rect">
            <a:avLst/>
          </a:prstGeom>
        </p:spPr>
        <p:txBody>
          <a:bodyPr/>
          <a:lstStyle>
            <a:lvl1pPr>
              <a:defRPr sz="3200">
                <a:solidFill>
                  <a:srgbClr val="660066"/>
                </a:solidFill>
              </a:defRPr>
            </a:lvl1pPr>
          </a:lstStyle>
          <a:p>
            <a:r>
              <a:rPr lang="en-US" dirty="0"/>
              <a:t>Click to edit Master title style</a:t>
            </a:r>
          </a:p>
        </p:txBody>
      </p:sp>
    </p:spTree>
    <p:extLst>
      <p:ext uri="{BB962C8B-B14F-4D97-AF65-F5344CB8AC3E}">
        <p14:creationId xmlns:p14="http://schemas.microsoft.com/office/powerpoint/2010/main" val="2984259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Title 1"/>
          <p:cNvSpPr>
            <a:spLocks noGrp="1"/>
          </p:cNvSpPr>
          <p:nvPr>
            <p:ph type="title"/>
          </p:nvPr>
        </p:nvSpPr>
        <p:spPr>
          <a:xfrm>
            <a:off x="1784750" y="1047439"/>
            <a:ext cx="10051649" cy="738487"/>
          </a:xfrm>
          <a:prstGeom prst="rect">
            <a:avLst/>
          </a:prstGeom>
        </p:spPr>
        <p:txBody>
          <a:bodyPr/>
          <a:lstStyle>
            <a:lvl1pPr>
              <a:defRPr sz="3200">
                <a:solidFill>
                  <a:srgbClr val="660066"/>
                </a:solidFill>
              </a:defRPr>
            </a:lvl1pPr>
          </a:lstStyle>
          <a:p>
            <a:r>
              <a:rPr lang="en-US" dirty="0"/>
              <a:t>Click to edit Master title style</a:t>
            </a:r>
          </a:p>
        </p:txBody>
      </p:sp>
      <p:sp>
        <p:nvSpPr>
          <p:cNvPr id="7" name="Picture Placeholder 6"/>
          <p:cNvSpPr>
            <a:spLocks noGrp="1"/>
          </p:cNvSpPr>
          <p:nvPr>
            <p:ph type="pic" sz="quarter" idx="10"/>
          </p:nvPr>
        </p:nvSpPr>
        <p:spPr>
          <a:xfrm>
            <a:off x="1784351" y="2302934"/>
            <a:ext cx="7122583" cy="3572933"/>
          </a:xfrm>
          <a:prstGeom prst="rect">
            <a:avLst/>
          </a:prstGeom>
        </p:spPr>
        <p:txBody>
          <a:bodyPr/>
          <a:lstStyle>
            <a:lvl1pPr marL="0" indent="0">
              <a:buNone/>
              <a:defRPr sz="2667" b="1" i="0" baseline="0"/>
            </a:lvl1pPr>
          </a:lstStyle>
          <a:p>
            <a:pPr lvl="0"/>
            <a:endParaRPr lang="en-US" noProof="0" dirty="0"/>
          </a:p>
        </p:txBody>
      </p:sp>
    </p:spTree>
    <p:extLst>
      <p:ext uri="{BB962C8B-B14F-4D97-AF65-F5344CB8AC3E}">
        <p14:creationId xmlns:p14="http://schemas.microsoft.com/office/powerpoint/2010/main" val="3968187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5" name="Title 1"/>
          <p:cNvSpPr>
            <a:spLocks noGrp="1"/>
          </p:cNvSpPr>
          <p:nvPr>
            <p:ph type="title"/>
          </p:nvPr>
        </p:nvSpPr>
        <p:spPr>
          <a:xfrm>
            <a:off x="1784750" y="1047439"/>
            <a:ext cx="10051649" cy="738487"/>
          </a:xfrm>
          <a:prstGeom prst="rect">
            <a:avLst/>
          </a:prstGeom>
        </p:spPr>
        <p:txBody>
          <a:bodyPr/>
          <a:lstStyle>
            <a:lvl1pPr>
              <a:defRPr sz="3200">
                <a:solidFill>
                  <a:srgbClr val="660066"/>
                </a:solidFill>
              </a:defRPr>
            </a:lvl1pPr>
          </a:lstStyle>
          <a:p>
            <a:r>
              <a:rPr lang="en-US" dirty="0"/>
              <a:t>Click to edit Master title style</a:t>
            </a:r>
          </a:p>
        </p:txBody>
      </p:sp>
      <p:sp>
        <p:nvSpPr>
          <p:cNvPr id="3" name="Media Placeholder 2"/>
          <p:cNvSpPr>
            <a:spLocks noGrp="1"/>
          </p:cNvSpPr>
          <p:nvPr>
            <p:ph type="media" sz="quarter" idx="11"/>
          </p:nvPr>
        </p:nvSpPr>
        <p:spPr>
          <a:xfrm>
            <a:off x="1784351" y="2311400"/>
            <a:ext cx="7122583" cy="3589867"/>
          </a:xfrm>
          <a:prstGeom prst="rect">
            <a:avLst/>
          </a:prstGeom>
        </p:spPr>
        <p:txBody>
          <a:bodyPr/>
          <a:lstStyle>
            <a:lvl1pPr marL="0" indent="0">
              <a:buNone/>
              <a:defRPr sz="2667" b="1" i="0" baseline="0"/>
            </a:lvl1pPr>
          </a:lstStyle>
          <a:p>
            <a:pPr lvl="0"/>
            <a:endParaRPr lang="en-US" noProof="0" dirty="0"/>
          </a:p>
        </p:txBody>
      </p:sp>
    </p:spTree>
    <p:extLst>
      <p:ext uri="{BB962C8B-B14F-4D97-AF65-F5344CB8AC3E}">
        <p14:creationId xmlns:p14="http://schemas.microsoft.com/office/powerpoint/2010/main" val="1186571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Title">
    <p:spTree>
      <p:nvGrpSpPr>
        <p:cNvPr id="1" name=""/>
        <p:cNvGrpSpPr/>
        <p:nvPr/>
      </p:nvGrpSpPr>
      <p:grpSpPr>
        <a:xfrm>
          <a:off x="0" y="0"/>
          <a:ext cx="0" cy="0"/>
          <a:chOff x="0" y="0"/>
          <a:chExt cx="0" cy="0"/>
        </a:xfrm>
      </p:grpSpPr>
      <p:sp>
        <p:nvSpPr>
          <p:cNvPr id="3" name="Title 1"/>
          <p:cNvSpPr>
            <a:spLocks noGrp="1"/>
          </p:cNvSpPr>
          <p:nvPr>
            <p:ph type="title"/>
          </p:nvPr>
        </p:nvSpPr>
        <p:spPr>
          <a:xfrm>
            <a:off x="1784750" y="2588373"/>
            <a:ext cx="10051649" cy="738487"/>
          </a:xfrm>
          <a:prstGeom prst="rect">
            <a:avLst/>
          </a:prstGeom>
        </p:spPr>
        <p:txBody>
          <a:bodyPr/>
          <a:lstStyle>
            <a:lvl1pPr>
              <a:defRPr sz="3200">
                <a:solidFill>
                  <a:srgbClr val="660066"/>
                </a:solidFill>
              </a:defRPr>
            </a:lvl1pPr>
          </a:lstStyle>
          <a:p>
            <a:r>
              <a:rPr lang="en-US" dirty="0"/>
              <a:t>Click to edit Master title style</a:t>
            </a:r>
          </a:p>
        </p:txBody>
      </p:sp>
    </p:spTree>
    <p:extLst>
      <p:ext uri="{BB962C8B-B14F-4D97-AF65-F5344CB8AC3E}">
        <p14:creationId xmlns:p14="http://schemas.microsoft.com/office/powerpoint/2010/main" val="1683237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a:prstGeom prst="rect">
            <a:avLst/>
          </a:prstGeom>
        </p:spPr>
        <p:txBody>
          <a:bodyPr/>
          <a:lstStyle/>
          <a:p>
            <a:r>
              <a:rPr kumimoji="0" lang="en-US"/>
              <a:t>Click to edit Master title style</a:t>
            </a:r>
          </a:p>
        </p:txBody>
      </p:sp>
      <p:sp>
        <p:nvSpPr>
          <p:cNvPr id="3" name="Content Placeholder 2"/>
          <p:cNvSpPr>
            <a:spLocks noGrp="1"/>
          </p:cNvSpPr>
          <p:nvPr>
            <p:ph idx="1"/>
          </p:nvPr>
        </p:nvSpPr>
        <p:spPr>
          <a:xfrm>
            <a:off x="609600" y="1935480"/>
            <a:ext cx="10972800" cy="4389120"/>
          </a:xfrm>
          <a:prstGeom prst="rect">
            <a:avLst/>
          </a:prstGeo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EAB0777-4C60-462E-A92C-CDAFD498799C}" type="datetimeFigureOut">
              <a:rPr lang="en-US" smtClean="0"/>
              <a:pPr/>
              <a:t>10/29/2019</a:t>
            </a:fld>
            <a:endParaRPr lang="en-US"/>
          </a:p>
        </p:txBody>
      </p:sp>
      <p:sp>
        <p:nvSpPr>
          <p:cNvPr id="5" name="Footer Placeholder 4"/>
          <p:cNvSpPr>
            <a:spLocks noGrp="1"/>
          </p:cNvSpPr>
          <p:nvPr>
            <p:ph type="ftr" sz="quarter" idx="11"/>
          </p:nvPr>
        </p:nvSpPr>
        <p:spPr>
          <a:xfrm>
            <a:off x="3556000" y="6356351"/>
            <a:ext cx="4470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66400" y="6356351"/>
            <a:ext cx="1016000" cy="365125"/>
          </a:xfrm>
          <a:prstGeom prst="rect">
            <a:avLst/>
          </a:prstGeom>
        </p:spPr>
        <p:txBody>
          <a:bodyPr/>
          <a:lstStyle/>
          <a:p>
            <a:fld id="{59DE6EB8-52AB-45EA-A660-3E1EBFA72987}" type="slidenum">
              <a:rPr lang="en-US" smtClean="0"/>
              <a:pPr/>
              <a:t>‹#›</a:t>
            </a:fld>
            <a:endParaRPr lang="en-US"/>
          </a:p>
        </p:txBody>
      </p:sp>
    </p:spTree>
    <p:extLst>
      <p:ext uri="{BB962C8B-B14F-4D97-AF65-F5344CB8AC3E}">
        <p14:creationId xmlns:p14="http://schemas.microsoft.com/office/powerpoint/2010/main" val="214413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a:prstGeom prst="rect">
            <a:avLst/>
          </a:prstGeo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EAB0777-4C60-462E-A92C-CDAFD498799C}" type="datetimeFigureOut">
              <a:rPr lang="en-US" smtClean="0"/>
              <a:pPr/>
              <a:t>10/29/2019</a:t>
            </a:fld>
            <a:endParaRPr lang="en-US"/>
          </a:p>
        </p:txBody>
      </p:sp>
      <p:sp>
        <p:nvSpPr>
          <p:cNvPr id="6" name="Footer Placeholder 5"/>
          <p:cNvSpPr>
            <a:spLocks noGrp="1"/>
          </p:cNvSpPr>
          <p:nvPr>
            <p:ph type="ftr" sz="quarter" idx="11"/>
          </p:nvPr>
        </p:nvSpPr>
        <p:spPr>
          <a:xfrm>
            <a:off x="3556000" y="6356351"/>
            <a:ext cx="44704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566400" y="6356351"/>
            <a:ext cx="1016000" cy="365125"/>
          </a:xfrm>
          <a:prstGeom prst="rect">
            <a:avLst/>
          </a:prstGeom>
        </p:spPr>
        <p:txBody>
          <a:bodyPr/>
          <a:lstStyle/>
          <a:p>
            <a:fld id="{59DE6EB8-52AB-45EA-A660-3E1EBFA72987}" type="slidenum">
              <a:rPr lang="en-US" smtClean="0"/>
              <a:pPr/>
              <a:t>‹#›</a:t>
            </a:fld>
            <a:endParaRPr lang="en-US"/>
          </a:p>
        </p:txBody>
      </p:sp>
    </p:spTree>
    <p:extLst>
      <p:ext uri="{BB962C8B-B14F-4D97-AF65-F5344CB8AC3E}">
        <p14:creationId xmlns:p14="http://schemas.microsoft.com/office/powerpoint/2010/main" val="2630296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Emergence_SOM_2.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6938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txStyles>
    <p:titleStyle>
      <a:lvl1pPr algn="l" defTabSz="609585" rtl="0" eaLnBrk="0" fontAlgn="base" hangingPunct="0">
        <a:spcBef>
          <a:spcPct val="0"/>
        </a:spcBef>
        <a:spcAft>
          <a:spcPct val="0"/>
        </a:spcAft>
        <a:defRPr sz="3200" b="1" kern="1200">
          <a:solidFill>
            <a:schemeClr val="tx2"/>
          </a:solidFill>
          <a:latin typeface="Verdana"/>
          <a:ea typeface="ヒラギノ角ゴ Pro W3" charset="-128"/>
          <a:cs typeface="Verdana"/>
        </a:defRPr>
      </a:lvl1pPr>
      <a:lvl2pPr algn="l" defTabSz="609585" rtl="0" eaLnBrk="0" fontAlgn="base" hangingPunct="0">
        <a:spcBef>
          <a:spcPct val="0"/>
        </a:spcBef>
        <a:spcAft>
          <a:spcPct val="0"/>
        </a:spcAft>
        <a:defRPr sz="3200" b="1">
          <a:solidFill>
            <a:schemeClr val="tx2"/>
          </a:solidFill>
          <a:latin typeface="Verdana" charset="0"/>
          <a:ea typeface="ヒラギノ角ゴ Pro W3" charset="-128"/>
          <a:cs typeface="Verdana" charset="0"/>
        </a:defRPr>
      </a:lvl2pPr>
      <a:lvl3pPr algn="l" defTabSz="609585" rtl="0" eaLnBrk="0" fontAlgn="base" hangingPunct="0">
        <a:spcBef>
          <a:spcPct val="0"/>
        </a:spcBef>
        <a:spcAft>
          <a:spcPct val="0"/>
        </a:spcAft>
        <a:defRPr sz="3200" b="1">
          <a:solidFill>
            <a:schemeClr val="tx2"/>
          </a:solidFill>
          <a:latin typeface="Verdana" charset="0"/>
          <a:ea typeface="ヒラギノ角ゴ Pro W3" charset="-128"/>
          <a:cs typeface="Verdana" charset="0"/>
        </a:defRPr>
      </a:lvl3pPr>
      <a:lvl4pPr algn="l" defTabSz="609585" rtl="0" eaLnBrk="0" fontAlgn="base" hangingPunct="0">
        <a:spcBef>
          <a:spcPct val="0"/>
        </a:spcBef>
        <a:spcAft>
          <a:spcPct val="0"/>
        </a:spcAft>
        <a:defRPr sz="3200" b="1">
          <a:solidFill>
            <a:schemeClr val="tx2"/>
          </a:solidFill>
          <a:latin typeface="Verdana" charset="0"/>
          <a:ea typeface="ヒラギノ角ゴ Pro W3" charset="-128"/>
          <a:cs typeface="Verdana" charset="0"/>
        </a:defRPr>
      </a:lvl4pPr>
      <a:lvl5pPr algn="l" defTabSz="609585" rtl="0" eaLnBrk="0" fontAlgn="base" hangingPunct="0">
        <a:spcBef>
          <a:spcPct val="0"/>
        </a:spcBef>
        <a:spcAft>
          <a:spcPct val="0"/>
        </a:spcAft>
        <a:defRPr sz="3200" b="1">
          <a:solidFill>
            <a:schemeClr val="tx2"/>
          </a:solidFill>
          <a:latin typeface="Verdana" charset="0"/>
          <a:ea typeface="ヒラギノ角ゴ Pro W3" charset="-128"/>
          <a:cs typeface="Verdana" charset="0"/>
        </a:defRPr>
      </a:lvl5pPr>
      <a:lvl6pPr marL="609585" algn="l" defTabSz="609585" rtl="0" eaLnBrk="1" fontAlgn="base" hangingPunct="1">
        <a:spcBef>
          <a:spcPct val="0"/>
        </a:spcBef>
        <a:spcAft>
          <a:spcPct val="0"/>
        </a:spcAft>
        <a:defRPr sz="4800" b="1">
          <a:solidFill>
            <a:schemeClr val="tx2"/>
          </a:solidFill>
          <a:latin typeface="Verdana" charset="0"/>
          <a:ea typeface="ヒラギノ角ゴ Pro W3" charset="-128"/>
        </a:defRPr>
      </a:lvl6pPr>
      <a:lvl7pPr marL="1219170" algn="l" defTabSz="609585" rtl="0" eaLnBrk="1" fontAlgn="base" hangingPunct="1">
        <a:spcBef>
          <a:spcPct val="0"/>
        </a:spcBef>
        <a:spcAft>
          <a:spcPct val="0"/>
        </a:spcAft>
        <a:defRPr sz="4800" b="1">
          <a:solidFill>
            <a:schemeClr val="tx2"/>
          </a:solidFill>
          <a:latin typeface="Verdana" charset="0"/>
          <a:ea typeface="ヒラギノ角ゴ Pro W3" charset="-128"/>
        </a:defRPr>
      </a:lvl7pPr>
      <a:lvl8pPr marL="1828754" algn="l" defTabSz="609585" rtl="0" eaLnBrk="1" fontAlgn="base" hangingPunct="1">
        <a:spcBef>
          <a:spcPct val="0"/>
        </a:spcBef>
        <a:spcAft>
          <a:spcPct val="0"/>
        </a:spcAft>
        <a:defRPr sz="4800" b="1">
          <a:solidFill>
            <a:schemeClr val="tx2"/>
          </a:solidFill>
          <a:latin typeface="Verdana" charset="0"/>
          <a:ea typeface="ヒラギノ角ゴ Pro W3" charset="-128"/>
        </a:defRPr>
      </a:lvl8pPr>
      <a:lvl9pPr marL="2438339" algn="l" defTabSz="609585" rtl="0" eaLnBrk="1" fontAlgn="base" hangingPunct="1">
        <a:spcBef>
          <a:spcPct val="0"/>
        </a:spcBef>
        <a:spcAft>
          <a:spcPct val="0"/>
        </a:spcAft>
        <a:defRPr sz="4800" b="1">
          <a:solidFill>
            <a:schemeClr val="tx2"/>
          </a:solidFill>
          <a:latin typeface="Verdana" charset="0"/>
          <a:ea typeface="ヒラギノ角ゴ Pro W3" charset="-128"/>
        </a:defRPr>
      </a:lvl9pPr>
    </p:titleStyle>
    <p:bodyStyle>
      <a:lvl1pPr marL="302676" indent="-302676" algn="l" defTabSz="609585" rtl="0" eaLnBrk="0" fontAlgn="base" hangingPunct="0">
        <a:spcBef>
          <a:spcPct val="0"/>
        </a:spcBef>
        <a:spcAft>
          <a:spcPts val="800"/>
        </a:spcAft>
        <a:buClr>
          <a:srgbClr val="B2DCFF"/>
        </a:buClr>
        <a:buFont typeface="Wingdings" panose="05000000000000000000" pitchFamily="2" charset="2"/>
        <a:buChar char="§"/>
        <a:defRPr sz="3200" kern="1200">
          <a:solidFill>
            <a:schemeClr val="tx2"/>
          </a:solidFill>
          <a:latin typeface="Verdana"/>
          <a:ea typeface="ヒラギノ角ゴ Pro W3" charset="-128"/>
          <a:cs typeface="Verdana"/>
        </a:defRPr>
      </a:lvl1pPr>
      <a:lvl2pPr marL="690016" indent="-387341" algn="l" defTabSz="609585" rtl="0" eaLnBrk="0" fontAlgn="base" hangingPunct="0">
        <a:spcBef>
          <a:spcPct val="0"/>
        </a:spcBef>
        <a:spcAft>
          <a:spcPts val="1600"/>
        </a:spcAft>
        <a:buClr>
          <a:srgbClr val="B2DCFF"/>
        </a:buClr>
        <a:buFont typeface="Arial" panose="020B0604020202020204" pitchFamily="34" charset="0"/>
        <a:buChar char="–"/>
        <a:defRPr sz="2933" kern="1200">
          <a:solidFill>
            <a:schemeClr val="tx2"/>
          </a:solidFill>
          <a:latin typeface="Verdana"/>
          <a:ea typeface="ヒラギノ角ゴ Pro W3" charset="-128"/>
          <a:cs typeface="Verdana"/>
        </a:defRPr>
      </a:lvl2pPr>
      <a:lvl3pPr marL="992693" indent="-302676" algn="l" defTabSz="609585" rtl="0" eaLnBrk="0" fontAlgn="base" hangingPunct="0">
        <a:spcBef>
          <a:spcPct val="0"/>
        </a:spcBef>
        <a:spcAft>
          <a:spcPts val="1600"/>
        </a:spcAft>
        <a:buClr>
          <a:srgbClr val="B2DCFF"/>
        </a:buClr>
        <a:buFont typeface="Arial" panose="020B0604020202020204" pitchFamily="34" charset="0"/>
        <a:buChar char="•"/>
        <a:defRPr sz="2800" kern="1200">
          <a:solidFill>
            <a:schemeClr val="tx2"/>
          </a:solidFill>
          <a:latin typeface="Verdana"/>
          <a:ea typeface="ヒラギノ角ゴ Pro W3" charset="-128"/>
          <a:cs typeface="Verdana"/>
        </a:defRPr>
      </a:lvl3pPr>
      <a:lvl4pPr marL="1293252" indent="-383108" algn="l" defTabSz="609585" rtl="0" eaLnBrk="0" fontAlgn="base" hangingPunct="0">
        <a:spcBef>
          <a:spcPct val="0"/>
        </a:spcBef>
        <a:spcAft>
          <a:spcPts val="1600"/>
        </a:spcAft>
        <a:buClr>
          <a:srgbClr val="B2DCFF"/>
        </a:buClr>
        <a:buFont typeface="Arial" panose="020B0604020202020204" pitchFamily="34" charset="0"/>
        <a:buChar char="–"/>
        <a:defRPr sz="2533" kern="1200">
          <a:solidFill>
            <a:schemeClr val="tx2"/>
          </a:solidFill>
          <a:latin typeface="Verdana"/>
          <a:ea typeface="ヒラギノ角ゴ Pro W3" charset="-128"/>
          <a:cs typeface="Verdana"/>
        </a:defRPr>
      </a:lvl4pPr>
      <a:lvl5pPr marL="1595927" indent="-372524" algn="l" defTabSz="609585" rtl="0" eaLnBrk="0" fontAlgn="base" hangingPunct="0">
        <a:spcBef>
          <a:spcPct val="0"/>
        </a:spcBef>
        <a:spcAft>
          <a:spcPts val="1600"/>
        </a:spcAft>
        <a:buClr>
          <a:srgbClr val="B2DCFF"/>
        </a:buClr>
        <a:buFont typeface="Arial" panose="020B0604020202020204" pitchFamily="34" charset="0"/>
        <a:buChar char="»"/>
        <a:defRPr sz="2267" kern="1200">
          <a:solidFill>
            <a:schemeClr val="tx2"/>
          </a:solidFill>
          <a:latin typeface="Verdana"/>
          <a:ea typeface="ヒラギノ角ゴ Pro W3" charset="-128"/>
          <a:cs typeface="Verdan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bartender.com/2fun/cartoons/cartoons-a4.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7170" name="Title 2"/>
          <p:cNvSpPr>
            <a:spLocks noGrp="1"/>
          </p:cNvSpPr>
          <p:nvPr>
            <p:ph type="ctrTitle"/>
          </p:nvPr>
        </p:nvSpPr>
        <p:spPr>
          <a:xfrm>
            <a:off x="4487334" y="3003552"/>
            <a:ext cx="7179733" cy="1390649"/>
          </a:xfrm>
        </p:spPr>
        <p:txBody>
          <a:bodyPr>
            <a:normAutofit fontScale="90000"/>
          </a:bodyPr>
          <a:lstStyle/>
          <a:p>
            <a:pPr>
              <a:defRPr/>
            </a:pPr>
            <a:r>
              <a:rPr lang="en-US" altLang="en-US" dirty="0"/>
              <a:t>Symptom Management in Palliative Care</a:t>
            </a:r>
          </a:p>
        </p:txBody>
      </p:sp>
      <p:sp>
        <p:nvSpPr>
          <p:cNvPr id="5123" name="Subtitle 1"/>
          <p:cNvSpPr>
            <a:spLocks noGrp="1"/>
          </p:cNvSpPr>
          <p:nvPr>
            <p:ph type="subTitle" idx="1"/>
          </p:nvPr>
        </p:nvSpPr>
        <p:spPr bwMode="auto">
          <a:xfrm>
            <a:off x="4487334" y="4977183"/>
            <a:ext cx="7179733" cy="8817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rmAutofit fontScale="62500" lnSpcReduction="20000"/>
          </a:bodyPr>
          <a:lstStyle/>
          <a:p>
            <a:r>
              <a:rPr lang="en-US" altLang="en-US" dirty="0">
                <a:latin typeface="Verdana" panose="020B0604030504040204" pitchFamily="34" charset="0"/>
                <a:cs typeface="Verdana" panose="020B0604030504040204" pitchFamily="34" charset="0"/>
              </a:rPr>
              <a:t>Jack MacMillan, Jr., M.D., FACP</a:t>
            </a:r>
          </a:p>
          <a:p>
            <a:r>
              <a:rPr lang="en-US" altLang="en-US" dirty="0">
                <a:latin typeface="Verdana" panose="020B0604030504040204" pitchFamily="34" charset="0"/>
                <a:cs typeface="Verdana" panose="020B0604030504040204" pitchFamily="34" charset="0"/>
              </a:rPr>
              <a:t>Clinical Professor</a:t>
            </a:r>
          </a:p>
          <a:p>
            <a:r>
              <a:rPr lang="en-US" altLang="en-US" dirty="0">
                <a:latin typeface="Verdana" panose="020B0604030504040204" pitchFamily="34" charset="0"/>
                <a:cs typeface="Verdana" panose="020B0604030504040204" pitchFamily="34" charset="0"/>
              </a:rPr>
              <a:t>Hospital &amp; Palliative Medicine</a:t>
            </a:r>
          </a:p>
        </p:txBody>
      </p:sp>
    </p:spTree>
    <p:extLst>
      <p:ext uri="{BB962C8B-B14F-4D97-AF65-F5344CB8AC3E}">
        <p14:creationId xmlns:p14="http://schemas.microsoft.com/office/powerpoint/2010/main" val="628638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Continued </a:t>
            </a:r>
          </a:p>
        </p:txBody>
      </p:sp>
      <p:sp>
        <p:nvSpPr>
          <p:cNvPr id="3" name="Content Placeholder 2"/>
          <p:cNvSpPr>
            <a:spLocks noGrp="1"/>
          </p:cNvSpPr>
          <p:nvPr>
            <p:ph sz="half" idx="1"/>
          </p:nvPr>
        </p:nvSpPr>
        <p:spPr/>
        <p:txBody>
          <a:bodyPr>
            <a:normAutofit fontScale="92500" lnSpcReduction="10000"/>
          </a:bodyPr>
          <a:lstStyle/>
          <a:p>
            <a:r>
              <a:rPr lang="en-US" dirty="0"/>
              <a:t>The patient has previously expressed a wish for No Code status. Current  treatments for the dyspnea include oxygen by nasal prongs and hand-held inhalers.</a:t>
            </a:r>
          </a:p>
          <a:p>
            <a:r>
              <a:rPr lang="en-US" dirty="0"/>
              <a:t>On the fourth hospital day while you are making rounds, a nurse interrupts to tell the team that the patient is breathing at a rate of 50/min and is very agitated, sitting on the edge of bed gasping for air.</a:t>
            </a:r>
          </a:p>
        </p:txBody>
      </p:sp>
    </p:spTree>
    <p:extLst>
      <p:ext uri="{BB962C8B-B14F-4D97-AF65-F5344CB8AC3E}">
        <p14:creationId xmlns:p14="http://schemas.microsoft.com/office/powerpoint/2010/main" val="2929307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Continued</a:t>
            </a:r>
          </a:p>
        </p:txBody>
      </p:sp>
      <p:sp>
        <p:nvSpPr>
          <p:cNvPr id="3" name="Content Placeholder 2"/>
          <p:cNvSpPr>
            <a:spLocks noGrp="1"/>
          </p:cNvSpPr>
          <p:nvPr>
            <p:ph sz="half" idx="1"/>
          </p:nvPr>
        </p:nvSpPr>
        <p:spPr/>
        <p:txBody>
          <a:bodyPr>
            <a:normAutofit fontScale="77500" lnSpcReduction="20000"/>
          </a:bodyPr>
          <a:lstStyle/>
          <a:p>
            <a:r>
              <a:rPr lang="en-US" dirty="0"/>
              <a:t>The resident tells the nurse to </a:t>
            </a:r>
          </a:p>
          <a:p>
            <a:pPr lvl="1"/>
            <a:r>
              <a:rPr lang="en-US" dirty="0"/>
              <a:t>1) check pulse oximetry</a:t>
            </a:r>
          </a:p>
          <a:p>
            <a:pPr lvl="1"/>
            <a:r>
              <a:rPr lang="en-US" dirty="0"/>
              <a:t>2) increase the oxygen to a 50% facemask and </a:t>
            </a:r>
          </a:p>
          <a:p>
            <a:pPr lvl="1"/>
            <a:r>
              <a:rPr lang="en-US" dirty="0"/>
              <a:t>3) call him in one hour to report any changes.</a:t>
            </a:r>
          </a:p>
          <a:p>
            <a:r>
              <a:rPr lang="en-US" dirty="0"/>
              <a:t>What should be included in your assessment of this acute exacerbation of dyspnea?</a:t>
            </a:r>
          </a:p>
          <a:p>
            <a:r>
              <a:rPr lang="en-US" dirty="0"/>
              <a:t>Is the proposed treatment plan appropriate, if not? Why?</a:t>
            </a:r>
          </a:p>
          <a:p>
            <a:r>
              <a:rPr lang="en-US" dirty="0"/>
              <a:t>Suggest an alternative treatment approach; specify non-drug and drug orders (drug/dose/schedule)</a:t>
            </a:r>
          </a:p>
        </p:txBody>
      </p:sp>
    </p:spTree>
    <p:extLst>
      <p:ext uri="{BB962C8B-B14F-4D97-AF65-F5344CB8AC3E}">
        <p14:creationId xmlns:p14="http://schemas.microsoft.com/office/powerpoint/2010/main" val="63221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of Dyspnea: Opioids</a:t>
            </a:r>
          </a:p>
        </p:txBody>
      </p:sp>
      <p:sp>
        <p:nvSpPr>
          <p:cNvPr id="3" name="Content Placeholder 2"/>
          <p:cNvSpPr>
            <a:spLocks noGrp="1"/>
          </p:cNvSpPr>
          <p:nvPr>
            <p:ph sz="half" idx="1"/>
          </p:nvPr>
        </p:nvSpPr>
        <p:spPr/>
        <p:txBody>
          <a:bodyPr>
            <a:normAutofit fontScale="62500" lnSpcReduction="20000"/>
          </a:bodyPr>
          <a:lstStyle/>
          <a:p>
            <a:r>
              <a:rPr lang="en-US" dirty="0"/>
              <a:t>Opioids remain the class of medications with the best level of evidence of benefit in refractory breathlessness.</a:t>
            </a:r>
          </a:p>
          <a:p>
            <a:r>
              <a:rPr lang="en-US" dirty="0"/>
              <a:t>The proposed mechanism for the effect of opioids on dyspnea include</a:t>
            </a:r>
          </a:p>
          <a:p>
            <a:pPr lvl="1"/>
            <a:r>
              <a:rPr lang="en-US" dirty="0"/>
              <a:t>Alteration in perception of breathlessness,</a:t>
            </a:r>
          </a:p>
          <a:p>
            <a:pPr lvl="1"/>
            <a:r>
              <a:rPr lang="en-US" dirty="0"/>
              <a:t>Decrease in the </a:t>
            </a:r>
            <a:r>
              <a:rPr lang="en-US" dirty="0" err="1"/>
              <a:t>ventilatory</a:t>
            </a:r>
            <a:r>
              <a:rPr lang="en-US" dirty="0"/>
              <a:t> drive and response to</a:t>
            </a:r>
          </a:p>
          <a:p>
            <a:pPr lvl="1"/>
            <a:r>
              <a:rPr lang="en-US" dirty="0"/>
              <a:t>stimuli such as hypoxemia and hypercapnia</a:t>
            </a:r>
          </a:p>
          <a:p>
            <a:pPr lvl="1"/>
            <a:r>
              <a:rPr lang="en-US" dirty="0"/>
              <a:t>Decrease in oxygen consumption at any level of exercise.</a:t>
            </a:r>
          </a:p>
          <a:p>
            <a:r>
              <a:rPr lang="en-US" dirty="0"/>
              <a:t>Start on an oral immediate release formulation on regular basis, with breakthrough doses as needed.</a:t>
            </a:r>
          </a:p>
          <a:p>
            <a:r>
              <a:rPr lang="en-US" dirty="0"/>
              <a:t>Once effective dose determined, therapy </a:t>
            </a:r>
            <a:r>
              <a:rPr lang="en-US" dirty="0" err="1"/>
              <a:t>shouldinclude</a:t>
            </a:r>
            <a:r>
              <a:rPr lang="en-US" dirty="0"/>
              <a:t> a sustained release opioid and immediate</a:t>
            </a:r>
          </a:p>
          <a:p>
            <a:endParaRPr lang="en-US" dirty="0"/>
          </a:p>
        </p:txBody>
      </p:sp>
    </p:spTree>
    <p:extLst>
      <p:ext uri="{BB962C8B-B14F-4D97-AF65-F5344CB8AC3E}">
        <p14:creationId xmlns:p14="http://schemas.microsoft.com/office/powerpoint/2010/main" val="706768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Refractory Dyspnea: Anxiolytic Therapy</a:t>
            </a:r>
          </a:p>
        </p:txBody>
      </p:sp>
      <p:sp>
        <p:nvSpPr>
          <p:cNvPr id="3" name="Content Placeholder 2"/>
          <p:cNvSpPr>
            <a:spLocks noGrp="1"/>
          </p:cNvSpPr>
          <p:nvPr>
            <p:ph sz="half" idx="1"/>
          </p:nvPr>
        </p:nvSpPr>
        <p:spPr/>
        <p:txBody>
          <a:bodyPr>
            <a:normAutofit fontScale="92500" lnSpcReduction="10000"/>
          </a:bodyPr>
          <a:lstStyle/>
          <a:p>
            <a:r>
              <a:rPr lang="en-US" dirty="0"/>
              <a:t>Lorazepam</a:t>
            </a:r>
          </a:p>
          <a:p>
            <a:pPr lvl="1"/>
            <a:r>
              <a:rPr lang="en-US" dirty="0"/>
              <a:t>0.5-1 mg PO Q1 </a:t>
            </a:r>
            <a:r>
              <a:rPr lang="en-US" dirty="0" err="1"/>
              <a:t>hr</a:t>
            </a:r>
            <a:r>
              <a:rPr lang="en-US" dirty="0"/>
              <a:t> until controlled then dose Q4-6 hours as needed</a:t>
            </a:r>
          </a:p>
          <a:p>
            <a:r>
              <a:rPr lang="en-US" dirty="0"/>
              <a:t>Diazepam</a:t>
            </a:r>
          </a:p>
          <a:p>
            <a:pPr lvl="1"/>
            <a:r>
              <a:rPr lang="en-US" dirty="0"/>
              <a:t>5-10 mg PO Q1 </a:t>
            </a:r>
            <a:r>
              <a:rPr lang="en-US" dirty="0" err="1"/>
              <a:t>hr</a:t>
            </a:r>
            <a:r>
              <a:rPr lang="en-US" dirty="0"/>
              <a:t> until controlled then dose Q6-8 hours as needed</a:t>
            </a:r>
          </a:p>
          <a:p>
            <a:r>
              <a:rPr lang="en-US" dirty="0"/>
              <a:t>Midazolam</a:t>
            </a:r>
          </a:p>
          <a:p>
            <a:pPr lvl="1"/>
            <a:r>
              <a:rPr lang="en-US" dirty="0"/>
              <a:t>0.5mg IV every 15 minutes then can </a:t>
            </a:r>
            <a:r>
              <a:rPr lang="en-US" dirty="0" err="1"/>
              <a:t>startcontinuous</a:t>
            </a:r>
            <a:r>
              <a:rPr lang="en-US" dirty="0"/>
              <a:t> infusion</a:t>
            </a:r>
          </a:p>
        </p:txBody>
      </p:sp>
    </p:spTree>
    <p:extLst>
      <p:ext uri="{BB962C8B-B14F-4D97-AF65-F5344CB8AC3E}">
        <p14:creationId xmlns:p14="http://schemas.microsoft.com/office/powerpoint/2010/main" val="3243221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Cough</a:t>
            </a:r>
          </a:p>
        </p:txBody>
      </p:sp>
      <p:pic>
        <p:nvPicPr>
          <p:cNvPr id="1030" name="Picture 6" descr="http://pad1.whstatic.com/images/thumb/7/71/Make-Yourself-Cough-Step-12.jpg/aid327370-728px-Make-Yourself-Cough-Step-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0283" y="1868133"/>
            <a:ext cx="5881510" cy="4411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307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Cough</a:t>
            </a:r>
          </a:p>
        </p:txBody>
      </p:sp>
      <p:sp>
        <p:nvSpPr>
          <p:cNvPr id="3" name="Content Placeholder 2"/>
          <p:cNvSpPr>
            <a:spLocks noGrp="1"/>
          </p:cNvSpPr>
          <p:nvPr>
            <p:ph sz="half" idx="1"/>
          </p:nvPr>
        </p:nvSpPr>
        <p:spPr/>
        <p:txBody>
          <a:bodyPr>
            <a:normAutofit lnSpcReduction="10000"/>
          </a:bodyPr>
          <a:lstStyle/>
          <a:p>
            <a:r>
              <a:rPr lang="en-US" dirty="0"/>
              <a:t>40% of cancer patients report cough</a:t>
            </a:r>
          </a:p>
          <a:p>
            <a:r>
              <a:rPr lang="en-US" dirty="0"/>
              <a:t>Can lead to dyspnea, sleep disturbance, chest pain, sore throat, vomiting</a:t>
            </a:r>
          </a:p>
          <a:p>
            <a:r>
              <a:rPr lang="en-US" dirty="0"/>
              <a:t>Common causes- infections, COPD, asthma, lung cancer or </a:t>
            </a:r>
            <a:r>
              <a:rPr lang="en-US" dirty="0" err="1"/>
              <a:t>mets</a:t>
            </a:r>
            <a:r>
              <a:rPr lang="en-US" dirty="0"/>
              <a:t>, GERD, aspiration, pulmonary edema</a:t>
            </a:r>
          </a:p>
          <a:p>
            <a:r>
              <a:rPr lang="en-US" dirty="0"/>
              <a:t>Drugs associated with cough include ACE inhibitors, NSAIDS, inhaled medications</a:t>
            </a:r>
          </a:p>
        </p:txBody>
      </p:sp>
    </p:spTree>
    <p:extLst>
      <p:ext uri="{BB962C8B-B14F-4D97-AF65-F5344CB8AC3E}">
        <p14:creationId xmlns:p14="http://schemas.microsoft.com/office/powerpoint/2010/main" val="948736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Cough</a:t>
            </a:r>
          </a:p>
        </p:txBody>
      </p:sp>
      <p:sp>
        <p:nvSpPr>
          <p:cNvPr id="3" name="Content Placeholder 2"/>
          <p:cNvSpPr>
            <a:spLocks noGrp="1"/>
          </p:cNvSpPr>
          <p:nvPr>
            <p:ph sz="half" idx="1"/>
          </p:nvPr>
        </p:nvSpPr>
        <p:spPr/>
        <p:txBody>
          <a:bodyPr/>
          <a:lstStyle/>
          <a:p>
            <a:r>
              <a:rPr lang="en-US" dirty="0"/>
              <a:t>Assess underlying cause</a:t>
            </a:r>
          </a:p>
          <a:p>
            <a:pPr lvl="1"/>
            <a:r>
              <a:rPr lang="en-US" dirty="0"/>
              <a:t>Infection, sinusitis, reflux</a:t>
            </a:r>
          </a:p>
          <a:p>
            <a:r>
              <a:rPr lang="en-US" dirty="0"/>
              <a:t>Assess type of cough</a:t>
            </a:r>
          </a:p>
          <a:p>
            <a:r>
              <a:rPr lang="en-US" dirty="0"/>
              <a:t>Assess associated symptoms</a:t>
            </a:r>
          </a:p>
          <a:p>
            <a:r>
              <a:rPr lang="en-US" dirty="0"/>
              <a:t>Diagnostic tests may be needed</a:t>
            </a:r>
          </a:p>
        </p:txBody>
      </p:sp>
    </p:spTree>
    <p:extLst>
      <p:ext uri="{BB962C8B-B14F-4D97-AF65-F5344CB8AC3E}">
        <p14:creationId xmlns:p14="http://schemas.microsoft.com/office/powerpoint/2010/main" val="1110908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Non-Pharmacologic Interventions for Cough</a:t>
            </a:r>
          </a:p>
        </p:txBody>
      </p:sp>
      <p:sp>
        <p:nvSpPr>
          <p:cNvPr id="3" name="Content Placeholder 2"/>
          <p:cNvSpPr>
            <a:spLocks noGrp="1"/>
          </p:cNvSpPr>
          <p:nvPr>
            <p:ph sz="half" idx="1"/>
          </p:nvPr>
        </p:nvSpPr>
        <p:spPr/>
        <p:txBody>
          <a:bodyPr/>
          <a:lstStyle/>
          <a:p>
            <a:r>
              <a:rPr lang="en-US" dirty="0"/>
              <a:t>Chest PT</a:t>
            </a:r>
          </a:p>
          <a:p>
            <a:r>
              <a:rPr lang="en-US" dirty="0"/>
              <a:t>Humidifier </a:t>
            </a:r>
          </a:p>
          <a:p>
            <a:r>
              <a:rPr lang="en-US" dirty="0"/>
              <a:t>Positioning </a:t>
            </a:r>
          </a:p>
        </p:txBody>
      </p:sp>
    </p:spTree>
    <p:extLst>
      <p:ext uri="{BB962C8B-B14F-4D97-AF65-F5344CB8AC3E}">
        <p14:creationId xmlns:p14="http://schemas.microsoft.com/office/powerpoint/2010/main" val="2100141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Opioids for cough</a:t>
            </a:r>
          </a:p>
        </p:txBody>
      </p:sp>
      <p:sp>
        <p:nvSpPr>
          <p:cNvPr id="3" name="Content Placeholder 2"/>
          <p:cNvSpPr>
            <a:spLocks noGrp="1"/>
          </p:cNvSpPr>
          <p:nvPr>
            <p:ph sz="half" idx="1"/>
          </p:nvPr>
        </p:nvSpPr>
        <p:spPr/>
        <p:txBody>
          <a:bodyPr>
            <a:normAutofit fontScale="85000" lnSpcReduction="20000"/>
          </a:bodyPr>
          <a:lstStyle/>
          <a:p>
            <a:r>
              <a:rPr lang="en-US" dirty="0"/>
              <a:t>Only central active therapy- suppress brain stem cough center</a:t>
            </a:r>
          </a:p>
          <a:p>
            <a:r>
              <a:rPr lang="en-US" dirty="0"/>
              <a:t>First line therapy for severe cough</a:t>
            </a:r>
          </a:p>
          <a:p>
            <a:r>
              <a:rPr lang="en-US" dirty="0"/>
              <a:t>All opioids have anti-</a:t>
            </a:r>
            <a:r>
              <a:rPr lang="en-US" dirty="0" err="1"/>
              <a:t>tussive</a:t>
            </a:r>
            <a:r>
              <a:rPr lang="en-US" dirty="0"/>
              <a:t> activity</a:t>
            </a:r>
          </a:p>
          <a:p>
            <a:pPr lvl="1"/>
            <a:r>
              <a:rPr lang="en-US" dirty="0"/>
              <a:t>No evidence one is better than the other</a:t>
            </a:r>
          </a:p>
          <a:p>
            <a:pPr lvl="1"/>
            <a:r>
              <a:rPr lang="en-US" dirty="0"/>
              <a:t>Not clear that if already on opioid whether adding another is effective</a:t>
            </a:r>
          </a:p>
          <a:p>
            <a:pPr lvl="2"/>
            <a:r>
              <a:rPr lang="en-US" dirty="0"/>
              <a:t>1 study- hydrocodone </a:t>
            </a:r>
            <a:r>
              <a:rPr lang="en-US" dirty="0" err="1"/>
              <a:t>effecitve</a:t>
            </a:r>
            <a:r>
              <a:rPr lang="en-US" dirty="0"/>
              <a:t> in this setting</a:t>
            </a:r>
          </a:p>
          <a:p>
            <a:pPr lvl="1"/>
            <a:r>
              <a:rPr lang="en-US" dirty="0"/>
              <a:t>Dextromethorphan and Codeine most commonly used</a:t>
            </a:r>
          </a:p>
          <a:p>
            <a:pPr lvl="2"/>
            <a:r>
              <a:rPr lang="en-US" dirty="0"/>
              <a:t>Dose 10-20 mg every 4-6 hours</a:t>
            </a:r>
          </a:p>
          <a:p>
            <a:pPr marL="0" indent="0">
              <a:buNone/>
            </a:pPr>
            <a:endParaRPr lang="en-US" dirty="0"/>
          </a:p>
        </p:txBody>
      </p:sp>
    </p:spTree>
    <p:extLst>
      <p:ext uri="{BB962C8B-B14F-4D97-AF65-F5344CB8AC3E}">
        <p14:creationId xmlns:p14="http://schemas.microsoft.com/office/powerpoint/2010/main" val="88671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Peripherally active Rx for Cough</a:t>
            </a:r>
          </a:p>
        </p:txBody>
      </p:sp>
      <p:sp>
        <p:nvSpPr>
          <p:cNvPr id="3" name="Content Placeholder 2"/>
          <p:cNvSpPr>
            <a:spLocks noGrp="1"/>
          </p:cNvSpPr>
          <p:nvPr>
            <p:ph sz="half" idx="1"/>
          </p:nvPr>
        </p:nvSpPr>
        <p:spPr/>
        <p:txBody>
          <a:bodyPr>
            <a:normAutofit fontScale="70000" lnSpcReduction="20000"/>
          </a:bodyPr>
          <a:lstStyle/>
          <a:p>
            <a:r>
              <a:rPr lang="en-US" dirty="0"/>
              <a:t>Expectorants thin secretions- best used with wet coughs</a:t>
            </a:r>
          </a:p>
          <a:p>
            <a:pPr lvl="1"/>
            <a:r>
              <a:rPr lang="en-US" dirty="0"/>
              <a:t>Guaifenesin, nebulized acetylcysteine and hypertonic saline most commonly used</a:t>
            </a:r>
          </a:p>
          <a:p>
            <a:pPr lvl="1"/>
            <a:r>
              <a:rPr lang="en-US" dirty="0"/>
              <a:t>Caution if impaired cough reflex</a:t>
            </a:r>
          </a:p>
          <a:p>
            <a:r>
              <a:rPr lang="en-US" dirty="0" err="1"/>
              <a:t>Benzonate</a:t>
            </a:r>
            <a:r>
              <a:rPr lang="en-US" dirty="0"/>
              <a:t>- anesthetizes stretch receptors</a:t>
            </a:r>
          </a:p>
          <a:p>
            <a:pPr lvl="1"/>
            <a:r>
              <a:rPr lang="en-US" dirty="0"/>
              <a:t>Effect 4-8 hours – dose 100-200 mg TID</a:t>
            </a:r>
          </a:p>
          <a:p>
            <a:pPr lvl="1"/>
            <a:r>
              <a:rPr lang="en-US" dirty="0"/>
              <a:t>Recommend adding it to an opioid</a:t>
            </a:r>
          </a:p>
          <a:p>
            <a:r>
              <a:rPr lang="en-US" dirty="0"/>
              <a:t>Anticholinergics play a role if upper airway secretions contributing to cough</a:t>
            </a:r>
          </a:p>
          <a:p>
            <a:pPr lvl="1"/>
            <a:r>
              <a:rPr lang="en-US" dirty="0" err="1"/>
              <a:t>Scopolomine</a:t>
            </a:r>
            <a:r>
              <a:rPr lang="en-US" dirty="0"/>
              <a:t>, </a:t>
            </a:r>
            <a:r>
              <a:rPr lang="en-US" dirty="0" err="1"/>
              <a:t>glycopyrrolate</a:t>
            </a:r>
            <a:r>
              <a:rPr lang="en-US" dirty="0"/>
              <a:t>, </a:t>
            </a:r>
            <a:r>
              <a:rPr lang="en-US" dirty="0" err="1"/>
              <a:t>hyoscyamine</a:t>
            </a:r>
            <a:r>
              <a:rPr lang="en-US" dirty="0"/>
              <a:t> most commonly used</a:t>
            </a:r>
          </a:p>
        </p:txBody>
      </p:sp>
    </p:spTree>
    <p:extLst>
      <p:ext uri="{BB962C8B-B14F-4D97-AF65-F5344CB8AC3E}">
        <p14:creationId xmlns:p14="http://schemas.microsoft.com/office/powerpoint/2010/main" val="1596517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Symptoms</a:t>
            </a:r>
          </a:p>
        </p:txBody>
      </p:sp>
      <p:sp>
        <p:nvSpPr>
          <p:cNvPr id="3" name="Content Placeholder 2"/>
          <p:cNvSpPr>
            <a:spLocks noGrp="1"/>
          </p:cNvSpPr>
          <p:nvPr>
            <p:ph sz="half" idx="1"/>
          </p:nvPr>
        </p:nvSpPr>
        <p:spPr/>
        <p:txBody>
          <a:bodyPr>
            <a:normAutofit fontScale="92500" lnSpcReduction="10000"/>
          </a:bodyPr>
          <a:lstStyle/>
          <a:p>
            <a:r>
              <a:rPr lang="en-US" dirty="0"/>
              <a:t>Respiratory</a:t>
            </a:r>
          </a:p>
          <a:p>
            <a:pPr lvl="1"/>
            <a:r>
              <a:rPr lang="en-US" dirty="0"/>
              <a:t>Dyspnea, Cough, Secretions </a:t>
            </a:r>
          </a:p>
          <a:p>
            <a:r>
              <a:rPr lang="en-US" dirty="0"/>
              <a:t>GI</a:t>
            </a:r>
          </a:p>
          <a:p>
            <a:pPr lvl="1"/>
            <a:r>
              <a:rPr lang="en-US" dirty="0"/>
              <a:t>N/V, Bowel Obstruction, Constipation, Anorexia </a:t>
            </a:r>
          </a:p>
          <a:p>
            <a:r>
              <a:rPr lang="en-US" dirty="0"/>
              <a:t>Psychological</a:t>
            </a:r>
          </a:p>
          <a:p>
            <a:pPr lvl="1"/>
            <a:r>
              <a:rPr lang="en-US" dirty="0"/>
              <a:t>Depression, Anxiety, Delirium</a:t>
            </a:r>
          </a:p>
          <a:p>
            <a:r>
              <a:rPr lang="en-US" dirty="0" err="1"/>
              <a:t>Misc</a:t>
            </a:r>
            <a:endParaRPr lang="en-US" dirty="0"/>
          </a:p>
          <a:p>
            <a:pPr lvl="1"/>
            <a:r>
              <a:rPr lang="en-US" dirty="0"/>
              <a:t>Hiccups, Ascites, Pruritus, Fatigue </a:t>
            </a:r>
          </a:p>
        </p:txBody>
      </p:sp>
    </p:spTree>
    <p:extLst>
      <p:ext uri="{BB962C8B-B14F-4D97-AF65-F5344CB8AC3E}">
        <p14:creationId xmlns:p14="http://schemas.microsoft.com/office/powerpoint/2010/main" val="3762136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Peripherally active Rx for Cough</a:t>
            </a:r>
          </a:p>
        </p:txBody>
      </p:sp>
      <p:sp>
        <p:nvSpPr>
          <p:cNvPr id="3" name="Content Placeholder 2"/>
          <p:cNvSpPr>
            <a:spLocks noGrp="1"/>
          </p:cNvSpPr>
          <p:nvPr>
            <p:ph sz="half" idx="1"/>
          </p:nvPr>
        </p:nvSpPr>
        <p:spPr/>
        <p:txBody>
          <a:bodyPr>
            <a:normAutofit fontScale="70000" lnSpcReduction="20000"/>
          </a:bodyPr>
          <a:lstStyle/>
          <a:p>
            <a:r>
              <a:rPr lang="en-US" dirty="0"/>
              <a:t>Nebulized local anesthetics – block afferent receptors in airways</a:t>
            </a:r>
          </a:p>
          <a:p>
            <a:pPr lvl="1"/>
            <a:r>
              <a:rPr lang="en-US" dirty="0"/>
              <a:t>No trials evaluating this therapy but anecdotally work</a:t>
            </a:r>
          </a:p>
          <a:p>
            <a:pPr lvl="1"/>
            <a:r>
              <a:rPr lang="en-US" dirty="0"/>
              <a:t>Lidocaine 2% solution, 5 ml nebulized every 6 hours or bupivacaine 0.25%, 5ml every 8 hours</a:t>
            </a:r>
          </a:p>
          <a:p>
            <a:pPr lvl="1"/>
            <a:r>
              <a:rPr lang="en-US" dirty="0"/>
              <a:t>Aspiration a risk so recommend patient does not eat or drink for 1 hour post inhalation</a:t>
            </a:r>
          </a:p>
          <a:p>
            <a:r>
              <a:rPr lang="en-US" dirty="0"/>
              <a:t>Bronchospasm potential side effect</a:t>
            </a:r>
          </a:p>
          <a:p>
            <a:r>
              <a:rPr lang="en-US" dirty="0"/>
              <a:t>Bronchodilators not effective except for specific indications</a:t>
            </a:r>
          </a:p>
          <a:p>
            <a:r>
              <a:rPr lang="en-US" dirty="0"/>
              <a:t>Steroids help with inflammation, SVC, COPD or asthma exacerbations</a:t>
            </a:r>
          </a:p>
          <a:p>
            <a:endParaRPr lang="en-US" dirty="0"/>
          </a:p>
        </p:txBody>
      </p:sp>
    </p:spTree>
    <p:extLst>
      <p:ext uri="{BB962C8B-B14F-4D97-AF65-F5344CB8AC3E}">
        <p14:creationId xmlns:p14="http://schemas.microsoft.com/office/powerpoint/2010/main" val="1172607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Hiccups</a:t>
            </a:r>
          </a:p>
        </p:txBody>
      </p:sp>
      <p:pic>
        <p:nvPicPr>
          <p:cNvPr id="5" name="Picture 2" descr="Cartoon- hiccups.">
            <a:hlinkClick r:id="rId2"/>
          </p:cNvPr>
          <p:cNvPicPr>
            <a:picLocks noChangeAspect="1" noChangeArrowheads="1"/>
          </p:cNvPicPr>
          <p:nvPr/>
        </p:nvPicPr>
        <p:blipFill>
          <a:blip r:embed="rId3" cstate="print"/>
          <a:srcRect/>
          <a:stretch>
            <a:fillRect/>
          </a:stretch>
        </p:blipFill>
        <p:spPr bwMode="auto">
          <a:xfrm>
            <a:off x="4516582" y="852054"/>
            <a:ext cx="5325924" cy="5512799"/>
          </a:xfrm>
          <a:prstGeom prst="rect">
            <a:avLst/>
          </a:prstGeom>
          <a:noFill/>
        </p:spPr>
      </p:pic>
    </p:spTree>
    <p:extLst>
      <p:ext uri="{BB962C8B-B14F-4D97-AF65-F5344CB8AC3E}">
        <p14:creationId xmlns:p14="http://schemas.microsoft.com/office/powerpoint/2010/main" val="2310493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Hiccups</a:t>
            </a:r>
          </a:p>
        </p:txBody>
      </p:sp>
      <p:sp>
        <p:nvSpPr>
          <p:cNvPr id="3" name="Content Placeholder 2"/>
          <p:cNvSpPr>
            <a:spLocks noGrp="1"/>
          </p:cNvSpPr>
          <p:nvPr>
            <p:ph sz="half" idx="1"/>
          </p:nvPr>
        </p:nvSpPr>
        <p:spPr/>
        <p:txBody>
          <a:bodyPr>
            <a:normAutofit fontScale="92500" lnSpcReduction="10000"/>
          </a:bodyPr>
          <a:lstStyle/>
          <a:p>
            <a:r>
              <a:rPr lang="en-US" dirty="0"/>
              <a:t>Involuntary reflex </a:t>
            </a:r>
          </a:p>
          <a:p>
            <a:pPr lvl="1"/>
            <a:r>
              <a:rPr lang="en-US" dirty="0"/>
              <a:t>Mediated by </a:t>
            </a:r>
            <a:r>
              <a:rPr lang="en-US" dirty="0" err="1"/>
              <a:t>vagus</a:t>
            </a:r>
            <a:r>
              <a:rPr lang="en-US" dirty="0"/>
              <a:t> nerve and phrenic nerve </a:t>
            </a:r>
          </a:p>
          <a:p>
            <a:pPr lvl="2"/>
            <a:r>
              <a:rPr lang="en-US" dirty="0"/>
              <a:t>Diaphragmatic irritation</a:t>
            </a:r>
          </a:p>
          <a:p>
            <a:pPr lvl="1"/>
            <a:r>
              <a:rPr lang="en-US" dirty="0"/>
              <a:t>CNS causes involve the brainstem </a:t>
            </a:r>
          </a:p>
          <a:p>
            <a:r>
              <a:rPr lang="en-US" dirty="0"/>
              <a:t>Persistent- lasts longer than 48 hours</a:t>
            </a:r>
          </a:p>
          <a:p>
            <a:r>
              <a:rPr lang="en-US" dirty="0"/>
              <a:t>Intractable – longer than 1 month</a:t>
            </a:r>
          </a:p>
          <a:p>
            <a:r>
              <a:rPr lang="en-US" dirty="0"/>
              <a:t>Leads to pain, nausea, dyspnea, poor sleep, anxiety</a:t>
            </a:r>
          </a:p>
        </p:txBody>
      </p:sp>
    </p:spTree>
    <p:extLst>
      <p:ext uri="{BB962C8B-B14F-4D97-AF65-F5344CB8AC3E}">
        <p14:creationId xmlns:p14="http://schemas.microsoft.com/office/powerpoint/2010/main" val="1517098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Hiccups Causes</a:t>
            </a:r>
          </a:p>
        </p:txBody>
      </p:sp>
      <p:sp>
        <p:nvSpPr>
          <p:cNvPr id="3" name="Content Placeholder 2"/>
          <p:cNvSpPr>
            <a:spLocks noGrp="1"/>
          </p:cNvSpPr>
          <p:nvPr>
            <p:ph sz="half" idx="1"/>
          </p:nvPr>
        </p:nvSpPr>
        <p:spPr/>
        <p:txBody>
          <a:bodyPr>
            <a:normAutofit fontScale="85000" lnSpcReduction="20000"/>
          </a:bodyPr>
          <a:lstStyle/>
          <a:p>
            <a:r>
              <a:rPr lang="en-US" dirty="0"/>
              <a:t>Cancer of chest</a:t>
            </a:r>
          </a:p>
          <a:p>
            <a:r>
              <a:rPr lang="en-US" dirty="0"/>
              <a:t>Esophageal or gastric distention</a:t>
            </a:r>
          </a:p>
          <a:p>
            <a:r>
              <a:rPr lang="en-US" dirty="0"/>
              <a:t>Liver disease</a:t>
            </a:r>
          </a:p>
          <a:p>
            <a:r>
              <a:rPr lang="en-US" dirty="0"/>
              <a:t>Uremia</a:t>
            </a:r>
          </a:p>
          <a:p>
            <a:r>
              <a:rPr lang="en-US" dirty="0"/>
              <a:t>Corticosteroids </a:t>
            </a:r>
          </a:p>
          <a:p>
            <a:r>
              <a:rPr lang="en-US" dirty="0"/>
              <a:t>CNS Lesions</a:t>
            </a:r>
          </a:p>
          <a:p>
            <a:r>
              <a:rPr lang="en-US" dirty="0"/>
              <a:t>Stress / anxiety</a:t>
            </a:r>
          </a:p>
          <a:p>
            <a:r>
              <a:rPr lang="en-US" dirty="0" err="1"/>
              <a:t>idopathic</a:t>
            </a:r>
            <a:endParaRPr lang="en-US" dirty="0"/>
          </a:p>
        </p:txBody>
      </p:sp>
    </p:spTree>
    <p:extLst>
      <p:ext uri="{BB962C8B-B14F-4D97-AF65-F5344CB8AC3E}">
        <p14:creationId xmlns:p14="http://schemas.microsoft.com/office/powerpoint/2010/main" val="3764104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Hiccups: Non Pharmacologic Therapy </a:t>
            </a:r>
          </a:p>
        </p:txBody>
      </p:sp>
      <p:sp>
        <p:nvSpPr>
          <p:cNvPr id="3" name="Content Placeholder 2"/>
          <p:cNvSpPr>
            <a:spLocks noGrp="1"/>
          </p:cNvSpPr>
          <p:nvPr>
            <p:ph sz="half" idx="1"/>
          </p:nvPr>
        </p:nvSpPr>
        <p:spPr/>
        <p:txBody>
          <a:bodyPr/>
          <a:lstStyle/>
          <a:p>
            <a:r>
              <a:rPr lang="en-US" dirty="0"/>
              <a:t>Vagal stimulation</a:t>
            </a:r>
          </a:p>
          <a:p>
            <a:pPr lvl="1"/>
            <a:r>
              <a:rPr lang="en-US" dirty="0"/>
              <a:t>Carotid massage or Valsalva </a:t>
            </a:r>
          </a:p>
          <a:p>
            <a:pPr lvl="1"/>
            <a:r>
              <a:rPr lang="en-US" dirty="0"/>
              <a:t>Interruption of Phrenic nerve </a:t>
            </a:r>
            <a:r>
              <a:rPr lang="en-US" dirty="0" err="1"/>
              <a:t>stiumulation</a:t>
            </a:r>
            <a:r>
              <a:rPr lang="en-US" dirty="0"/>
              <a:t> </a:t>
            </a:r>
          </a:p>
          <a:p>
            <a:pPr lvl="2"/>
            <a:r>
              <a:rPr lang="en-US" dirty="0"/>
              <a:t>Rubbing over the 5</a:t>
            </a:r>
            <a:r>
              <a:rPr lang="en-US" baseline="30000" dirty="0"/>
              <a:t>th</a:t>
            </a:r>
            <a:r>
              <a:rPr lang="en-US" dirty="0"/>
              <a:t> cervical vertebrae </a:t>
            </a:r>
          </a:p>
          <a:p>
            <a:pPr lvl="1"/>
            <a:r>
              <a:rPr lang="en-US" dirty="0"/>
              <a:t>Interrupt respiratory cycle</a:t>
            </a:r>
          </a:p>
          <a:p>
            <a:pPr lvl="2"/>
            <a:r>
              <a:rPr lang="en-US" dirty="0"/>
              <a:t>Sneezing, coughing hold breath, hyperventilating </a:t>
            </a:r>
          </a:p>
        </p:txBody>
      </p:sp>
    </p:spTree>
    <p:extLst>
      <p:ext uri="{BB962C8B-B14F-4D97-AF65-F5344CB8AC3E}">
        <p14:creationId xmlns:p14="http://schemas.microsoft.com/office/powerpoint/2010/main" val="113219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Hiccups: Pharmacologic Therapy </a:t>
            </a:r>
          </a:p>
        </p:txBody>
      </p:sp>
      <p:sp>
        <p:nvSpPr>
          <p:cNvPr id="3" name="Content Placeholder 2"/>
          <p:cNvSpPr>
            <a:spLocks noGrp="1"/>
          </p:cNvSpPr>
          <p:nvPr>
            <p:ph sz="half" idx="1"/>
          </p:nvPr>
        </p:nvSpPr>
        <p:spPr/>
        <p:txBody>
          <a:bodyPr>
            <a:normAutofit fontScale="85000" lnSpcReduction="10000"/>
          </a:bodyPr>
          <a:lstStyle/>
          <a:p>
            <a:r>
              <a:rPr lang="en-US" dirty="0"/>
              <a:t>Only baclofen been studied in RDB placebo trial</a:t>
            </a:r>
          </a:p>
          <a:p>
            <a:pPr lvl="1"/>
            <a:r>
              <a:rPr lang="en-US" dirty="0"/>
              <a:t>Provided symptomatic relief but did not eliminate </a:t>
            </a:r>
          </a:p>
          <a:p>
            <a:r>
              <a:rPr lang="en-US" dirty="0"/>
              <a:t>Antipsychotics</a:t>
            </a:r>
          </a:p>
          <a:p>
            <a:pPr lvl="1"/>
            <a:r>
              <a:rPr lang="en-US" dirty="0"/>
              <a:t>Chlorpromazine only FDA approved drug 25-50 mg TID/QID</a:t>
            </a:r>
          </a:p>
          <a:p>
            <a:pPr lvl="1"/>
            <a:r>
              <a:rPr lang="en-US" dirty="0"/>
              <a:t>Haloperidol 2-5 mg </a:t>
            </a:r>
            <a:r>
              <a:rPr lang="en-US" dirty="0" err="1"/>
              <a:t>po</a:t>
            </a:r>
            <a:r>
              <a:rPr lang="en-US" dirty="0"/>
              <a:t>/</a:t>
            </a:r>
            <a:r>
              <a:rPr lang="en-US" dirty="0" err="1"/>
              <a:t>sq</a:t>
            </a:r>
            <a:r>
              <a:rPr lang="en-US" dirty="0"/>
              <a:t> load with 1-4 mg </a:t>
            </a:r>
            <a:r>
              <a:rPr lang="en-US" dirty="0" err="1"/>
              <a:t>po</a:t>
            </a:r>
            <a:r>
              <a:rPr lang="en-US" dirty="0"/>
              <a:t>/</a:t>
            </a:r>
            <a:r>
              <a:rPr lang="en-US" dirty="0" err="1"/>
              <a:t>sq</a:t>
            </a:r>
            <a:r>
              <a:rPr lang="en-US" dirty="0"/>
              <a:t> TID</a:t>
            </a:r>
          </a:p>
          <a:p>
            <a:r>
              <a:rPr lang="en-US" dirty="0"/>
              <a:t>Anticonvulsants</a:t>
            </a:r>
          </a:p>
          <a:p>
            <a:pPr lvl="1"/>
            <a:r>
              <a:rPr lang="en-US" dirty="0"/>
              <a:t>Gabapentin 300-400 mg TID</a:t>
            </a:r>
          </a:p>
          <a:p>
            <a:pPr lvl="1"/>
            <a:r>
              <a:rPr lang="en-US" dirty="0"/>
              <a:t>Case reports of </a:t>
            </a:r>
            <a:r>
              <a:rPr lang="en-US" dirty="0" err="1"/>
              <a:t>dilantin</a:t>
            </a:r>
            <a:r>
              <a:rPr lang="en-US" dirty="0"/>
              <a:t>, valproate, carbamazepine</a:t>
            </a:r>
          </a:p>
          <a:p>
            <a:endParaRPr lang="en-US" dirty="0"/>
          </a:p>
        </p:txBody>
      </p:sp>
    </p:spTree>
    <p:extLst>
      <p:ext uri="{BB962C8B-B14F-4D97-AF65-F5344CB8AC3E}">
        <p14:creationId xmlns:p14="http://schemas.microsoft.com/office/powerpoint/2010/main" val="2826535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Hiccups: Pharmacologic Therapy </a:t>
            </a:r>
          </a:p>
        </p:txBody>
      </p:sp>
      <p:sp>
        <p:nvSpPr>
          <p:cNvPr id="3" name="Content Placeholder 2"/>
          <p:cNvSpPr>
            <a:spLocks noGrp="1"/>
          </p:cNvSpPr>
          <p:nvPr>
            <p:ph sz="half" idx="1"/>
          </p:nvPr>
        </p:nvSpPr>
        <p:spPr/>
        <p:txBody>
          <a:bodyPr/>
          <a:lstStyle/>
          <a:p>
            <a:r>
              <a:rPr lang="en-US" dirty="0"/>
              <a:t>Miscellaneous </a:t>
            </a:r>
          </a:p>
          <a:p>
            <a:pPr lvl="1"/>
            <a:r>
              <a:rPr lang="en-US" dirty="0"/>
              <a:t>Baclofen – 5-10 mg </a:t>
            </a:r>
            <a:r>
              <a:rPr lang="en-US" dirty="0" err="1"/>
              <a:t>po</a:t>
            </a:r>
            <a:r>
              <a:rPr lang="en-US" dirty="0"/>
              <a:t> Q 8 hours</a:t>
            </a:r>
          </a:p>
          <a:p>
            <a:pPr lvl="1"/>
            <a:r>
              <a:rPr lang="en-US" dirty="0"/>
              <a:t>Metoclopramide 5-10 QID – especially if distention the culprit</a:t>
            </a:r>
          </a:p>
          <a:p>
            <a:pPr lvl="1"/>
            <a:r>
              <a:rPr lang="en-US" dirty="0"/>
              <a:t>Promethazine 12.5-25 mg </a:t>
            </a:r>
            <a:r>
              <a:rPr lang="en-US" dirty="0" err="1"/>
              <a:t>po</a:t>
            </a:r>
            <a:r>
              <a:rPr lang="en-US" dirty="0"/>
              <a:t>/</a:t>
            </a:r>
            <a:r>
              <a:rPr lang="en-US" dirty="0" err="1"/>
              <a:t>pr</a:t>
            </a:r>
            <a:r>
              <a:rPr lang="en-US" dirty="0"/>
              <a:t> TID</a:t>
            </a:r>
          </a:p>
          <a:p>
            <a:endParaRPr lang="en-US" dirty="0"/>
          </a:p>
        </p:txBody>
      </p:sp>
    </p:spTree>
    <p:extLst>
      <p:ext uri="{BB962C8B-B14F-4D97-AF65-F5344CB8AC3E}">
        <p14:creationId xmlns:p14="http://schemas.microsoft.com/office/powerpoint/2010/main" val="1855739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CD199-D6EF-4BBC-B3D6-FB4318CE6562}"/>
              </a:ext>
            </a:extLst>
          </p:cNvPr>
          <p:cNvSpPr>
            <a:spLocks noGrp="1"/>
          </p:cNvSpPr>
          <p:nvPr>
            <p:ph type="title"/>
          </p:nvPr>
        </p:nvSpPr>
        <p:spPr/>
        <p:txBody>
          <a:bodyPr/>
          <a:lstStyle/>
          <a:p>
            <a:r>
              <a:rPr lang="en-US" dirty="0"/>
              <a:t>FOLKLORE REMEDIES</a:t>
            </a:r>
          </a:p>
        </p:txBody>
      </p:sp>
      <p:sp>
        <p:nvSpPr>
          <p:cNvPr id="3" name="Content Placeholder 2">
            <a:extLst>
              <a:ext uri="{FF2B5EF4-FFF2-40B4-BE49-F238E27FC236}">
                <a16:creationId xmlns:a16="http://schemas.microsoft.com/office/drawing/2014/main" id="{C952DB90-62E9-4210-AA69-4F9D2EB58665}"/>
              </a:ext>
            </a:extLst>
          </p:cNvPr>
          <p:cNvSpPr>
            <a:spLocks noGrp="1"/>
          </p:cNvSpPr>
          <p:nvPr>
            <p:ph sz="half" idx="1"/>
          </p:nvPr>
        </p:nvSpPr>
        <p:spPr>
          <a:xfrm>
            <a:off x="1784750" y="1922585"/>
            <a:ext cx="8637717" cy="3953282"/>
          </a:xfrm>
        </p:spPr>
        <p:txBody>
          <a:bodyPr>
            <a:normAutofit lnSpcReduction="10000"/>
          </a:bodyPr>
          <a:lstStyle/>
          <a:p>
            <a:r>
              <a:rPr lang="en-US" dirty="0"/>
              <a:t>PEANUT BUTTER ROOF OF MOUTH</a:t>
            </a:r>
          </a:p>
          <a:p>
            <a:r>
              <a:rPr lang="en-US" dirty="0"/>
              <a:t>FORCED COUGHING</a:t>
            </a:r>
          </a:p>
          <a:p>
            <a:r>
              <a:rPr lang="en-US" dirty="0"/>
              <a:t>SWALLOWING SUGAR</a:t>
            </a:r>
          </a:p>
          <a:p>
            <a:r>
              <a:rPr lang="en-US" dirty="0"/>
              <a:t>SCARING FOLKS</a:t>
            </a:r>
          </a:p>
          <a:p>
            <a:r>
              <a:rPr lang="en-US" dirty="0"/>
              <a:t>RUBBING OVER 5</a:t>
            </a:r>
            <a:r>
              <a:rPr lang="en-US" baseline="30000" dirty="0"/>
              <a:t>TH</a:t>
            </a:r>
            <a:r>
              <a:rPr lang="en-US" dirty="0"/>
              <a:t> CERVICAL VERTEBRAE (PHRENIC NERVE)</a:t>
            </a:r>
          </a:p>
          <a:p>
            <a:r>
              <a:rPr lang="en-US" dirty="0"/>
              <a:t>CAROTID MASSAGE OR VALSALVA (VAGAL STIMULATION)</a:t>
            </a:r>
          </a:p>
        </p:txBody>
      </p:sp>
    </p:spTree>
    <p:extLst>
      <p:ext uri="{BB962C8B-B14F-4D97-AF65-F5344CB8AC3E}">
        <p14:creationId xmlns:p14="http://schemas.microsoft.com/office/powerpoint/2010/main" val="23914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866" y="720514"/>
            <a:ext cx="10972800" cy="1143000"/>
          </a:xfrm>
        </p:spPr>
        <p:txBody>
          <a:bodyPr/>
          <a:lstStyle/>
          <a:p>
            <a:r>
              <a:rPr lang="en-US" dirty="0"/>
              <a:t>Nausea &amp; Vomiting </a:t>
            </a:r>
          </a:p>
        </p:txBody>
      </p:sp>
      <p:pic>
        <p:nvPicPr>
          <p:cNvPr id="4" name="Picture 3" descr="cause%20of%20persistent%20naus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057400"/>
            <a:ext cx="4876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4813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93137"/>
            <a:ext cx="10972800" cy="1143000"/>
          </a:xfrm>
        </p:spPr>
        <p:txBody>
          <a:bodyPr/>
          <a:lstStyle/>
          <a:p>
            <a:r>
              <a:rPr lang="en-US" dirty="0"/>
              <a:t>Nausea and Vomiting</a:t>
            </a:r>
          </a:p>
        </p:txBody>
      </p:sp>
      <p:sp>
        <p:nvSpPr>
          <p:cNvPr id="3" name="Content Placeholder 2"/>
          <p:cNvSpPr>
            <a:spLocks noGrp="1"/>
          </p:cNvSpPr>
          <p:nvPr>
            <p:ph idx="1"/>
          </p:nvPr>
        </p:nvSpPr>
        <p:spPr>
          <a:xfrm>
            <a:off x="981930" y="1908102"/>
            <a:ext cx="10972800" cy="4389120"/>
          </a:xfrm>
        </p:spPr>
        <p:txBody>
          <a:bodyPr>
            <a:normAutofit fontScale="92500"/>
          </a:bodyPr>
          <a:lstStyle/>
          <a:p>
            <a:r>
              <a:rPr lang="en-US" dirty="0">
                <a:latin typeface="Calibri" charset="0"/>
              </a:rPr>
              <a:t>50-60% of patient with advanced cancer suffer from it</a:t>
            </a:r>
          </a:p>
          <a:p>
            <a:r>
              <a:rPr lang="en-US" dirty="0">
                <a:latin typeface="Calibri" charset="0"/>
              </a:rPr>
              <a:t>More common in patients under 65 years old, in woman, and in those with cancer of the stomach or breast. </a:t>
            </a:r>
          </a:p>
          <a:p>
            <a:r>
              <a:rPr lang="en-US" dirty="0">
                <a:latin typeface="Calibri" charset="0"/>
              </a:rPr>
              <a:t>Understanding of the emetic process and the main neurotransmitters involved is important</a:t>
            </a:r>
          </a:p>
          <a:p>
            <a:pPr lvl="1"/>
            <a:r>
              <a:rPr lang="en-US" dirty="0">
                <a:latin typeface="Calibri" charset="0"/>
              </a:rPr>
              <a:t>Antiemetic drugs are predominately neurotransmitter blocking agents. </a:t>
            </a:r>
          </a:p>
          <a:p>
            <a:r>
              <a:rPr lang="en-US" dirty="0">
                <a:latin typeface="Calibri" charset="0"/>
              </a:rPr>
              <a:t>Cause of vomiting can usually be determined from careful H&amp;P and clinical examination.  </a:t>
            </a:r>
          </a:p>
          <a:p>
            <a:endParaRPr lang="en-US" dirty="0"/>
          </a:p>
        </p:txBody>
      </p:sp>
    </p:spTree>
    <p:extLst>
      <p:ext uri="{BB962C8B-B14F-4D97-AF65-F5344CB8AC3E}">
        <p14:creationId xmlns:p14="http://schemas.microsoft.com/office/powerpoint/2010/main" val="3621783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Essential Elements of Symptom Management</a:t>
            </a:r>
          </a:p>
        </p:txBody>
      </p:sp>
      <p:sp>
        <p:nvSpPr>
          <p:cNvPr id="3" name="Content Placeholder 2"/>
          <p:cNvSpPr>
            <a:spLocks noGrp="1"/>
          </p:cNvSpPr>
          <p:nvPr>
            <p:ph sz="half" idx="1"/>
          </p:nvPr>
        </p:nvSpPr>
        <p:spPr/>
        <p:txBody>
          <a:bodyPr>
            <a:normAutofit/>
          </a:bodyPr>
          <a:lstStyle/>
          <a:p>
            <a:r>
              <a:rPr lang="en-US" dirty="0"/>
              <a:t>Ongoing assessment &amp; evaluation</a:t>
            </a:r>
          </a:p>
          <a:p>
            <a:r>
              <a:rPr lang="en-US" dirty="0"/>
              <a:t>Requires interdisciplinary teamwork</a:t>
            </a:r>
          </a:p>
          <a:p>
            <a:pPr lvl="1"/>
            <a:r>
              <a:rPr lang="en-US" dirty="0"/>
              <a:t>Symptoms create suffering &amp; distress </a:t>
            </a:r>
          </a:p>
          <a:p>
            <a:pPr lvl="1"/>
            <a:r>
              <a:rPr lang="en-US" dirty="0"/>
              <a:t>Psychosocial intervention is key to complement pharmacologic strategies</a:t>
            </a:r>
          </a:p>
          <a:p>
            <a:r>
              <a:rPr lang="en-US" dirty="0"/>
              <a:t>Requires knowledge of patients goals</a:t>
            </a:r>
          </a:p>
          <a:p>
            <a:r>
              <a:rPr lang="en-US" dirty="0"/>
              <a:t>Requires knowledge of prognosis </a:t>
            </a:r>
          </a:p>
        </p:txBody>
      </p:sp>
    </p:spTree>
    <p:extLst>
      <p:ext uri="{BB962C8B-B14F-4D97-AF65-F5344CB8AC3E}">
        <p14:creationId xmlns:p14="http://schemas.microsoft.com/office/powerpoint/2010/main" val="2144027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28800" y="609601"/>
            <a:ext cx="8382000" cy="571500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1981200" y="6389209"/>
            <a:ext cx="4608512"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Arial" pitchFamily="34" charset="0"/>
                <a:ea typeface="ＭＳ Ｐゴシック" pitchFamily="34" charset="-128"/>
              </a:defRPr>
            </a:lvl1pPr>
            <a:lvl2pPr marL="742950" indent="-285750" defTabSz="828675">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Arial" pitchFamily="34" charset="0"/>
                <a:ea typeface="ＭＳ Ｐゴシック" pitchFamily="34" charset="-128"/>
              </a:defRPr>
            </a:lvl2pPr>
            <a:lvl3pPr marL="1143000" indent="-228600" defTabSz="828675">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Arial" pitchFamily="34" charset="0"/>
                <a:ea typeface="ＭＳ Ｐゴシック" pitchFamily="34" charset="-128"/>
              </a:defRPr>
            </a:lvl3pPr>
            <a:lvl4pPr marL="1600200" indent="-228600" defTabSz="828675">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Arial" pitchFamily="34" charset="0"/>
                <a:ea typeface="ＭＳ Ｐゴシック" pitchFamily="34" charset="-128"/>
              </a:defRPr>
            </a:lvl4pPr>
            <a:lvl5pPr marL="2057400" indent="-228600" defTabSz="828675">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Arial" pitchFamily="34" charset="0"/>
                <a:ea typeface="ＭＳ Ｐゴシック" pitchFamily="34" charset="-128"/>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Arial" pitchFamily="34" charset="0"/>
                <a:ea typeface="ＭＳ Ｐゴシック" pitchFamily="34" charset="-128"/>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Arial" pitchFamily="34" charset="0"/>
                <a:ea typeface="ＭＳ Ｐゴシック" pitchFamily="34" charset="-128"/>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Arial" pitchFamily="34" charset="0"/>
                <a:ea typeface="ＭＳ Ｐゴシック" pitchFamily="34" charset="-128"/>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Arial" pitchFamily="34" charset="0"/>
                <a:ea typeface="ＭＳ Ｐゴシック" pitchFamily="34" charset="-128"/>
              </a:defRPr>
            </a:lvl9pPr>
          </a:lstStyle>
          <a:p>
            <a:pPr eaLnBrk="1">
              <a:lnSpc>
                <a:spcPct val="97000"/>
              </a:lnSpc>
              <a:buClr>
                <a:srgbClr val="FFFFFF"/>
              </a:buClr>
              <a:buSzPct val="45000"/>
              <a:buFont typeface="StarSymbol" charset="0"/>
              <a:buNone/>
            </a:pPr>
            <a:r>
              <a:rPr lang="en-GB" altLang="en-US" sz="1100" b="1" dirty="0" err="1"/>
              <a:t>Krakauer</a:t>
            </a:r>
            <a:r>
              <a:rPr lang="en-GB" altLang="en-US" sz="1100" b="1" dirty="0"/>
              <a:t>, E. L. et al. N </a:t>
            </a:r>
            <a:r>
              <a:rPr lang="en-GB" altLang="en-US" sz="1100" b="1" dirty="0" err="1"/>
              <a:t>Engl</a:t>
            </a:r>
            <a:r>
              <a:rPr lang="en-GB" altLang="en-US" sz="1100" b="1" dirty="0"/>
              <a:t> J Med 2005;352:817-825</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2725" y="6275388"/>
            <a:ext cx="2630488" cy="43815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9022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2590" y="643859"/>
            <a:ext cx="10972800" cy="1143000"/>
          </a:xfrm>
        </p:spPr>
        <p:txBody>
          <a:bodyPr/>
          <a:lstStyle/>
          <a:p>
            <a:r>
              <a:rPr lang="en-US" dirty="0"/>
              <a:t>Nausea and Vomiting </a:t>
            </a:r>
          </a:p>
        </p:txBody>
      </p:sp>
      <p:sp>
        <p:nvSpPr>
          <p:cNvPr id="3" name="Content Placeholder 2"/>
          <p:cNvSpPr>
            <a:spLocks noGrp="1"/>
          </p:cNvSpPr>
          <p:nvPr>
            <p:ph sz="half" idx="1"/>
          </p:nvPr>
        </p:nvSpPr>
        <p:spPr>
          <a:xfrm>
            <a:off x="812800" y="1920085"/>
            <a:ext cx="5384800" cy="4434840"/>
          </a:xfrm>
        </p:spPr>
        <p:txBody>
          <a:bodyPr>
            <a:normAutofit fontScale="62500" lnSpcReduction="20000"/>
          </a:bodyPr>
          <a:lstStyle/>
          <a:p>
            <a:r>
              <a:rPr lang="en-US" dirty="0"/>
              <a:t>GI Causes:</a:t>
            </a:r>
          </a:p>
          <a:p>
            <a:pPr lvl="1"/>
            <a:r>
              <a:rPr lang="en-US" sz="2200" dirty="0" err="1"/>
              <a:t>Gastroparesis</a:t>
            </a:r>
            <a:endParaRPr lang="en-US" sz="2200" dirty="0"/>
          </a:p>
          <a:p>
            <a:pPr lvl="1"/>
            <a:r>
              <a:rPr lang="en-US" dirty="0"/>
              <a:t>Blood in stomach</a:t>
            </a:r>
          </a:p>
          <a:p>
            <a:pPr lvl="1"/>
            <a:r>
              <a:rPr lang="en-US" dirty="0"/>
              <a:t>Bowel obstruction</a:t>
            </a:r>
          </a:p>
          <a:p>
            <a:pPr lvl="1"/>
            <a:r>
              <a:rPr lang="en-US" dirty="0"/>
              <a:t>Constipation</a:t>
            </a:r>
          </a:p>
          <a:p>
            <a:pPr lvl="1"/>
            <a:r>
              <a:rPr lang="en-US" dirty="0"/>
              <a:t>Ascites</a:t>
            </a:r>
          </a:p>
          <a:p>
            <a:pPr lvl="1"/>
            <a:r>
              <a:rPr lang="en-US" dirty="0"/>
              <a:t>Gastric irritation</a:t>
            </a:r>
          </a:p>
          <a:p>
            <a:pPr lvl="1"/>
            <a:r>
              <a:rPr lang="en-US" dirty="0"/>
              <a:t>PUD	</a:t>
            </a:r>
          </a:p>
          <a:p>
            <a:r>
              <a:rPr lang="en-US" dirty="0"/>
              <a:t>Metabolic</a:t>
            </a:r>
          </a:p>
          <a:p>
            <a:pPr lvl="1"/>
            <a:r>
              <a:rPr lang="en-US" dirty="0" err="1"/>
              <a:t>Hypercalcemia</a:t>
            </a:r>
            <a:endParaRPr lang="en-US" dirty="0"/>
          </a:p>
          <a:p>
            <a:pPr lvl="1"/>
            <a:r>
              <a:rPr lang="en-US" dirty="0"/>
              <a:t>Renal Failure</a:t>
            </a:r>
          </a:p>
          <a:p>
            <a:pPr lvl="1"/>
            <a:r>
              <a:rPr lang="en-US" dirty="0"/>
              <a:t>Hyponatremia </a:t>
            </a:r>
          </a:p>
        </p:txBody>
      </p:sp>
      <p:sp>
        <p:nvSpPr>
          <p:cNvPr id="4" name="Content Placeholder 3"/>
          <p:cNvSpPr>
            <a:spLocks noGrp="1"/>
          </p:cNvSpPr>
          <p:nvPr>
            <p:ph sz="half" idx="2"/>
          </p:nvPr>
        </p:nvSpPr>
        <p:spPr/>
        <p:txBody>
          <a:bodyPr>
            <a:normAutofit fontScale="62500" lnSpcReduction="20000"/>
          </a:bodyPr>
          <a:lstStyle/>
          <a:p>
            <a:r>
              <a:rPr lang="en-US" dirty="0"/>
              <a:t>Increased Intracranial Pressure</a:t>
            </a:r>
          </a:p>
          <a:p>
            <a:r>
              <a:rPr lang="en-US" dirty="0"/>
              <a:t>Pain</a:t>
            </a:r>
          </a:p>
          <a:p>
            <a:r>
              <a:rPr lang="en-US" dirty="0"/>
              <a:t>Anxiety</a:t>
            </a:r>
          </a:p>
          <a:p>
            <a:r>
              <a:rPr lang="en-US" dirty="0"/>
              <a:t>Drugs</a:t>
            </a:r>
          </a:p>
          <a:p>
            <a:r>
              <a:rPr lang="en-US" dirty="0"/>
              <a:t>Chemotherapy</a:t>
            </a:r>
          </a:p>
          <a:p>
            <a:r>
              <a:rPr lang="en-US" dirty="0"/>
              <a:t>Radiation</a:t>
            </a:r>
          </a:p>
          <a:p>
            <a:r>
              <a:rPr lang="en-US" dirty="0"/>
              <a:t>Cancer</a:t>
            </a:r>
          </a:p>
          <a:p>
            <a:r>
              <a:rPr lang="en-US" dirty="0"/>
              <a:t>Cough</a:t>
            </a:r>
          </a:p>
          <a:p>
            <a:r>
              <a:rPr lang="en-US" dirty="0"/>
              <a:t>Infection</a:t>
            </a:r>
          </a:p>
          <a:p>
            <a:r>
              <a:rPr lang="en-US" dirty="0"/>
              <a:t>Vestibular/Motion</a:t>
            </a:r>
          </a:p>
          <a:p>
            <a:endParaRPr lang="en-US" dirty="0"/>
          </a:p>
        </p:txBody>
      </p:sp>
    </p:spTree>
    <p:extLst>
      <p:ext uri="{BB962C8B-B14F-4D97-AF65-F5344CB8AC3E}">
        <p14:creationId xmlns:p14="http://schemas.microsoft.com/office/powerpoint/2010/main" val="424444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914400"/>
          </a:xfrm>
        </p:spPr>
        <p:txBody>
          <a:bodyPr/>
          <a:lstStyle/>
          <a:p>
            <a:r>
              <a:rPr lang="en-US" dirty="0"/>
              <a:t>Stimuli of Vomiting Pathways</a:t>
            </a:r>
          </a:p>
        </p:txBody>
      </p:sp>
      <p:pic>
        <p:nvPicPr>
          <p:cNvPr id="3" name="Picture 2"/>
          <p:cNvPicPr>
            <a:picLocks noChangeAspect="1"/>
          </p:cNvPicPr>
          <p:nvPr/>
        </p:nvPicPr>
        <p:blipFill>
          <a:blip r:embed="rId3"/>
          <a:stretch>
            <a:fillRect/>
          </a:stretch>
        </p:blipFill>
        <p:spPr>
          <a:xfrm>
            <a:off x="2209800" y="1295401"/>
            <a:ext cx="7543800" cy="5138252"/>
          </a:xfrm>
          <a:prstGeom prst="rect">
            <a:avLst/>
          </a:prstGeom>
        </p:spPr>
      </p:pic>
      <p:sp>
        <p:nvSpPr>
          <p:cNvPr id="4" name="Text Box 4"/>
          <p:cNvSpPr txBox="1">
            <a:spLocks noChangeArrowheads="1"/>
          </p:cNvSpPr>
          <p:nvPr/>
        </p:nvSpPr>
        <p:spPr bwMode="auto">
          <a:xfrm>
            <a:off x="5715000" y="6482679"/>
            <a:ext cx="4267200" cy="32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28675">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Arial" pitchFamily="34" charset="0"/>
                <a:ea typeface="ＭＳ Ｐゴシック" pitchFamily="34" charset="-128"/>
              </a:defRPr>
            </a:lvl1pPr>
            <a:lvl2pPr marL="742950" indent="-285750" defTabSz="828675">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Arial" pitchFamily="34" charset="0"/>
                <a:ea typeface="ＭＳ Ｐゴシック" pitchFamily="34" charset="-128"/>
              </a:defRPr>
            </a:lvl2pPr>
            <a:lvl3pPr marL="1143000" indent="-228600" defTabSz="828675">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Arial" pitchFamily="34" charset="0"/>
                <a:ea typeface="ＭＳ Ｐゴシック" pitchFamily="34" charset="-128"/>
              </a:defRPr>
            </a:lvl3pPr>
            <a:lvl4pPr marL="1600200" indent="-228600" defTabSz="828675">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Arial" pitchFamily="34" charset="0"/>
                <a:ea typeface="ＭＳ Ｐゴシック" pitchFamily="34" charset="-128"/>
              </a:defRPr>
            </a:lvl4pPr>
            <a:lvl5pPr marL="2057400" indent="-228600" defTabSz="828675">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Arial" pitchFamily="34" charset="0"/>
                <a:ea typeface="ＭＳ Ｐゴシック" pitchFamily="34" charset="-128"/>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Arial" pitchFamily="34" charset="0"/>
                <a:ea typeface="ＭＳ Ｐゴシック" pitchFamily="34" charset="-128"/>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Arial" pitchFamily="34" charset="0"/>
                <a:ea typeface="ＭＳ Ｐゴシック" pitchFamily="34" charset="-128"/>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Arial" pitchFamily="34" charset="0"/>
                <a:ea typeface="ＭＳ Ｐゴシック" pitchFamily="34" charset="-128"/>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Arial" pitchFamily="34" charset="0"/>
                <a:ea typeface="ＭＳ Ｐゴシック" pitchFamily="34" charset="-128"/>
              </a:defRPr>
            </a:lvl9pPr>
          </a:lstStyle>
          <a:p>
            <a:pPr>
              <a:lnSpc>
                <a:spcPct val="97000"/>
              </a:lnSpc>
              <a:buClr>
                <a:srgbClr val="FFFFFF"/>
              </a:buClr>
              <a:buSzPct val="45000"/>
            </a:pPr>
            <a:r>
              <a:rPr lang="en-GB" altLang="en-US" sz="1100" b="1" dirty="0"/>
              <a:t>Baines MJ. L. ABC of Palliative Care: Nausea, vomiting, and intestinal obstruction. BMJ 1997;315:1148 </a:t>
            </a:r>
          </a:p>
        </p:txBody>
      </p:sp>
    </p:spTree>
    <p:extLst>
      <p:ext uri="{BB962C8B-B14F-4D97-AF65-F5344CB8AC3E}">
        <p14:creationId xmlns:p14="http://schemas.microsoft.com/office/powerpoint/2010/main" val="121802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448" y="527011"/>
            <a:ext cx="10972800" cy="1143000"/>
          </a:xfrm>
        </p:spPr>
        <p:txBody>
          <a:bodyPr>
            <a:noAutofit/>
          </a:bodyPr>
          <a:lstStyle/>
          <a:p>
            <a:r>
              <a:rPr lang="en-US" sz="3600" dirty="0">
                <a:cs typeface="Arial" charset="0"/>
              </a:rPr>
              <a:t>RELATIVE ANTIEMETIC RECEPTOR AFFINITIES </a:t>
            </a:r>
            <a:endParaRPr lang="en-US" sz="3600" dirty="0"/>
          </a:p>
        </p:txBody>
      </p:sp>
      <p:graphicFrame>
        <p:nvGraphicFramePr>
          <p:cNvPr id="5" name="Object 3"/>
          <p:cNvGraphicFramePr>
            <a:graphicFrameLocks/>
          </p:cNvGraphicFramePr>
          <p:nvPr>
            <p:extLst>
              <p:ext uri="{D42A27DB-BD31-4B8C-83A1-F6EECF244321}">
                <p14:modId xmlns:p14="http://schemas.microsoft.com/office/powerpoint/2010/main" val="2194677838"/>
              </p:ext>
            </p:extLst>
          </p:nvPr>
        </p:nvGraphicFramePr>
        <p:xfrm>
          <a:off x="2006752" y="1811918"/>
          <a:ext cx="8085138" cy="4638675"/>
        </p:xfrm>
        <a:graphic>
          <a:graphicData uri="http://schemas.openxmlformats.org/presentationml/2006/ole">
            <mc:AlternateContent xmlns:mc="http://schemas.openxmlformats.org/markup-compatibility/2006">
              <mc:Choice xmlns:v="urn:schemas-microsoft-com:vml" Requires="v">
                <p:oleObj spid="_x0000_s1035" name="Chart" r:id="rId3" imgW="8896450" imgH="4476650" progId="MSGraph.Chart.8">
                  <p:embed followColorScheme="full"/>
                </p:oleObj>
              </mc:Choice>
              <mc:Fallback>
                <p:oleObj name="Chart" r:id="rId3" imgW="8896450" imgH="4476650" progId="MSGraph.Chart.8">
                  <p:embed followColorScheme="full"/>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6752" y="1811918"/>
                        <a:ext cx="8085138" cy="4638675"/>
                      </a:xfrm>
                      <a:prstGeom prst="rect">
                        <a:avLst/>
                      </a:prstGeom>
                      <a:solidFill>
                        <a:schemeClr val="hlink"/>
                      </a:solidFill>
                      <a:ln>
                        <a:noFill/>
                      </a:ln>
                      <a:effectLst/>
                    </p:spPr>
                  </p:pic>
                </p:oleObj>
              </mc:Fallback>
            </mc:AlternateContent>
          </a:graphicData>
        </a:graphic>
      </p:graphicFrame>
    </p:spTree>
    <p:extLst>
      <p:ext uri="{BB962C8B-B14F-4D97-AF65-F5344CB8AC3E}">
        <p14:creationId xmlns:p14="http://schemas.microsoft.com/office/powerpoint/2010/main" val="3029072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9179" y="675808"/>
            <a:ext cx="10972800" cy="1143000"/>
          </a:xfrm>
        </p:spPr>
        <p:txBody>
          <a:bodyPr/>
          <a:lstStyle/>
          <a:p>
            <a:r>
              <a:rPr lang="en-US" dirty="0"/>
              <a:t>Cortical N/V: </a:t>
            </a:r>
            <a:r>
              <a:rPr lang="en-US" sz="2000" dirty="0"/>
              <a:t>no single receptor / learned responses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73511093"/>
              </p:ext>
            </p:extLst>
          </p:nvPr>
        </p:nvGraphicFramePr>
        <p:xfrm>
          <a:off x="1329179" y="1420305"/>
          <a:ext cx="9209988" cy="4480560"/>
        </p:xfrm>
        <a:graphic>
          <a:graphicData uri="http://schemas.openxmlformats.org/drawingml/2006/table">
            <a:tbl>
              <a:tblPr firstRow="1" bandRow="1">
                <a:tableStyleId>{5C22544A-7EE6-4342-B048-85BDC9FD1C3A}</a:tableStyleId>
              </a:tblPr>
              <a:tblGrid>
                <a:gridCol w="2302497">
                  <a:extLst>
                    <a:ext uri="{9D8B030D-6E8A-4147-A177-3AD203B41FA5}">
                      <a16:colId xmlns:a16="http://schemas.microsoft.com/office/drawing/2014/main" val="20000"/>
                    </a:ext>
                  </a:extLst>
                </a:gridCol>
                <a:gridCol w="2302497">
                  <a:extLst>
                    <a:ext uri="{9D8B030D-6E8A-4147-A177-3AD203B41FA5}">
                      <a16:colId xmlns:a16="http://schemas.microsoft.com/office/drawing/2014/main" val="20001"/>
                    </a:ext>
                  </a:extLst>
                </a:gridCol>
                <a:gridCol w="2757340">
                  <a:extLst>
                    <a:ext uri="{9D8B030D-6E8A-4147-A177-3AD203B41FA5}">
                      <a16:colId xmlns:a16="http://schemas.microsoft.com/office/drawing/2014/main" val="20002"/>
                    </a:ext>
                  </a:extLst>
                </a:gridCol>
                <a:gridCol w="1847654">
                  <a:extLst>
                    <a:ext uri="{9D8B030D-6E8A-4147-A177-3AD203B41FA5}">
                      <a16:colId xmlns:a16="http://schemas.microsoft.com/office/drawing/2014/main" val="20003"/>
                    </a:ext>
                  </a:extLst>
                </a:gridCol>
              </a:tblGrid>
              <a:tr h="370840">
                <a:tc>
                  <a:txBody>
                    <a:bodyPr/>
                    <a:lstStyle/>
                    <a:p>
                      <a:r>
                        <a:rPr lang="en-US" dirty="0"/>
                        <a:t>Cause</a:t>
                      </a:r>
                    </a:p>
                  </a:txBody>
                  <a:tcPr/>
                </a:tc>
                <a:tc>
                  <a:txBody>
                    <a:bodyPr/>
                    <a:lstStyle/>
                    <a:p>
                      <a:r>
                        <a:rPr lang="en-US" dirty="0"/>
                        <a:t>Non-Rx</a:t>
                      </a:r>
                      <a:r>
                        <a:rPr lang="en-US" baseline="0" dirty="0"/>
                        <a:t> </a:t>
                      </a:r>
                      <a:r>
                        <a:rPr lang="en-US" baseline="0" dirty="0" err="1"/>
                        <a:t>Tx</a:t>
                      </a:r>
                      <a:endParaRPr lang="en-US" dirty="0"/>
                    </a:p>
                  </a:txBody>
                  <a:tcPr/>
                </a:tc>
                <a:tc>
                  <a:txBody>
                    <a:bodyPr/>
                    <a:lstStyle/>
                    <a:p>
                      <a:r>
                        <a:rPr lang="en-US" dirty="0"/>
                        <a:t>Rx Treatment </a:t>
                      </a:r>
                    </a:p>
                  </a:txBody>
                  <a:tcPr/>
                </a:tc>
                <a:tc>
                  <a:txBody>
                    <a:bodyPr/>
                    <a:lstStyle/>
                    <a:p>
                      <a:r>
                        <a:rPr lang="en-US" dirty="0"/>
                        <a:t>Class / Receptor </a:t>
                      </a:r>
                    </a:p>
                  </a:txBody>
                  <a:tcPr/>
                </a:tc>
                <a:extLst>
                  <a:ext uri="{0D108BD9-81ED-4DB2-BD59-A6C34878D82A}">
                    <a16:rowId xmlns:a16="http://schemas.microsoft.com/office/drawing/2014/main" val="10000"/>
                  </a:ext>
                </a:extLst>
              </a:tr>
              <a:tr h="370840">
                <a:tc>
                  <a:txBody>
                    <a:bodyPr/>
                    <a:lstStyle/>
                    <a:p>
                      <a:r>
                        <a:rPr lang="en-US" dirty="0"/>
                        <a:t>Tumor in CNS</a:t>
                      </a:r>
                      <a:r>
                        <a:rPr lang="en-US" baseline="0" dirty="0"/>
                        <a:t> or Meninges </a:t>
                      </a:r>
                      <a:endParaRPr lang="en-US" dirty="0"/>
                    </a:p>
                  </a:txBody>
                  <a:tcPr/>
                </a:tc>
                <a:tc>
                  <a:txBody>
                    <a:bodyPr/>
                    <a:lstStyle/>
                    <a:p>
                      <a:r>
                        <a:rPr lang="en-US" dirty="0"/>
                        <a:t>Radiation Therapy</a:t>
                      </a:r>
                    </a:p>
                  </a:txBody>
                  <a:tcPr/>
                </a:tc>
                <a:tc>
                  <a:txBody>
                    <a:bodyPr/>
                    <a:lstStyle/>
                    <a:p>
                      <a:r>
                        <a:rPr lang="en-US" dirty="0"/>
                        <a:t>Dexamethasone</a:t>
                      </a:r>
                    </a:p>
                  </a:txBody>
                  <a:tcPr/>
                </a:tc>
                <a:tc>
                  <a:txBody>
                    <a:bodyPr/>
                    <a:lstStyle/>
                    <a:p>
                      <a:r>
                        <a:rPr lang="en-US" dirty="0"/>
                        <a:t>Steroid</a:t>
                      </a:r>
                      <a:r>
                        <a:rPr lang="en-US" baseline="0" dirty="0"/>
                        <a:t> </a:t>
                      </a:r>
                      <a:endParaRPr lang="en-US" dirty="0"/>
                    </a:p>
                  </a:txBody>
                  <a:tcPr/>
                </a:tc>
                <a:extLst>
                  <a:ext uri="{0D108BD9-81ED-4DB2-BD59-A6C34878D82A}">
                    <a16:rowId xmlns:a16="http://schemas.microsoft.com/office/drawing/2014/main" val="10001"/>
                  </a:ext>
                </a:extLst>
              </a:tr>
              <a:tr h="370840">
                <a:tc>
                  <a:txBody>
                    <a:bodyPr/>
                    <a:lstStyle/>
                    <a:p>
                      <a:r>
                        <a:rPr lang="en-US" dirty="0"/>
                        <a:t>Increased ICP</a:t>
                      </a:r>
                    </a:p>
                  </a:txBody>
                  <a:tcPr/>
                </a:tc>
                <a:tc>
                  <a:txBody>
                    <a:bodyPr/>
                    <a:lstStyle/>
                    <a:p>
                      <a:r>
                        <a:rPr lang="en-US" dirty="0"/>
                        <a:t>VP Shunt</a:t>
                      </a:r>
                    </a:p>
                  </a:txBody>
                  <a:tcPr/>
                </a:tc>
                <a:tc>
                  <a:txBody>
                    <a:bodyPr/>
                    <a:lstStyle/>
                    <a:p>
                      <a:r>
                        <a:rPr lang="en-US" dirty="0" err="1"/>
                        <a:t>Dexamethasone</a:t>
                      </a:r>
                      <a:r>
                        <a:rPr lang="en-US" dirty="0"/>
                        <a:t> </a:t>
                      </a:r>
                    </a:p>
                  </a:txBody>
                  <a:tcPr/>
                </a:tc>
                <a:tc>
                  <a:txBody>
                    <a:bodyPr/>
                    <a:lstStyle/>
                    <a:p>
                      <a:r>
                        <a:rPr lang="en-US" dirty="0"/>
                        <a:t>Steroid</a:t>
                      </a:r>
                    </a:p>
                  </a:txBody>
                  <a:tcPr/>
                </a:tc>
                <a:extLst>
                  <a:ext uri="{0D108BD9-81ED-4DB2-BD59-A6C34878D82A}">
                    <a16:rowId xmlns:a16="http://schemas.microsoft.com/office/drawing/2014/main" val="10002"/>
                  </a:ext>
                </a:extLst>
              </a:tr>
              <a:tr h="370840">
                <a:tc>
                  <a:txBody>
                    <a:bodyPr/>
                    <a:lstStyle/>
                    <a:p>
                      <a:r>
                        <a:rPr lang="en-US" dirty="0"/>
                        <a:t>Anxiety,</a:t>
                      </a:r>
                      <a:r>
                        <a:rPr lang="en-US" baseline="0" dirty="0"/>
                        <a:t> other conditioned responses</a:t>
                      </a:r>
                      <a:endParaRPr lang="en-US" dirty="0"/>
                    </a:p>
                  </a:txBody>
                  <a:tcPr/>
                </a:tc>
                <a:tc>
                  <a:txBody>
                    <a:bodyPr/>
                    <a:lstStyle/>
                    <a:p>
                      <a:r>
                        <a:rPr lang="en-US" dirty="0"/>
                        <a:t>Counseling,</a:t>
                      </a:r>
                      <a:r>
                        <a:rPr lang="en-US" baseline="0" dirty="0"/>
                        <a:t> cognitive behavioral therapy</a:t>
                      </a:r>
                      <a:endParaRPr lang="en-US" dirty="0"/>
                    </a:p>
                  </a:txBody>
                  <a:tcPr/>
                </a:tc>
                <a:tc>
                  <a:txBody>
                    <a:bodyPr/>
                    <a:lstStyle/>
                    <a:p>
                      <a:r>
                        <a:rPr lang="en-US" dirty="0" err="1"/>
                        <a:t>Lorazepam</a:t>
                      </a:r>
                      <a:r>
                        <a:rPr lang="en-US" baseline="0" dirty="0"/>
                        <a:t> </a:t>
                      </a:r>
                      <a:endParaRPr lang="en-US" dirty="0"/>
                    </a:p>
                  </a:txBody>
                  <a:tcPr/>
                </a:tc>
                <a:tc>
                  <a:txBody>
                    <a:bodyPr/>
                    <a:lstStyle/>
                    <a:p>
                      <a:r>
                        <a:rPr lang="en-US" dirty="0"/>
                        <a:t>Benzodiazepine </a:t>
                      </a:r>
                    </a:p>
                  </a:txBody>
                  <a:tcPr/>
                </a:tc>
                <a:extLst>
                  <a:ext uri="{0D108BD9-81ED-4DB2-BD59-A6C34878D82A}">
                    <a16:rowId xmlns:a16="http://schemas.microsoft.com/office/drawing/2014/main" val="10003"/>
                  </a:ext>
                </a:extLst>
              </a:tr>
              <a:tr h="370840">
                <a:tc>
                  <a:txBody>
                    <a:bodyPr/>
                    <a:lstStyle/>
                    <a:p>
                      <a:r>
                        <a:rPr lang="en-US" dirty="0"/>
                        <a:t>Pain</a:t>
                      </a:r>
                    </a:p>
                  </a:txBody>
                  <a:tcPr/>
                </a:tc>
                <a:tc>
                  <a:txBody>
                    <a:bodyPr/>
                    <a:lstStyle/>
                    <a:p>
                      <a:r>
                        <a:rPr lang="en-US" dirty="0"/>
                        <a:t>Acupuncture</a:t>
                      </a:r>
                      <a:r>
                        <a:rPr lang="en-US" baseline="0" dirty="0"/>
                        <a:t> </a:t>
                      </a:r>
                      <a:endParaRPr lang="en-US" dirty="0"/>
                    </a:p>
                  </a:txBody>
                  <a:tcPr/>
                </a:tc>
                <a:tc>
                  <a:txBody>
                    <a:bodyPr/>
                    <a:lstStyle/>
                    <a:p>
                      <a:r>
                        <a:rPr lang="en-US" dirty="0"/>
                        <a:t>Morphine</a:t>
                      </a:r>
                      <a:r>
                        <a:rPr lang="en-US" baseline="0" dirty="0"/>
                        <a:t> </a:t>
                      </a:r>
                      <a:endParaRPr lang="en-US" dirty="0"/>
                    </a:p>
                  </a:txBody>
                  <a:tcPr/>
                </a:tc>
                <a:tc>
                  <a:txBody>
                    <a:bodyPr/>
                    <a:lstStyle/>
                    <a:p>
                      <a:r>
                        <a:rPr lang="en-US" dirty="0"/>
                        <a:t>Opioids </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74211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2391" y="715038"/>
            <a:ext cx="10972800" cy="1143000"/>
          </a:xfrm>
        </p:spPr>
        <p:txBody>
          <a:bodyPr>
            <a:normAutofit/>
          </a:bodyPr>
          <a:lstStyle/>
          <a:p>
            <a:r>
              <a:rPr lang="en-US" dirty="0"/>
              <a:t>Vestibular N/V:  </a:t>
            </a:r>
            <a:r>
              <a:rPr lang="en-US" sz="2200" dirty="0"/>
              <a:t>Histamine (H1) / Acetylcholine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7670"/>
              </p:ext>
            </p:extLst>
          </p:nvPr>
        </p:nvGraphicFramePr>
        <p:xfrm>
          <a:off x="1182699" y="1562832"/>
          <a:ext cx="9992692" cy="4005701"/>
        </p:xfrm>
        <a:graphic>
          <a:graphicData uri="http://schemas.openxmlformats.org/drawingml/2006/table">
            <a:tbl>
              <a:tblPr firstRow="1" bandRow="1">
                <a:tableStyleId>{5C22544A-7EE6-4342-B048-85BDC9FD1C3A}</a:tableStyleId>
              </a:tblPr>
              <a:tblGrid>
                <a:gridCol w="2457063">
                  <a:extLst>
                    <a:ext uri="{9D8B030D-6E8A-4147-A177-3AD203B41FA5}">
                      <a16:colId xmlns:a16="http://schemas.microsoft.com/office/drawing/2014/main" val="20000"/>
                    </a:ext>
                  </a:extLst>
                </a:gridCol>
                <a:gridCol w="2541790">
                  <a:extLst>
                    <a:ext uri="{9D8B030D-6E8A-4147-A177-3AD203B41FA5}">
                      <a16:colId xmlns:a16="http://schemas.microsoft.com/office/drawing/2014/main" val="20001"/>
                    </a:ext>
                  </a:extLst>
                </a:gridCol>
                <a:gridCol w="2287611">
                  <a:extLst>
                    <a:ext uri="{9D8B030D-6E8A-4147-A177-3AD203B41FA5}">
                      <a16:colId xmlns:a16="http://schemas.microsoft.com/office/drawing/2014/main" val="20002"/>
                    </a:ext>
                  </a:extLst>
                </a:gridCol>
                <a:gridCol w="2706228">
                  <a:extLst>
                    <a:ext uri="{9D8B030D-6E8A-4147-A177-3AD203B41FA5}">
                      <a16:colId xmlns:a16="http://schemas.microsoft.com/office/drawing/2014/main" val="20003"/>
                    </a:ext>
                  </a:extLst>
                </a:gridCol>
              </a:tblGrid>
              <a:tr h="426885">
                <a:tc>
                  <a:txBody>
                    <a:bodyPr/>
                    <a:lstStyle/>
                    <a:p>
                      <a:r>
                        <a:rPr lang="en-US" sz="1800" dirty="0"/>
                        <a:t>Cause </a:t>
                      </a:r>
                    </a:p>
                  </a:txBody>
                  <a:tcPr/>
                </a:tc>
                <a:tc>
                  <a:txBody>
                    <a:bodyPr/>
                    <a:lstStyle/>
                    <a:p>
                      <a:r>
                        <a:rPr lang="en-US" sz="1800" dirty="0"/>
                        <a:t>No</a:t>
                      </a:r>
                      <a:r>
                        <a:rPr lang="en-US" sz="1800" baseline="0" dirty="0"/>
                        <a:t>n-Rx </a:t>
                      </a:r>
                      <a:r>
                        <a:rPr lang="en-US" sz="1800" baseline="0" dirty="0" err="1"/>
                        <a:t>Tx</a:t>
                      </a:r>
                      <a:endParaRPr lang="en-US" sz="1800" dirty="0"/>
                    </a:p>
                  </a:txBody>
                  <a:tcPr/>
                </a:tc>
                <a:tc>
                  <a:txBody>
                    <a:bodyPr/>
                    <a:lstStyle/>
                    <a:p>
                      <a:r>
                        <a:rPr lang="en-US" sz="1800" dirty="0"/>
                        <a:t>Rx </a:t>
                      </a:r>
                      <a:r>
                        <a:rPr lang="en-US" sz="1800" dirty="0" err="1"/>
                        <a:t>Tx</a:t>
                      </a:r>
                      <a:r>
                        <a:rPr lang="en-US" sz="1800" dirty="0"/>
                        <a:t> </a:t>
                      </a:r>
                    </a:p>
                  </a:txBody>
                  <a:tcPr/>
                </a:tc>
                <a:tc>
                  <a:txBody>
                    <a:bodyPr/>
                    <a:lstStyle/>
                    <a:p>
                      <a:r>
                        <a:rPr lang="en-US" sz="1800" dirty="0"/>
                        <a:t>Receptor </a:t>
                      </a:r>
                      <a:r>
                        <a:rPr lang="en-US" sz="1800" baseline="0" dirty="0"/>
                        <a:t> </a:t>
                      </a:r>
                      <a:endParaRPr lang="en-US" sz="1800" dirty="0"/>
                    </a:p>
                  </a:txBody>
                  <a:tcPr/>
                </a:tc>
                <a:extLst>
                  <a:ext uri="{0D108BD9-81ED-4DB2-BD59-A6C34878D82A}">
                    <a16:rowId xmlns:a16="http://schemas.microsoft.com/office/drawing/2014/main" val="10000"/>
                  </a:ext>
                </a:extLst>
              </a:tr>
              <a:tr h="736815">
                <a:tc>
                  <a:txBody>
                    <a:bodyPr/>
                    <a:lstStyle/>
                    <a:p>
                      <a:r>
                        <a:rPr lang="en-US" sz="1800" dirty="0"/>
                        <a:t>Vestibular Disease</a:t>
                      </a:r>
                    </a:p>
                  </a:txBody>
                  <a:tcPr/>
                </a:tc>
                <a:tc>
                  <a:txBody>
                    <a:bodyPr/>
                    <a:lstStyle/>
                    <a:p>
                      <a:r>
                        <a:rPr lang="en-US" sz="1800" baseline="0" dirty="0"/>
                        <a:t>ENT Consult </a:t>
                      </a:r>
                      <a:endParaRPr lang="en-US" sz="1800" dirty="0"/>
                    </a:p>
                  </a:txBody>
                  <a:tcPr/>
                </a:tc>
                <a:tc>
                  <a:txBody>
                    <a:bodyPr/>
                    <a:lstStyle/>
                    <a:p>
                      <a:r>
                        <a:rPr lang="en-US" sz="1800" dirty="0"/>
                        <a:t>Meclizine </a:t>
                      </a:r>
                    </a:p>
                  </a:txBody>
                  <a:tcPr/>
                </a:tc>
                <a:tc>
                  <a:txBody>
                    <a:bodyPr/>
                    <a:lstStyle/>
                    <a:p>
                      <a:r>
                        <a:rPr lang="en-US" sz="1800" dirty="0"/>
                        <a:t>Anti-histaminic</a:t>
                      </a:r>
                      <a:r>
                        <a:rPr lang="en-US" sz="1800" baseline="0" dirty="0"/>
                        <a:t>  &amp; Anti-Cholinergic</a:t>
                      </a:r>
                      <a:endParaRPr lang="en-US" sz="1800" dirty="0"/>
                    </a:p>
                  </a:txBody>
                  <a:tcPr/>
                </a:tc>
                <a:extLst>
                  <a:ext uri="{0D108BD9-81ED-4DB2-BD59-A6C34878D82A}">
                    <a16:rowId xmlns:a16="http://schemas.microsoft.com/office/drawing/2014/main" val="10001"/>
                  </a:ext>
                </a:extLst>
              </a:tr>
              <a:tr h="1052593">
                <a:tc>
                  <a:txBody>
                    <a:bodyPr/>
                    <a:lstStyle/>
                    <a:p>
                      <a:r>
                        <a:rPr lang="en-US" sz="1800" dirty="0"/>
                        <a:t>Motion Sickness</a:t>
                      </a:r>
                    </a:p>
                  </a:txBody>
                  <a:tcPr/>
                </a:tc>
                <a:tc>
                  <a:txBody>
                    <a:bodyPr/>
                    <a:lstStyle/>
                    <a:p>
                      <a:r>
                        <a:rPr lang="en-US" sz="1800" dirty="0"/>
                        <a:t>Cognitive</a:t>
                      </a:r>
                      <a:r>
                        <a:rPr lang="en-US" sz="1800" baseline="0" dirty="0"/>
                        <a:t> Behavioral </a:t>
                      </a:r>
                      <a:endParaRPr lang="en-US" sz="1800" dirty="0"/>
                    </a:p>
                  </a:txBody>
                  <a:tcPr/>
                </a:tc>
                <a:tc>
                  <a:txBody>
                    <a:bodyPr/>
                    <a:lstStyle/>
                    <a:p>
                      <a:r>
                        <a:rPr lang="en-US" sz="1800" dirty="0"/>
                        <a:t>Scopolamine</a:t>
                      </a:r>
                    </a:p>
                    <a:p>
                      <a:r>
                        <a:rPr lang="en-US" sz="1800" dirty="0"/>
                        <a:t>Promethazine</a:t>
                      </a:r>
                    </a:p>
                    <a:p>
                      <a:r>
                        <a:rPr lang="en-US" sz="1800" dirty="0"/>
                        <a:t>(Phenergan)</a:t>
                      </a:r>
                      <a:r>
                        <a:rPr lang="en-US" sz="1800" baseline="0" dirty="0"/>
                        <a:t> </a:t>
                      </a:r>
                      <a:endParaRPr lang="en-US" sz="1800" dirty="0"/>
                    </a:p>
                  </a:txBody>
                  <a:tcPr/>
                </a:tc>
                <a:tc>
                  <a:txBody>
                    <a:bodyPr/>
                    <a:lstStyle/>
                    <a:p>
                      <a:r>
                        <a:rPr lang="en-US" sz="1800" dirty="0"/>
                        <a:t>Anti-Cholinergic</a:t>
                      </a:r>
                    </a:p>
                    <a:p>
                      <a:r>
                        <a:rPr lang="en-US" sz="1800" dirty="0"/>
                        <a:t>Anti-cholinergic</a:t>
                      </a:r>
                      <a:r>
                        <a:rPr lang="en-US" sz="1800" baseline="0" dirty="0"/>
                        <a:t> &amp; anti-histaminic</a:t>
                      </a:r>
                      <a:endParaRPr lang="en-US" sz="1800" dirty="0"/>
                    </a:p>
                  </a:txBody>
                  <a:tcPr/>
                </a:tc>
                <a:extLst>
                  <a:ext uri="{0D108BD9-81ED-4DB2-BD59-A6C34878D82A}">
                    <a16:rowId xmlns:a16="http://schemas.microsoft.com/office/drawing/2014/main" val="10002"/>
                  </a:ext>
                </a:extLst>
              </a:tr>
              <a:tr h="736815">
                <a:tc>
                  <a:txBody>
                    <a:bodyPr/>
                    <a:lstStyle/>
                    <a:p>
                      <a:r>
                        <a:rPr lang="en-US" sz="1800" dirty="0"/>
                        <a:t>Middle ear infection</a:t>
                      </a:r>
                    </a:p>
                  </a:txBody>
                  <a:tcPr/>
                </a:tc>
                <a:tc>
                  <a:txBody>
                    <a:bodyPr/>
                    <a:lstStyle/>
                    <a:p>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Diphenhydramine</a:t>
                      </a:r>
                    </a:p>
                    <a:p>
                      <a:r>
                        <a:rPr lang="en-US" sz="1800" dirty="0"/>
                        <a:t>Antibiotics </a:t>
                      </a:r>
                    </a:p>
                  </a:txBody>
                  <a:tcPr/>
                </a:tc>
                <a:tc>
                  <a:txBody>
                    <a:bodyPr/>
                    <a:lstStyle/>
                    <a:p>
                      <a:r>
                        <a:rPr lang="en-US" sz="1800" dirty="0"/>
                        <a:t>Anti-histaminic</a:t>
                      </a:r>
                    </a:p>
                  </a:txBody>
                  <a:tcPr/>
                </a:tc>
                <a:extLst>
                  <a:ext uri="{0D108BD9-81ED-4DB2-BD59-A6C34878D82A}">
                    <a16:rowId xmlns:a16="http://schemas.microsoft.com/office/drawing/2014/main" val="10003"/>
                  </a:ext>
                </a:extLst>
              </a:tr>
              <a:tr h="1052593">
                <a:tc>
                  <a:txBody>
                    <a:bodyPr/>
                    <a:lstStyle/>
                    <a:p>
                      <a:r>
                        <a:rPr lang="en-US" sz="1800" dirty="0"/>
                        <a:t>Opioids: increase sensitivity </a:t>
                      </a:r>
                      <a:r>
                        <a:rPr lang="en-US" sz="1800" baseline="0" dirty="0"/>
                        <a:t> </a:t>
                      </a:r>
                      <a:endParaRPr lang="en-US" sz="1800" dirty="0"/>
                    </a:p>
                    <a:p>
                      <a:endParaRPr lang="en-US" sz="1800" dirty="0"/>
                    </a:p>
                  </a:txBody>
                  <a:tcPr/>
                </a:tc>
                <a:tc>
                  <a:txBody>
                    <a:bodyPr/>
                    <a:lstStyle/>
                    <a:p>
                      <a:r>
                        <a:rPr lang="en-US" sz="1800" dirty="0"/>
                        <a:t>Adjusting</a:t>
                      </a:r>
                      <a:r>
                        <a:rPr lang="en-US" sz="1800" baseline="0" dirty="0"/>
                        <a:t> dose</a:t>
                      </a:r>
                      <a:endParaRPr lang="en-US" sz="1800" dirty="0"/>
                    </a:p>
                  </a:txBody>
                  <a:tcPr/>
                </a:tc>
                <a:tc>
                  <a:txBody>
                    <a:bodyPr/>
                    <a:lstStyle/>
                    <a:p>
                      <a:r>
                        <a:rPr lang="en-US" sz="1800" dirty="0"/>
                        <a:t>Scopolamine </a:t>
                      </a:r>
                    </a:p>
                    <a:p>
                      <a:r>
                        <a:rPr lang="en-US" sz="1800" dirty="0"/>
                        <a:t>Promethazine</a:t>
                      </a:r>
                    </a:p>
                    <a:p>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Anti-cholinergic</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Anti-cholinergic</a:t>
                      </a:r>
                      <a:r>
                        <a:rPr lang="en-US" sz="1800" baseline="0" dirty="0"/>
                        <a:t> &amp; anti-histaminic</a:t>
                      </a:r>
                      <a:endParaRPr lang="en-US" sz="18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05327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439" y="715039"/>
            <a:ext cx="10972800" cy="1143000"/>
          </a:xfrm>
        </p:spPr>
        <p:txBody>
          <a:bodyPr>
            <a:normAutofit/>
          </a:bodyPr>
          <a:lstStyle/>
          <a:p>
            <a:r>
              <a:rPr lang="en-US" dirty="0"/>
              <a:t>CTZ: </a:t>
            </a:r>
            <a:r>
              <a:rPr lang="en-US" sz="2200" dirty="0"/>
              <a:t>Chemoreceptors, Dopamine type 2, 5HT3, </a:t>
            </a:r>
            <a:r>
              <a:rPr lang="en-US" sz="2200" dirty="0" err="1"/>
              <a:t>Neurokinin</a:t>
            </a:r>
            <a:r>
              <a:rPr lang="en-US" sz="2200" dirty="0"/>
              <a:t> 1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5498790"/>
              </p:ext>
            </p:extLst>
          </p:nvPr>
        </p:nvGraphicFramePr>
        <p:xfrm>
          <a:off x="647308" y="1332864"/>
          <a:ext cx="10935092" cy="5024100"/>
        </p:xfrm>
        <a:graphic>
          <a:graphicData uri="http://schemas.openxmlformats.org/drawingml/2006/table">
            <a:tbl>
              <a:tblPr firstRow="1" bandRow="1">
                <a:tableStyleId>{5C22544A-7EE6-4342-B048-85BDC9FD1C3A}</a:tableStyleId>
              </a:tblPr>
              <a:tblGrid>
                <a:gridCol w="3139125">
                  <a:extLst>
                    <a:ext uri="{9D8B030D-6E8A-4147-A177-3AD203B41FA5}">
                      <a16:colId xmlns:a16="http://schemas.microsoft.com/office/drawing/2014/main" val="20000"/>
                    </a:ext>
                  </a:extLst>
                </a:gridCol>
                <a:gridCol w="2554664">
                  <a:extLst>
                    <a:ext uri="{9D8B030D-6E8A-4147-A177-3AD203B41FA5}">
                      <a16:colId xmlns:a16="http://schemas.microsoft.com/office/drawing/2014/main" val="20001"/>
                    </a:ext>
                  </a:extLst>
                </a:gridCol>
                <a:gridCol w="2931736">
                  <a:extLst>
                    <a:ext uri="{9D8B030D-6E8A-4147-A177-3AD203B41FA5}">
                      <a16:colId xmlns:a16="http://schemas.microsoft.com/office/drawing/2014/main" val="20002"/>
                    </a:ext>
                  </a:extLst>
                </a:gridCol>
                <a:gridCol w="2309567">
                  <a:extLst>
                    <a:ext uri="{9D8B030D-6E8A-4147-A177-3AD203B41FA5}">
                      <a16:colId xmlns:a16="http://schemas.microsoft.com/office/drawing/2014/main" val="20003"/>
                    </a:ext>
                  </a:extLst>
                </a:gridCol>
              </a:tblGrid>
              <a:tr h="380575">
                <a:tc>
                  <a:txBody>
                    <a:bodyPr/>
                    <a:lstStyle/>
                    <a:p>
                      <a:r>
                        <a:rPr lang="en-US" dirty="0"/>
                        <a:t>Cause</a:t>
                      </a:r>
                    </a:p>
                  </a:txBody>
                  <a:tcPr/>
                </a:tc>
                <a:tc>
                  <a:txBody>
                    <a:bodyPr/>
                    <a:lstStyle/>
                    <a:p>
                      <a:r>
                        <a:rPr lang="en-US" dirty="0"/>
                        <a:t>Non-Rx</a:t>
                      </a:r>
                      <a:r>
                        <a:rPr lang="en-US" baseline="0" dirty="0"/>
                        <a:t> </a:t>
                      </a:r>
                      <a:r>
                        <a:rPr lang="en-US" baseline="0" dirty="0" err="1"/>
                        <a:t>Tx</a:t>
                      </a:r>
                      <a:endParaRPr lang="en-US" dirty="0"/>
                    </a:p>
                  </a:txBody>
                  <a:tcPr/>
                </a:tc>
                <a:tc>
                  <a:txBody>
                    <a:bodyPr/>
                    <a:lstStyle/>
                    <a:p>
                      <a:r>
                        <a:rPr lang="en-US" dirty="0"/>
                        <a:t>Drug Treatment</a:t>
                      </a:r>
                    </a:p>
                  </a:txBody>
                  <a:tcPr/>
                </a:tc>
                <a:tc>
                  <a:txBody>
                    <a:bodyPr/>
                    <a:lstStyle/>
                    <a:p>
                      <a:r>
                        <a:rPr lang="en-US" dirty="0" err="1"/>
                        <a:t>Recptors</a:t>
                      </a:r>
                      <a:r>
                        <a:rPr lang="en-US" dirty="0"/>
                        <a:t> </a:t>
                      </a:r>
                    </a:p>
                  </a:txBody>
                  <a:tcPr/>
                </a:tc>
                <a:extLst>
                  <a:ext uri="{0D108BD9-81ED-4DB2-BD59-A6C34878D82A}">
                    <a16:rowId xmlns:a16="http://schemas.microsoft.com/office/drawing/2014/main" val="10000"/>
                  </a:ext>
                </a:extLst>
              </a:tr>
              <a:tr h="989495">
                <a:tc>
                  <a:txBody>
                    <a:bodyPr/>
                    <a:lstStyle/>
                    <a:p>
                      <a:r>
                        <a:rPr lang="en-US" sz="1800" dirty="0"/>
                        <a:t>Medications (</a:t>
                      </a:r>
                      <a:r>
                        <a:rPr lang="en-US" sz="1800" dirty="0" err="1"/>
                        <a:t>eg</a:t>
                      </a:r>
                      <a:r>
                        <a:rPr lang="en-US" sz="1800" dirty="0"/>
                        <a:t>,</a:t>
                      </a:r>
                      <a:r>
                        <a:rPr lang="en-US" sz="1800" baseline="0" dirty="0"/>
                        <a:t> opioids, digoxin, antibiotics)</a:t>
                      </a:r>
                      <a:endParaRPr lang="en-US" sz="1800" dirty="0"/>
                    </a:p>
                  </a:txBody>
                  <a:tcPr/>
                </a:tc>
                <a:tc>
                  <a:txBody>
                    <a:bodyPr/>
                    <a:lstStyle/>
                    <a:p>
                      <a:r>
                        <a:rPr lang="en-US" sz="1800" dirty="0"/>
                        <a:t>Discontinue medication</a:t>
                      </a:r>
                      <a:r>
                        <a:rPr lang="en-US" sz="1800" baseline="0" dirty="0"/>
                        <a:t> or adjust dose</a:t>
                      </a:r>
                      <a:endParaRPr lang="en-US" sz="1800" dirty="0"/>
                    </a:p>
                  </a:txBody>
                  <a:tcPr/>
                </a:tc>
                <a:tc>
                  <a:txBody>
                    <a:bodyPr/>
                    <a:lstStyle/>
                    <a:p>
                      <a:r>
                        <a:rPr lang="en-US" sz="1800" dirty="0"/>
                        <a:t>Haloperidol</a:t>
                      </a:r>
                    </a:p>
                    <a:p>
                      <a:r>
                        <a:rPr lang="en-US" sz="1800" dirty="0"/>
                        <a:t>Ondansetron</a:t>
                      </a:r>
                      <a:r>
                        <a:rPr lang="en-US" sz="1800" baseline="0" dirty="0"/>
                        <a:t> </a:t>
                      </a:r>
                    </a:p>
                    <a:p>
                      <a:r>
                        <a:rPr lang="en-US" sz="1800" baseline="0" dirty="0"/>
                        <a:t>Prochlorperazine</a:t>
                      </a:r>
                      <a:endParaRPr lang="en-US" sz="1800" dirty="0"/>
                    </a:p>
                  </a:txBody>
                  <a:tcPr/>
                </a:tc>
                <a:tc>
                  <a:txBody>
                    <a:bodyPr/>
                    <a:lstStyle/>
                    <a:p>
                      <a:r>
                        <a:rPr lang="en-US" sz="1800" dirty="0"/>
                        <a:t>Dopamine</a:t>
                      </a:r>
                    </a:p>
                    <a:p>
                      <a:r>
                        <a:rPr lang="en-US" sz="1800" dirty="0"/>
                        <a:t>Serotonin</a:t>
                      </a:r>
                      <a:r>
                        <a:rPr lang="en-US" sz="1800" baseline="0" dirty="0"/>
                        <a:t> </a:t>
                      </a:r>
                      <a:r>
                        <a:rPr lang="en-US" sz="1800" dirty="0"/>
                        <a:t> </a:t>
                      </a:r>
                    </a:p>
                    <a:p>
                      <a:r>
                        <a:rPr lang="en-US" sz="1800" dirty="0"/>
                        <a:t>Dopamine </a:t>
                      </a:r>
                    </a:p>
                  </a:txBody>
                  <a:tcPr/>
                </a:tc>
                <a:extLst>
                  <a:ext uri="{0D108BD9-81ED-4DB2-BD59-A6C34878D82A}">
                    <a16:rowId xmlns:a16="http://schemas.microsoft.com/office/drawing/2014/main" val="10001"/>
                  </a:ext>
                </a:extLst>
              </a:tr>
              <a:tr h="989495">
                <a:tc>
                  <a:txBody>
                    <a:bodyPr/>
                    <a:lstStyle/>
                    <a:p>
                      <a:r>
                        <a:rPr lang="en-US" sz="1800" dirty="0"/>
                        <a:t>Chemotherapy</a:t>
                      </a:r>
                    </a:p>
                  </a:txBody>
                  <a:tcPr/>
                </a:tc>
                <a:tc>
                  <a:txBody>
                    <a:bodyPr/>
                    <a:lstStyle/>
                    <a:p>
                      <a:r>
                        <a:rPr lang="en-US" sz="1800" dirty="0"/>
                        <a:t>Adjusting dose</a:t>
                      </a:r>
                    </a:p>
                  </a:txBody>
                  <a:tcPr/>
                </a:tc>
                <a:tc>
                  <a:txBody>
                    <a:bodyPr/>
                    <a:lstStyle/>
                    <a:p>
                      <a:r>
                        <a:rPr lang="en-US" sz="1800" dirty="0">
                          <a:latin typeface="Calibri" charset="0"/>
                        </a:rPr>
                        <a:t>Aprepitant </a:t>
                      </a:r>
                    </a:p>
                    <a:p>
                      <a:r>
                        <a:rPr lang="en-US" sz="1800" dirty="0">
                          <a:latin typeface="Calibri" charset="0"/>
                        </a:rPr>
                        <a:t>Granisetron</a:t>
                      </a:r>
                      <a:endParaRPr lang="en-US" sz="1800" dirty="0"/>
                    </a:p>
                    <a:p>
                      <a:r>
                        <a:rPr lang="en-US" sz="1800" dirty="0"/>
                        <a:t>Ondansetron</a:t>
                      </a:r>
                      <a:r>
                        <a:rPr lang="en-US" sz="1800" baseline="0" dirty="0"/>
                        <a:t> </a:t>
                      </a:r>
                      <a:r>
                        <a:rPr lang="en-US" sz="1800" dirty="0"/>
                        <a:t>  </a:t>
                      </a:r>
                    </a:p>
                  </a:txBody>
                  <a:tcPr/>
                </a:tc>
                <a:tc>
                  <a:txBody>
                    <a:bodyPr/>
                    <a:lstStyle/>
                    <a:p>
                      <a:r>
                        <a:rPr lang="en-US" sz="1800" dirty="0"/>
                        <a:t>NK1</a:t>
                      </a:r>
                    </a:p>
                    <a:p>
                      <a:r>
                        <a:rPr lang="en-US" sz="1800" dirty="0"/>
                        <a:t>Serotonin </a:t>
                      </a:r>
                    </a:p>
                    <a:p>
                      <a:r>
                        <a:rPr lang="en-US" sz="1800" dirty="0"/>
                        <a:t>Serotonin</a:t>
                      </a:r>
                      <a:r>
                        <a:rPr lang="en-US" sz="1800" baseline="0" dirty="0"/>
                        <a:t> </a:t>
                      </a:r>
                      <a:endParaRPr lang="en-US" sz="1800" dirty="0"/>
                    </a:p>
                  </a:txBody>
                  <a:tcPr/>
                </a:tc>
                <a:extLst>
                  <a:ext uri="{0D108BD9-81ED-4DB2-BD59-A6C34878D82A}">
                    <a16:rowId xmlns:a16="http://schemas.microsoft.com/office/drawing/2014/main" val="10002"/>
                  </a:ext>
                </a:extLst>
              </a:tr>
              <a:tr h="1598415">
                <a:tc>
                  <a:txBody>
                    <a:bodyPr/>
                    <a:lstStyle/>
                    <a:p>
                      <a:r>
                        <a:rPr lang="en-US" sz="1800" dirty="0"/>
                        <a:t>Toxins</a:t>
                      </a:r>
                      <a:r>
                        <a:rPr lang="en-US" sz="1800" baseline="0" dirty="0"/>
                        <a:t> / Metabolic</a:t>
                      </a:r>
                    </a:p>
                    <a:p>
                      <a:r>
                        <a:rPr lang="en-US" sz="1800" baseline="0" dirty="0"/>
                        <a:t>(</a:t>
                      </a:r>
                      <a:r>
                        <a:rPr lang="en-US" sz="1800" baseline="0" dirty="0" err="1"/>
                        <a:t>eg</a:t>
                      </a:r>
                      <a:r>
                        <a:rPr lang="en-US" sz="1800" baseline="0" dirty="0"/>
                        <a:t>, renal or liver failure)</a:t>
                      </a:r>
                      <a:endParaRPr lang="en-US" sz="1800" dirty="0"/>
                    </a:p>
                  </a:txBody>
                  <a:tcPr/>
                </a:tc>
                <a:tc>
                  <a:txBody>
                    <a:bodyPr/>
                    <a:lstStyle/>
                    <a:p>
                      <a:r>
                        <a:rPr lang="en-US" sz="1800" dirty="0"/>
                        <a:t>Underlying</a:t>
                      </a:r>
                      <a:r>
                        <a:rPr lang="en-US" sz="1800" baseline="0" dirty="0"/>
                        <a:t> Cause</a:t>
                      </a:r>
                      <a:endParaRPr lang="en-US" sz="1800" dirty="0"/>
                    </a:p>
                  </a:txBody>
                  <a:tcPr/>
                </a:tc>
                <a:tc>
                  <a:txBody>
                    <a:bodyPr/>
                    <a:lstStyle/>
                    <a:p>
                      <a:r>
                        <a:rPr lang="en-US" sz="1800" dirty="0"/>
                        <a:t>Prochlorperazine</a:t>
                      </a:r>
                    </a:p>
                    <a:p>
                      <a:r>
                        <a:rPr lang="en-US" sz="1800" dirty="0"/>
                        <a:t>Haloperidol</a:t>
                      </a:r>
                    </a:p>
                    <a:p>
                      <a:r>
                        <a:rPr lang="en-US" sz="1800" dirty="0"/>
                        <a:t>Ondansetron</a:t>
                      </a:r>
                      <a:r>
                        <a:rPr lang="en-US" sz="1800" baseline="0" dirty="0"/>
                        <a:t> </a:t>
                      </a:r>
                    </a:p>
                    <a:p>
                      <a:r>
                        <a:rPr lang="en-US" sz="1800" baseline="0" dirty="0"/>
                        <a:t>Metoclopromide </a:t>
                      </a:r>
                      <a:endParaRPr lang="en-US" sz="1800" dirty="0"/>
                    </a:p>
                    <a:p>
                      <a:r>
                        <a:rPr lang="en-US" sz="1800" dirty="0"/>
                        <a:t>Chlorpromazine</a:t>
                      </a:r>
                    </a:p>
                  </a:txBody>
                  <a:tcPr/>
                </a:tc>
                <a:tc>
                  <a:txBody>
                    <a:bodyPr/>
                    <a:lstStyle/>
                    <a:p>
                      <a:r>
                        <a:rPr lang="en-US" sz="1800" dirty="0"/>
                        <a:t>Dopamine</a:t>
                      </a:r>
                    </a:p>
                    <a:p>
                      <a:r>
                        <a:rPr lang="en-US" sz="1800" dirty="0"/>
                        <a:t>Dopamine </a:t>
                      </a:r>
                    </a:p>
                    <a:p>
                      <a:r>
                        <a:rPr lang="en-US" sz="1800" dirty="0"/>
                        <a:t>Serotonin</a:t>
                      </a:r>
                      <a:r>
                        <a:rPr lang="en-US" sz="1800" baseline="0" dirty="0"/>
                        <a:t> </a:t>
                      </a:r>
                    </a:p>
                    <a:p>
                      <a:r>
                        <a:rPr lang="en-US" sz="1800" baseline="0" dirty="0"/>
                        <a:t>Dopamine </a:t>
                      </a:r>
                    </a:p>
                    <a:p>
                      <a:r>
                        <a:rPr lang="en-US" sz="1800" baseline="0" dirty="0"/>
                        <a:t>Dopamine </a:t>
                      </a:r>
                      <a:endParaRPr lang="en-US" sz="1800" dirty="0"/>
                    </a:p>
                  </a:txBody>
                  <a:tcPr/>
                </a:tc>
                <a:extLst>
                  <a:ext uri="{0D108BD9-81ED-4DB2-BD59-A6C34878D82A}">
                    <a16:rowId xmlns:a16="http://schemas.microsoft.com/office/drawing/2014/main" val="10003"/>
                  </a:ext>
                </a:extLst>
              </a:tr>
              <a:tr h="989495">
                <a:tc>
                  <a:txBody>
                    <a:bodyPr/>
                    <a:lstStyle/>
                    <a:p>
                      <a:r>
                        <a:rPr lang="en-US" sz="1800" dirty="0" err="1"/>
                        <a:t>Hyponatremia</a:t>
                      </a:r>
                      <a:r>
                        <a:rPr lang="en-US" sz="1800" baseline="0" dirty="0"/>
                        <a:t> </a:t>
                      </a:r>
                    </a:p>
                    <a:p>
                      <a:r>
                        <a:rPr lang="en-US" sz="1800" baseline="0" dirty="0" err="1"/>
                        <a:t>Hypercalemia</a:t>
                      </a:r>
                      <a:r>
                        <a:rPr lang="en-US" sz="1800" baseline="0" dirty="0"/>
                        <a:t> </a:t>
                      </a:r>
                      <a:endParaRPr lang="en-US" sz="1800" dirty="0"/>
                    </a:p>
                  </a:txBody>
                  <a:tcPr/>
                </a:tc>
                <a:tc>
                  <a:txBody>
                    <a:bodyPr/>
                    <a:lstStyle/>
                    <a:p>
                      <a:r>
                        <a:rPr lang="en-US" sz="1800" dirty="0"/>
                        <a:t>Underlying cause </a:t>
                      </a:r>
                    </a:p>
                    <a:p>
                      <a:r>
                        <a:rPr lang="en-US" sz="1800" dirty="0"/>
                        <a:t>Rehydration</a:t>
                      </a:r>
                    </a:p>
                  </a:txBody>
                  <a:tcPr/>
                </a:tc>
                <a:tc>
                  <a:txBody>
                    <a:bodyPr/>
                    <a:lstStyle/>
                    <a:p>
                      <a:r>
                        <a:rPr lang="en-US" sz="1800" dirty="0"/>
                        <a:t>Prochlorperazine</a:t>
                      </a:r>
                      <a:r>
                        <a:rPr lang="en-US" sz="1800" baseline="0" dirty="0"/>
                        <a:t> </a:t>
                      </a:r>
                      <a:endParaRPr lang="en-US" sz="1800" dirty="0"/>
                    </a:p>
                    <a:p>
                      <a:r>
                        <a:rPr lang="en-US" sz="1800" dirty="0"/>
                        <a:t>(Compazine</a:t>
                      </a:r>
                      <a:r>
                        <a:rPr lang="en-US" sz="1800" baseline="0" dirty="0"/>
                        <a:t>) </a:t>
                      </a:r>
                      <a:endParaRPr lang="en-US" sz="1800" dirty="0"/>
                    </a:p>
                  </a:txBody>
                  <a:tcPr/>
                </a:tc>
                <a:tc>
                  <a:txBody>
                    <a:bodyPr/>
                    <a:lstStyle/>
                    <a:p>
                      <a:r>
                        <a:rPr lang="en-US" sz="1800" dirty="0"/>
                        <a:t>Dopamine </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787026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540" y="813597"/>
            <a:ext cx="10972800" cy="1143000"/>
          </a:xfrm>
        </p:spPr>
        <p:txBody>
          <a:bodyPr>
            <a:normAutofit/>
          </a:bodyPr>
          <a:lstStyle/>
          <a:p>
            <a:r>
              <a:rPr lang="en-US" dirty="0"/>
              <a:t>GI N/V: </a:t>
            </a:r>
            <a:r>
              <a:rPr lang="en-US" sz="1600" dirty="0"/>
              <a:t>mechanoreceptors, chemoreceptors, 5HT3, anticholinergic,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1349638"/>
              </p:ext>
            </p:extLst>
          </p:nvPr>
        </p:nvGraphicFramePr>
        <p:xfrm>
          <a:off x="944872" y="1847088"/>
          <a:ext cx="9510075" cy="384048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661501">
                  <a:extLst>
                    <a:ext uri="{9D8B030D-6E8A-4147-A177-3AD203B41FA5}">
                      <a16:colId xmlns:a16="http://schemas.microsoft.com/office/drawing/2014/main" val="20002"/>
                    </a:ext>
                  </a:extLst>
                </a:gridCol>
                <a:gridCol w="2733774">
                  <a:extLst>
                    <a:ext uri="{9D8B030D-6E8A-4147-A177-3AD203B41FA5}">
                      <a16:colId xmlns:a16="http://schemas.microsoft.com/office/drawing/2014/main" val="20003"/>
                    </a:ext>
                  </a:extLst>
                </a:gridCol>
              </a:tblGrid>
              <a:tr h="370840">
                <a:tc>
                  <a:txBody>
                    <a:bodyPr/>
                    <a:lstStyle/>
                    <a:p>
                      <a:r>
                        <a:rPr lang="en-US" dirty="0"/>
                        <a:t>Cause</a:t>
                      </a:r>
                    </a:p>
                  </a:txBody>
                  <a:tcPr/>
                </a:tc>
                <a:tc>
                  <a:txBody>
                    <a:bodyPr/>
                    <a:lstStyle/>
                    <a:p>
                      <a:r>
                        <a:rPr lang="en-US" dirty="0"/>
                        <a:t>Non-Rx </a:t>
                      </a:r>
                      <a:r>
                        <a:rPr lang="en-US" dirty="0" err="1"/>
                        <a:t>Tx</a:t>
                      </a:r>
                      <a:endParaRPr lang="en-US" dirty="0"/>
                    </a:p>
                  </a:txBody>
                  <a:tcPr/>
                </a:tc>
                <a:tc>
                  <a:txBody>
                    <a:bodyPr/>
                    <a:lstStyle/>
                    <a:p>
                      <a:r>
                        <a:rPr lang="en-US" dirty="0"/>
                        <a:t>Drug Therapy</a:t>
                      </a:r>
                    </a:p>
                  </a:txBody>
                  <a:tcPr/>
                </a:tc>
                <a:tc>
                  <a:txBody>
                    <a:bodyPr/>
                    <a:lstStyle/>
                    <a:p>
                      <a:r>
                        <a:rPr lang="en-US" dirty="0"/>
                        <a:t>Receptor</a:t>
                      </a:r>
                      <a:r>
                        <a:rPr lang="en-US" baseline="0" dirty="0"/>
                        <a:t> </a:t>
                      </a:r>
                      <a:endParaRPr lang="en-US" dirty="0"/>
                    </a:p>
                  </a:txBody>
                  <a:tcPr/>
                </a:tc>
                <a:extLst>
                  <a:ext uri="{0D108BD9-81ED-4DB2-BD59-A6C34878D82A}">
                    <a16:rowId xmlns:a16="http://schemas.microsoft.com/office/drawing/2014/main" val="10000"/>
                  </a:ext>
                </a:extLst>
              </a:tr>
              <a:tr h="370840">
                <a:tc>
                  <a:txBody>
                    <a:bodyPr/>
                    <a:lstStyle/>
                    <a:p>
                      <a:r>
                        <a:rPr lang="en-US" sz="1800" dirty="0" err="1"/>
                        <a:t>Dysmotility</a:t>
                      </a:r>
                      <a:r>
                        <a:rPr lang="en-US" sz="1800" dirty="0"/>
                        <a:t> of UGI</a:t>
                      </a:r>
                    </a:p>
                  </a:txBody>
                  <a:tcPr/>
                </a:tc>
                <a:tc>
                  <a:txBody>
                    <a:bodyPr/>
                    <a:lstStyle/>
                    <a:p>
                      <a:r>
                        <a:rPr lang="en-US" sz="1800" dirty="0"/>
                        <a:t>Avoiding</a:t>
                      </a:r>
                      <a:r>
                        <a:rPr lang="en-US" sz="1800" baseline="0" dirty="0"/>
                        <a:t> Rx that slow down gut</a:t>
                      </a:r>
                      <a:endParaRPr lang="en-US" sz="1800" dirty="0"/>
                    </a:p>
                  </a:txBody>
                  <a:tcPr/>
                </a:tc>
                <a:tc>
                  <a:txBody>
                    <a:bodyPr/>
                    <a:lstStyle/>
                    <a:p>
                      <a:r>
                        <a:rPr lang="en-US" sz="1800" dirty="0"/>
                        <a:t>Metoclopramide</a:t>
                      </a:r>
                      <a:r>
                        <a:rPr lang="en-US" sz="1800" baseline="0" dirty="0"/>
                        <a:t> </a:t>
                      </a:r>
                      <a:endParaRPr lang="en-US" sz="1800" dirty="0"/>
                    </a:p>
                  </a:txBody>
                  <a:tcPr/>
                </a:tc>
                <a:tc>
                  <a:txBody>
                    <a:bodyPr/>
                    <a:lstStyle/>
                    <a:p>
                      <a:r>
                        <a:rPr lang="en-US" sz="1800" dirty="0" err="1"/>
                        <a:t>Prokinetics</a:t>
                      </a:r>
                      <a:r>
                        <a:rPr lang="en-US" sz="1800" dirty="0"/>
                        <a:t>/ DA</a:t>
                      </a:r>
                    </a:p>
                  </a:txBody>
                  <a:tcPr/>
                </a:tc>
                <a:extLst>
                  <a:ext uri="{0D108BD9-81ED-4DB2-BD59-A6C34878D82A}">
                    <a16:rowId xmlns:a16="http://schemas.microsoft.com/office/drawing/2014/main" val="10001"/>
                  </a:ext>
                </a:extLst>
              </a:tr>
              <a:tr h="370840">
                <a:tc>
                  <a:txBody>
                    <a:bodyPr/>
                    <a:lstStyle/>
                    <a:p>
                      <a:r>
                        <a:rPr lang="en-US" sz="1800" dirty="0"/>
                        <a:t>Infection / Inflammation</a:t>
                      </a:r>
                    </a:p>
                  </a:txBody>
                  <a:tcPr/>
                </a:tc>
                <a:tc>
                  <a:txBody>
                    <a:bodyPr/>
                    <a:lstStyle/>
                    <a:p>
                      <a:endParaRPr lang="en-US" sz="1800" dirty="0"/>
                    </a:p>
                  </a:txBody>
                  <a:tcPr/>
                </a:tc>
                <a:tc>
                  <a:txBody>
                    <a:bodyPr/>
                    <a:lstStyle/>
                    <a:p>
                      <a:r>
                        <a:rPr lang="en-US" sz="1800" dirty="0"/>
                        <a:t>Scopolamine</a:t>
                      </a:r>
                      <a:r>
                        <a:rPr lang="en-US" sz="1800" baseline="0" dirty="0"/>
                        <a:t> </a:t>
                      </a:r>
                    </a:p>
                    <a:p>
                      <a:r>
                        <a:rPr lang="en-US" sz="1800" baseline="0" dirty="0"/>
                        <a:t>Promethazine </a:t>
                      </a:r>
                    </a:p>
                  </a:txBody>
                  <a:tcPr/>
                </a:tc>
                <a:tc>
                  <a:txBody>
                    <a:bodyPr/>
                    <a:lstStyle/>
                    <a:p>
                      <a:r>
                        <a:rPr lang="en-US" sz="1800" dirty="0"/>
                        <a:t>Anticholinergic</a:t>
                      </a:r>
                    </a:p>
                    <a:p>
                      <a:r>
                        <a:rPr lang="en-US" sz="1800" dirty="0"/>
                        <a:t>Anticholinergic</a:t>
                      </a:r>
                      <a:r>
                        <a:rPr lang="en-US" sz="1800" baseline="0" dirty="0"/>
                        <a:t> &amp; antihistaminic </a:t>
                      </a:r>
                      <a:endParaRPr lang="en-US" sz="1800" dirty="0"/>
                    </a:p>
                  </a:txBody>
                  <a:tcPr/>
                </a:tc>
                <a:extLst>
                  <a:ext uri="{0D108BD9-81ED-4DB2-BD59-A6C34878D82A}">
                    <a16:rowId xmlns:a16="http://schemas.microsoft.com/office/drawing/2014/main" val="10002"/>
                  </a:ext>
                </a:extLst>
              </a:tr>
              <a:tr h="370840">
                <a:tc>
                  <a:txBody>
                    <a:bodyPr/>
                    <a:lstStyle/>
                    <a:p>
                      <a:r>
                        <a:rPr lang="en-US" sz="1800" dirty="0"/>
                        <a:t>Constipation </a:t>
                      </a:r>
                    </a:p>
                  </a:txBody>
                  <a:tcPr/>
                </a:tc>
                <a:tc>
                  <a:txBody>
                    <a:bodyPr/>
                    <a:lstStyle/>
                    <a:p>
                      <a:r>
                        <a:rPr lang="en-US" sz="1800" dirty="0"/>
                        <a:t>Manual </a:t>
                      </a:r>
                      <a:r>
                        <a:rPr lang="en-US" sz="1800" dirty="0" err="1"/>
                        <a:t>disimpaction</a:t>
                      </a:r>
                      <a:endParaRPr lang="en-US" sz="1800" dirty="0"/>
                    </a:p>
                    <a:p>
                      <a:r>
                        <a:rPr lang="en-US" sz="1800" dirty="0"/>
                        <a:t>Hydration </a:t>
                      </a:r>
                    </a:p>
                  </a:txBody>
                  <a:tcPr/>
                </a:tc>
                <a:tc>
                  <a:txBody>
                    <a:bodyPr/>
                    <a:lstStyle/>
                    <a:p>
                      <a:r>
                        <a:rPr lang="en-US" sz="1800" dirty="0"/>
                        <a:t>Laxatives &amp; Enemas </a:t>
                      </a:r>
                    </a:p>
                  </a:txBody>
                  <a:tcPr/>
                </a:tc>
                <a:tc>
                  <a:txBody>
                    <a:bodyPr/>
                    <a:lstStyle/>
                    <a:p>
                      <a:endParaRPr lang="en-US" sz="1800" dirty="0"/>
                    </a:p>
                  </a:txBody>
                  <a:tcPr/>
                </a:tc>
                <a:extLst>
                  <a:ext uri="{0D108BD9-81ED-4DB2-BD59-A6C34878D82A}">
                    <a16:rowId xmlns:a16="http://schemas.microsoft.com/office/drawing/2014/main" val="10003"/>
                  </a:ext>
                </a:extLst>
              </a:tr>
              <a:tr h="370840">
                <a:tc>
                  <a:txBody>
                    <a:bodyPr/>
                    <a:lstStyle/>
                    <a:p>
                      <a:r>
                        <a:rPr lang="en-US" sz="1800" dirty="0"/>
                        <a:t>Mechanical</a:t>
                      </a:r>
                      <a:r>
                        <a:rPr lang="en-US" sz="1800" baseline="0" dirty="0"/>
                        <a:t> Obstruction </a:t>
                      </a:r>
                      <a:endParaRPr lang="en-US" sz="1800" dirty="0"/>
                    </a:p>
                  </a:txBody>
                  <a:tcPr/>
                </a:tc>
                <a:tc>
                  <a:txBody>
                    <a:bodyPr/>
                    <a:lstStyle/>
                    <a:p>
                      <a:r>
                        <a:rPr lang="en-US" sz="1800" dirty="0"/>
                        <a:t>NGT/</a:t>
                      </a:r>
                      <a:r>
                        <a:rPr lang="en-US" sz="1800" baseline="0" dirty="0"/>
                        <a:t> G tube placement </a:t>
                      </a:r>
                      <a:endParaRPr lang="en-US" sz="1800" dirty="0"/>
                    </a:p>
                  </a:txBody>
                  <a:tcPr/>
                </a:tc>
                <a:tc>
                  <a:txBody>
                    <a:bodyPr/>
                    <a:lstStyle/>
                    <a:p>
                      <a:r>
                        <a:rPr lang="en-US" sz="1800" dirty="0"/>
                        <a:t>Scopolamine</a:t>
                      </a:r>
                      <a:r>
                        <a:rPr lang="en-US" sz="1800" baseline="0" dirty="0"/>
                        <a:t> </a:t>
                      </a:r>
                    </a:p>
                    <a:p>
                      <a:r>
                        <a:rPr lang="en-US" sz="1800" dirty="0">
                          <a:latin typeface="Calibri" charset="0"/>
                        </a:rPr>
                        <a:t>Octreotide</a:t>
                      </a:r>
                      <a:endParaRPr lang="en-US" sz="1800" dirty="0"/>
                    </a:p>
                  </a:txBody>
                  <a:tcPr/>
                </a:tc>
                <a:tc>
                  <a:txBody>
                    <a:bodyPr/>
                    <a:lstStyle/>
                    <a:p>
                      <a:r>
                        <a:rPr lang="en-US" sz="1800" dirty="0"/>
                        <a:t>Anticholinergic</a:t>
                      </a:r>
                      <a:r>
                        <a:rPr lang="en-US" sz="1800" baseline="0" dirty="0"/>
                        <a:t> </a:t>
                      </a:r>
                      <a:endParaRPr lang="en-US" sz="1800" dirty="0"/>
                    </a:p>
                    <a:p>
                      <a:r>
                        <a:rPr lang="en-US" sz="1800" dirty="0">
                          <a:latin typeface="Calibri" charset="0"/>
                        </a:rPr>
                        <a:t>somatostatin agonist</a:t>
                      </a:r>
                      <a:endParaRPr lang="en-US" sz="18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61546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4E8C8-51EF-4215-BC8D-4F8EB6B3114C}"/>
              </a:ext>
            </a:extLst>
          </p:cNvPr>
          <p:cNvSpPr>
            <a:spLocks noGrp="1"/>
          </p:cNvSpPr>
          <p:nvPr>
            <p:ph type="title"/>
          </p:nvPr>
        </p:nvSpPr>
        <p:spPr>
          <a:xfrm>
            <a:off x="1784750" y="648677"/>
            <a:ext cx="10051649" cy="625231"/>
          </a:xfrm>
        </p:spPr>
        <p:txBody>
          <a:bodyPr/>
          <a:lstStyle/>
          <a:p>
            <a:pPr algn="ctr"/>
            <a:r>
              <a:rPr lang="en-US" dirty="0"/>
              <a:t>Clinical case</a:t>
            </a:r>
          </a:p>
        </p:txBody>
      </p:sp>
      <p:sp>
        <p:nvSpPr>
          <p:cNvPr id="3" name="Content Placeholder 2">
            <a:extLst>
              <a:ext uri="{FF2B5EF4-FFF2-40B4-BE49-F238E27FC236}">
                <a16:creationId xmlns:a16="http://schemas.microsoft.com/office/drawing/2014/main" id="{DE27C158-4547-44F0-AA03-F10F86BDC79A}"/>
              </a:ext>
            </a:extLst>
          </p:cNvPr>
          <p:cNvSpPr>
            <a:spLocks noGrp="1"/>
          </p:cNvSpPr>
          <p:nvPr>
            <p:ph sz="half" idx="1"/>
          </p:nvPr>
        </p:nvSpPr>
        <p:spPr>
          <a:xfrm>
            <a:off x="1784750" y="1398954"/>
            <a:ext cx="8637717" cy="4476913"/>
          </a:xfrm>
        </p:spPr>
        <p:txBody>
          <a:bodyPr/>
          <a:lstStyle/>
          <a:p>
            <a:r>
              <a:rPr lang="en-US" dirty="0"/>
              <a:t>68 </a:t>
            </a:r>
            <a:r>
              <a:rPr lang="en-US" dirty="0" err="1"/>
              <a:t>yo</a:t>
            </a:r>
            <a:r>
              <a:rPr lang="en-US" dirty="0"/>
              <a:t> man with Stage IV renal carcinoma with known bone </a:t>
            </a:r>
            <a:r>
              <a:rPr lang="en-US" dirty="0" err="1"/>
              <a:t>mets</a:t>
            </a:r>
            <a:r>
              <a:rPr lang="en-US" dirty="0"/>
              <a:t> presents with new severe nausea and vomiting.</a:t>
            </a:r>
          </a:p>
          <a:p>
            <a:r>
              <a:rPr lang="en-US" dirty="0"/>
              <a:t>Patient’s physician recently increased his opioids due to worsening pain</a:t>
            </a:r>
          </a:p>
          <a:p>
            <a:r>
              <a:rPr lang="en-US" dirty="0"/>
              <a:t>He reports abdominal distention and bloating with last BM few days ago</a:t>
            </a:r>
          </a:p>
          <a:p>
            <a:r>
              <a:rPr lang="en-US" dirty="0"/>
              <a:t>Having some dizziness and worsening morning headache</a:t>
            </a:r>
          </a:p>
        </p:txBody>
      </p:sp>
    </p:spTree>
    <p:extLst>
      <p:ext uri="{BB962C8B-B14F-4D97-AF65-F5344CB8AC3E}">
        <p14:creationId xmlns:p14="http://schemas.microsoft.com/office/powerpoint/2010/main" val="52082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CFA058-0413-4D4A-9F51-27060C3C3A5E}"/>
              </a:ext>
            </a:extLst>
          </p:cNvPr>
          <p:cNvSpPr>
            <a:spLocks noGrp="1"/>
          </p:cNvSpPr>
          <p:nvPr>
            <p:ph sz="half" idx="1"/>
          </p:nvPr>
        </p:nvSpPr>
        <p:spPr/>
        <p:txBody>
          <a:bodyPr/>
          <a:lstStyle/>
          <a:p>
            <a:r>
              <a:rPr lang="en-US" dirty="0"/>
              <a:t>WHAT ARE SOME OF THE POSSIBLE CAUSES OF HIS NAUSEA AND VOMITING THAT YOU WOULD BE WORRIED ABOUT?</a:t>
            </a:r>
          </a:p>
        </p:txBody>
      </p:sp>
      <p:sp>
        <p:nvSpPr>
          <p:cNvPr id="5" name="Title 4">
            <a:extLst>
              <a:ext uri="{FF2B5EF4-FFF2-40B4-BE49-F238E27FC236}">
                <a16:creationId xmlns:a16="http://schemas.microsoft.com/office/drawing/2014/main" id="{AE96E153-CD61-4B32-84E0-8FA3631990A6}"/>
              </a:ext>
            </a:extLst>
          </p:cNvPr>
          <p:cNvSpPr>
            <a:spLocks noGrp="1"/>
          </p:cNvSpPr>
          <p:nvPr>
            <p:ph type="title"/>
          </p:nvPr>
        </p:nvSpPr>
        <p:spPr/>
        <p:txBody>
          <a:bodyPr/>
          <a:lstStyle/>
          <a:p>
            <a:r>
              <a:rPr lang="en-US" dirty="0"/>
              <a:t>QUESTION</a:t>
            </a:r>
          </a:p>
        </p:txBody>
      </p:sp>
    </p:spTree>
    <p:extLst>
      <p:ext uri="{BB962C8B-B14F-4D97-AF65-F5344CB8AC3E}">
        <p14:creationId xmlns:p14="http://schemas.microsoft.com/office/powerpoint/2010/main" val="3383678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Dyspnea </a:t>
            </a:r>
          </a:p>
        </p:txBody>
      </p:sp>
      <p:pic>
        <p:nvPicPr>
          <p:cNvPr id="4" name="Content Placeholder 3" descr="j0229833"/>
          <p:cNvPicPr>
            <a:picLocks noGrp="1" noChangeAspect="1" noChangeArrowheads="1"/>
          </p:cNvPicPr>
          <p:nvPr>
            <p:ph sz="half" idx="1"/>
          </p:nvPr>
        </p:nvPicPr>
        <p:blipFill>
          <a:blip r:embed="rId2" cstate="print"/>
          <a:srcRect/>
          <a:stretch>
            <a:fillRect/>
          </a:stretch>
        </p:blipFill>
        <p:spPr bwMode="auto">
          <a:xfrm>
            <a:off x="4229100" y="2376155"/>
            <a:ext cx="3551635" cy="3262676"/>
          </a:xfrm>
          <a:prstGeom prst="rect">
            <a:avLst/>
          </a:prstGeom>
          <a:noFill/>
        </p:spPr>
      </p:pic>
    </p:spTree>
    <p:extLst>
      <p:ext uri="{BB962C8B-B14F-4D97-AF65-F5344CB8AC3E}">
        <p14:creationId xmlns:p14="http://schemas.microsoft.com/office/powerpoint/2010/main" val="361430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768" y="671235"/>
            <a:ext cx="10972800" cy="1143000"/>
          </a:xfrm>
        </p:spPr>
        <p:txBody>
          <a:bodyPr/>
          <a:lstStyle/>
          <a:p>
            <a:r>
              <a:rPr lang="en-US" dirty="0"/>
              <a:t>Constipation </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1" y="1752600"/>
            <a:ext cx="7352300" cy="46024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23689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8555" y="671236"/>
            <a:ext cx="10972800" cy="1143000"/>
          </a:xfrm>
        </p:spPr>
        <p:txBody>
          <a:bodyPr/>
          <a:lstStyle/>
          <a:p>
            <a:r>
              <a:rPr lang="en-US" dirty="0"/>
              <a:t>Constipation Case:</a:t>
            </a:r>
          </a:p>
        </p:txBody>
      </p:sp>
      <p:sp>
        <p:nvSpPr>
          <p:cNvPr id="3" name="Content Placeholder 2"/>
          <p:cNvSpPr>
            <a:spLocks noGrp="1"/>
          </p:cNvSpPr>
          <p:nvPr>
            <p:ph idx="1"/>
          </p:nvPr>
        </p:nvSpPr>
        <p:spPr>
          <a:xfrm>
            <a:off x="958204" y="1935480"/>
            <a:ext cx="10260991" cy="4389120"/>
          </a:xfrm>
        </p:spPr>
        <p:txBody>
          <a:bodyPr>
            <a:normAutofit lnSpcReduction="10000"/>
          </a:bodyPr>
          <a:lstStyle/>
          <a:p>
            <a:pPr marL="0" indent="0">
              <a:buNone/>
            </a:pPr>
            <a:r>
              <a:rPr lang="en-US" dirty="0"/>
              <a:t>Mr. J is ending a four day hospital stay for evaluation of progressive dyspnea due to metastatic lung cancer. He is now breathing comfortably on 3 L oxygen and 30 mg MS </a:t>
            </a:r>
            <a:r>
              <a:rPr lang="en-US" dirty="0" err="1"/>
              <a:t>Contin</a:t>
            </a:r>
            <a:r>
              <a:rPr lang="en-US" dirty="0"/>
              <a:t> Q12 h. He has been receiving the MS </a:t>
            </a:r>
            <a:r>
              <a:rPr lang="en-US" dirty="0" err="1"/>
              <a:t>Contin</a:t>
            </a:r>
            <a:r>
              <a:rPr lang="en-US" dirty="0"/>
              <a:t> for one week.  The primary nurse pages the intern because he hasn’t had a bowel movement in 3 days. The intern orders </a:t>
            </a:r>
            <a:r>
              <a:rPr lang="en-US" dirty="0" err="1"/>
              <a:t>colace</a:t>
            </a:r>
            <a:r>
              <a:rPr lang="en-US" dirty="0"/>
              <a:t> 100mg BID and encourages the patient to take in more fluids</a:t>
            </a:r>
          </a:p>
        </p:txBody>
      </p:sp>
    </p:spTree>
    <p:extLst>
      <p:ext uri="{BB962C8B-B14F-4D97-AF65-F5344CB8AC3E}">
        <p14:creationId xmlns:p14="http://schemas.microsoft.com/office/powerpoint/2010/main" val="29074861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93137"/>
            <a:ext cx="10972800" cy="1143000"/>
          </a:xfrm>
        </p:spPr>
        <p:txBody>
          <a:bodyPr/>
          <a:lstStyle/>
          <a:p>
            <a:r>
              <a:rPr lang="en-US" dirty="0"/>
              <a:t>Constipation continued:</a:t>
            </a:r>
          </a:p>
        </p:txBody>
      </p:sp>
      <p:sp>
        <p:nvSpPr>
          <p:cNvPr id="3" name="Content Placeholder 2"/>
          <p:cNvSpPr>
            <a:spLocks noGrp="1"/>
          </p:cNvSpPr>
          <p:nvPr>
            <p:ph idx="1"/>
          </p:nvPr>
        </p:nvSpPr>
        <p:spPr>
          <a:xfrm>
            <a:off x="843218" y="1935480"/>
            <a:ext cx="10739181" cy="4389120"/>
          </a:xfrm>
        </p:spPr>
        <p:txBody>
          <a:bodyPr/>
          <a:lstStyle/>
          <a:p>
            <a:pPr marL="514350" indent="-514350">
              <a:buFont typeface="+mj-lt"/>
              <a:buAutoNum type="arabicPeriod"/>
            </a:pPr>
            <a:r>
              <a:rPr lang="en-US" dirty="0"/>
              <a:t>What should be included in your assessment?</a:t>
            </a:r>
          </a:p>
          <a:p>
            <a:pPr marL="514350" indent="-514350">
              <a:buFont typeface="+mj-lt"/>
              <a:buAutoNum type="arabicPeriod"/>
            </a:pPr>
            <a:endParaRPr lang="en-US" dirty="0"/>
          </a:p>
          <a:p>
            <a:pPr marL="514350" indent="-514350">
              <a:buFont typeface="+mj-lt"/>
              <a:buAutoNum type="arabicPeriod"/>
            </a:pPr>
            <a:r>
              <a:rPr lang="en-US" dirty="0"/>
              <a:t>Is this proposed treatment appropriate, if Not? Why?</a:t>
            </a:r>
          </a:p>
          <a:p>
            <a:pPr marL="514350" indent="-514350">
              <a:buFont typeface="+mj-lt"/>
              <a:buAutoNum type="arabicPeriod"/>
            </a:pPr>
            <a:endParaRPr lang="en-US" dirty="0"/>
          </a:p>
          <a:p>
            <a:pPr marL="514350" indent="-514350">
              <a:buFont typeface="+mj-lt"/>
              <a:buAutoNum type="arabicPeriod"/>
            </a:pPr>
            <a:r>
              <a:rPr lang="en-US" dirty="0"/>
              <a:t>Suggest an alternative treatment approach?</a:t>
            </a:r>
          </a:p>
        </p:txBody>
      </p:sp>
    </p:spTree>
    <p:extLst>
      <p:ext uri="{BB962C8B-B14F-4D97-AF65-F5344CB8AC3E}">
        <p14:creationId xmlns:p14="http://schemas.microsoft.com/office/powerpoint/2010/main" val="4243354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860" y="704088"/>
            <a:ext cx="10547540" cy="1143000"/>
          </a:xfrm>
        </p:spPr>
        <p:txBody>
          <a:bodyPr/>
          <a:lstStyle/>
          <a:p>
            <a:r>
              <a:rPr lang="en-US" dirty="0"/>
              <a:t>Constipation Pathophysiology</a:t>
            </a:r>
          </a:p>
        </p:txBody>
      </p:sp>
      <p:sp>
        <p:nvSpPr>
          <p:cNvPr id="4" name="Content Placeholder 3"/>
          <p:cNvSpPr>
            <a:spLocks noGrp="1"/>
          </p:cNvSpPr>
          <p:nvPr>
            <p:ph sz="half" idx="1"/>
          </p:nvPr>
        </p:nvSpPr>
        <p:spPr>
          <a:xfrm>
            <a:off x="923830" y="1923763"/>
            <a:ext cx="5384800" cy="4434840"/>
          </a:xfrm>
        </p:spPr>
        <p:txBody>
          <a:bodyPr>
            <a:normAutofit fontScale="85000" lnSpcReduction="20000"/>
          </a:bodyPr>
          <a:lstStyle/>
          <a:p>
            <a:r>
              <a:rPr lang="en-US" sz="2000" dirty="0"/>
              <a:t>Pre-</a:t>
            </a:r>
            <a:r>
              <a:rPr lang="en-US" sz="2000" dirty="0" err="1"/>
              <a:t>exisiting</a:t>
            </a:r>
            <a:r>
              <a:rPr lang="en-US" sz="2000" dirty="0"/>
              <a:t> Constipation</a:t>
            </a:r>
          </a:p>
          <a:p>
            <a:pPr lvl="1"/>
            <a:r>
              <a:rPr lang="en-US" sz="1800" dirty="0"/>
              <a:t>Elderly patients </a:t>
            </a:r>
          </a:p>
          <a:p>
            <a:r>
              <a:rPr lang="en-US" sz="2000" dirty="0"/>
              <a:t>Neurologic Abnormalities </a:t>
            </a:r>
          </a:p>
          <a:p>
            <a:pPr lvl="1"/>
            <a:r>
              <a:rPr lang="en-US" sz="1800" dirty="0"/>
              <a:t>Spinal cord lesions </a:t>
            </a:r>
          </a:p>
          <a:p>
            <a:pPr lvl="1"/>
            <a:r>
              <a:rPr lang="en-US" sz="1800" dirty="0"/>
              <a:t>Autonomic dysfunction</a:t>
            </a:r>
          </a:p>
          <a:p>
            <a:pPr lvl="1"/>
            <a:r>
              <a:rPr lang="en-US" sz="1800" dirty="0" err="1"/>
              <a:t>Paraneoplastic</a:t>
            </a:r>
            <a:r>
              <a:rPr lang="en-US" sz="1800" dirty="0"/>
              <a:t> </a:t>
            </a:r>
          </a:p>
          <a:p>
            <a:pPr lvl="1"/>
            <a:r>
              <a:rPr lang="en-US" sz="1800" dirty="0"/>
              <a:t>Parkinson's </a:t>
            </a:r>
          </a:p>
          <a:p>
            <a:r>
              <a:rPr lang="en-US" sz="2000" dirty="0"/>
              <a:t>Medications</a:t>
            </a:r>
          </a:p>
          <a:p>
            <a:pPr lvl="1"/>
            <a:r>
              <a:rPr lang="en-US" sz="2000" dirty="0" err="1"/>
              <a:t>Opioids</a:t>
            </a:r>
            <a:endParaRPr lang="en-US" sz="2000" dirty="0"/>
          </a:p>
          <a:p>
            <a:pPr lvl="1"/>
            <a:r>
              <a:rPr lang="en-US" sz="2000" dirty="0"/>
              <a:t>Calcium Channel Blockers</a:t>
            </a:r>
          </a:p>
          <a:p>
            <a:pPr lvl="1"/>
            <a:r>
              <a:rPr lang="en-US" sz="2000" dirty="0" err="1"/>
              <a:t>Anticholinergics</a:t>
            </a:r>
            <a:r>
              <a:rPr lang="en-US" sz="2000" dirty="0"/>
              <a:t> </a:t>
            </a:r>
          </a:p>
          <a:p>
            <a:endParaRPr lang="en-US" dirty="0"/>
          </a:p>
          <a:p>
            <a:pPr lvl="1"/>
            <a:endParaRPr lang="en-US" sz="2000" dirty="0"/>
          </a:p>
          <a:p>
            <a:pPr lvl="1"/>
            <a:endParaRPr lang="en-US" sz="2000" dirty="0"/>
          </a:p>
          <a:p>
            <a:pPr lvl="1"/>
            <a:endParaRPr lang="en-US" dirty="0"/>
          </a:p>
        </p:txBody>
      </p:sp>
      <p:sp>
        <p:nvSpPr>
          <p:cNvPr id="5" name="Content Placeholder 4"/>
          <p:cNvSpPr>
            <a:spLocks noGrp="1"/>
          </p:cNvSpPr>
          <p:nvPr>
            <p:ph sz="half" idx="2"/>
          </p:nvPr>
        </p:nvSpPr>
        <p:spPr/>
        <p:txBody>
          <a:bodyPr>
            <a:normAutofit fontScale="85000" lnSpcReduction="20000"/>
          </a:bodyPr>
          <a:lstStyle/>
          <a:p>
            <a:r>
              <a:rPr lang="en-US" sz="2000" dirty="0"/>
              <a:t>Metabolic </a:t>
            </a:r>
          </a:p>
          <a:p>
            <a:pPr lvl="1"/>
            <a:r>
              <a:rPr lang="en-US" sz="1800" dirty="0"/>
              <a:t>Dehydration</a:t>
            </a:r>
          </a:p>
          <a:p>
            <a:pPr lvl="1"/>
            <a:r>
              <a:rPr lang="en-US" sz="1800" dirty="0" err="1"/>
              <a:t>Hypercalcemia</a:t>
            </a:r>
            <a:endParaRPr lang="en-US" sz="1800" dirty="0"/>
          </a:p>
          <a:p>
            <a:pPr lvl="1"/>
            <a:r>
              <a:rPr lang="en-US" sz="1800" dirty="0" err="1"/>
              <a:t>Hyporthyroidism</a:t>
            </a:r>
            <a:r>
              <a:rPr lang="en-US" sz="1800" dirty="0"/>
              <a:t> </a:t>
            </a:r>
          </a:p>
          <a:p>
            <a:r>
              <a:rPr lang="en-US" sz="2000" dirty="0"/>
              <a:t>Structural </a:t>
            </a:r>
          </a:p>
          <a:p>
            <a:pPr lvl="1"/>
            <a:r>
              <a:rPr lang="en-US" sz="1800" dirty="0"/>
              <a:t>Fibrosis from radiation</a:t>
            </a:r>
          </a:p>
          <a:p>
            <a:pPr lvl="1"/>
            <a:r>
              <a:rPr lang="en-US" sz="1800" dirty="0"/>
              <a:t>Adhesions </a:t>
            </a:r>
          </a:p>
          <a:p>
            <a:pPr lvl="1"/>
            <a:r>
              <a:rPr lang="en-US" sz="1800" dirty="0"/>
              <a:t>Tumors </a:t>
            </a:r>
          </a:p>
          <a:p>
            <a:r>
              <a:rPr lang="en-US" sz="2000" dirty="0"/>
              <a:t>Limited Mobility </a:t>
            </a:r>
          </a:p>
          <a:p>
            <a:r>
              <a:rPr lang="en-US" sz="2000" dirty="0"/>
              <a:t>Dietary </a:t>
            </a:r>
          </a:p>
          <a:p>
            <a:pPr lvl="1"/>
            <a:r>
              <a:rPr lang="en-US" sz="1800" dirty="0"/>
              <a:t>Decreased Fiber</a:t>
            </a:r>
          </a:p>
        </p:txBody>
      </p:sp>
    </p:spTree>
    <p:extLst>
      <p:ext uri="{BB962C8B-B14F-4D97-AF65-F5344CB8AC3E}">
        <p14:creationId xmlns:p14="http://schemas.microsoft.com/office/powerpoint/2010/main" val="41262726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47" y="621956"/>
            <a:ext cx="10972800" cy="1143000"/>
          </a:xfrm>
        </p:spPr>
        <p:txBody>
          <a:bodyPr/>
          <a:lstStyle/>
          <a:p>
            <a:r>
              <a:rPr lang="en-US" dirty="0"/>
              <a:t>Assessment of Constipation </a:t>
            </a:r>
          </a:p>
        </p:txBody>
      </p:sp>
      <p:sp>
        <p:nvSpPr>
          <p:cNvPr id="3" name="Content Placeholder 2"/>
          <p:cNvSpPr>
            <a:spLocks noGrp="1"/>
          </p:cNvSpPr>
          <p:nvPr>
            <p:ph idx="1"/>
          </p:nvPr>
        </p:nvSpPr>
        <p:spPr>
          <a:xfrm>
            <a:off x="866947" y="1847873"/>
            <a:ext cx="10972800" cy="4389120"/>
          </a:xfrm>
        </p:spPr>
        <p:txBody>
          <a:bodyPr/>
          <a:lstStyle/>
          <a:p>
            <a:r>
              <a:rPr lang="en-US" dirty="0"/>
              <a:t>Bowel History: color, odor, size. </a:t>
            </a:r>
          </a:p>
          <a:p>
            <a:r>
              <a:rPr lang="en-US" dirty="0"/>
              <a:t>Other Symptoms: nausea, vomiting, abdominal pain, diarrhea or bloating. </a:t>
            </a:r>
          </a:p>
          <a:p>
            <a:r>
              <a:rPr lang="en-US" dirty="0"/>
              <a:t>Medication review</a:t>
            </a:r>
          </a:p>
          <a:p>
            <a:r>
              <a:rPr lang="en-US" dirty="0"/>
              <a:t>Physical Examination: abdominal distention, rectal exam, palpable masses</a:t>
            </a:r>
          </a:p>
          <a:p>
            <a:r>
              <a:rPr lang="en-US" dirty="0"/>
              <a:t>Imaging: KUB, Abdominal Series, or CT Scan.  </a:t>
            </a:r>
          </a:p>
        </p:txBody>
      </p:sp>
    </p:spTree>
    <p:extLst>
      <p:ext uri="{BB962C8B-B14F-4D97-AF65-F5344CB8AC3E}">
        <p14:creationId xmlns:p14="http://schemas.microsoft.com/office/powerpoint/2010/main" val="11801830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540" y="720514"/>
            <a:ext cx="10972800" cy="1143000"/>
          </a:xfrm>
        </p:spPr>
        <p:txBody>
          <a:bodyPr/>
          <a:lstStyle/>
          <a:p>
            <a:r>
              <a:rPr lang="en-US" dirty="0"/>
              <a:t>Treatment of Constipation </a:t>
            </a:r>
          </a:p>
        </p:txBody>
      </p:sp>
      <p:sp>
        <p:nvSpPr>
          <p:cNvPr id="3" name="Content Placeholder 2"/>
          <p:cNvSpPr>
            <a:spLocks noGrp="1"/>
          </p:cNvSpPr>
          <p:nvPr>
            <p:ph idx="1"/>
          </p:nvPr>
        </p:nvSpPr>
        <p:spPr>
          <a:xfrm>
            <a:off x="963678" y="1935480"/>
            <a:ext cx="10618721" cy="4389120"/>
          </a:xfrm>
        </p:spPr>
        <p:txBody>
          <a:bodyPr>
            <a:normAutofit lnSpcReduction="10000"/>
          </a:bodyPr>
          <a:lstStyle/>
          <a:p>
            <a:r>
              <a:rPr lang="en-US" dirty="0">
                <a:latin typeface="Calibri" charset="0"/>
              </a:rPr>
              <a:t>Treating: correct reversible causes, prevention, education, monitoring. </a:t>
            </a:r>
          </a:p>
          <a:p>
            <a:r>
              <a:rPr lang="en-US" dirty="0">
                <a:latin typeface="Calibri" charset="0"/>
              </a:rPr>
              <a:t>Fibers/Fluids: increase volume, triggers peristalsis, do not use if severely constipated or bloating. (</a:t>
            </a:r>
            <a:r>
              <a:rPr lang="en-US" dirty="0" err="1">
                <a:latin typeface="Calibri" charset="0"/>
              </a:rPr>
              <a:t>Psyllium</a:t>
            </a:r>
            <a:r>
              <a:rPr lang="en-US" dirty="0">
                <a:latin typeface="Calibri" charset="0"/>
              </a:rPr>
              <a:t>/Metamucil)</a:t>
            </a:r>
          </a:p>
          <a:p>
            <a:r>
              <a:rPr lang="en-US" dirty="0">
                <a:latin typeface="Calibri" charset="0"/>
              </a:rPr>
              <a:t>Stool Softeners: Detergents that break up the fat content and allow water to penetrate (</a:t>
            </a:r>
            <a:r>
              <a:rPr lang="en-US" dirty="0" err="1">
                <a:latin typeface="Calibri" charset="0"/>
              </a:rPr>
              <a:t>Docusate</a:t>
            </a:r>
            <a:r>
              <a:rPr lang="en-US" dirty="0">
                <a:latin typeface="Calibri" charset="0"/>
              </a:rPr>
              <a:t> sodium)</a:t>
            </a:r>
          </a:p>
          <a:p>
            <a:r>
              <a:rPr lang="en-US" dirty="0">
                <a:latin typeface="Calibri" charset="0"/>
              </a:rPr>
              <a:t>Stimulant Laxatives: increase intestinal propulsive activity. (Prune Juice, </a:t>
            </a:r>
            <a:r>
              <a:rPr lang="en-US" dirty="0" err="1">
                <a:latin typeface="Calibri" charset="0"/>
              </a:rPr>
              <a:t>Senna</a:t>
            </a:r>
            <a:r>
              <a:rPr lang="en-US" dirty="0">
                <a:latin typeface="Calibri" charset="0"/>
              </a:rPr>
              <a:t> and </a:t>
            </a:r>
            <a:r>
              <a:rPr lang="en-US" dirty="0" err="1">
                <a:latin typeface="Calibri" charset="0"/>
              </a:rPr>
              <a:t>Bisacodyl</a:t>
            </a:r>
            <a:r>
              <a:rPr lang="en-US" dirty="0">
                <a:latin typeface="Calibri" charset="0"/>
              </a:rPr>
              <a:t>) </a:t>
            </a:r>
          </a:p>
          <a:p>
            <a:endParaRPr lang="en-US" dirty="0">
              <a:latin typeface="Calibri" charset="0"/>
            </a:endParaRPr>
          </a:p>
          <a:p>
            <a:endParaRPr lang="en-US" dirty="0"/>
          </a:p>
        </p:txBody>
      </p:sp>
    </p:spTree>
    <p:extLst>
      <p:ext uri="{BB962C8B-B14F-4D97-AF65-F5344CB8AC3E}">
        <p14:creationId xmlns:p14="http://schemas.microsoft.com/office/powerpoint/2010/main" val="34859521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111" y="742416"/>
            <a:ext cx="10972800" cy="1143000"/>
          </a:xfrm>
        </p:spPr>
        <p:txBody>
          <a:bodyPr/>
          <a:lstStyle/>
          <a:p>
            <a:r>
              <a:rPr lang="en-US" dirty="0"/>
              <a:t>Treatment of Constipation </a:t>
            </a:r>
          </a:p>
        </p:txBody>
      </p:sp>
      <p:sp>
        <p:nvSpPr>
          <p:cNvPr id="3" name="Content Placeholder 2"/>
          <p:cNvSpPr>
            <a:spLocks noGrp="1"/>
          </p:cNvSpPr>
          <p:nvPr>
            <p:ph idx="1"/>
          </p:nvPr>
        </p:nvSpPr>
        <p:spPr>
          <a:xfrm>
            <a:off x="1053110" y="1935480"/>
            <a:ext cx="10529289" cy="4389120"/>
          </a:xfrm>
        </p:spPr>
        <p:txBody>
          <a:bodyPr/>
          <a:lstStyle/>
          <a:p>
            <a:r>
              <a:rPr lang="en-US" dirty="0">
                <a:latin typeface="Calibri" charset="0"/>
              </a:rPr>
              <a:t>Osmotic Laxatives: pull water into the bowel lumen, increase volume. (</a:t>
            </a:r>
            <a:r>
              <a:rPr lang="en-US" dirty="0" err="1">
                <a:latin typeface="Calibri" charset="0"/>
              </a:rPr>
              <a:t>Golytely</a:t>
            </a:r>
            <a:r>
              <a:rPr lang="en-US" dirty="0">
                <a:latin typeface="Calibri" charset="0"/>
              </a:rPr>
              <a:t>, </a:t>
            </a:r>
            <a:r>
              <a:rPr lang="en-US" dirty="0" err="1">
                <a:latin typeface="Calibri" charset="0"/>
              </a:rPr>
              <a:t>lactulose</a:t>
            </a:r>
            <a:r>
              <a:rPr lang="en-US" dirty="0">
                <a:latin typeface="Calibri" charset="0"/>
              </a:rPr>
              <a:t>, </a:t>
            </a:r>
            <a:r>
              <a:rPr lang="en-US" dirty="0" err="1">
                <a:latin typeface="Calibri" charset="0"/>
              </a:rPr>
              <a:t>sorbitol</a:t>
            </a:r>
            <a:r>
              <a:rPr lang="en-US" dirty="0">
                <a:latin typeface="Calibri" charset="0"/>
              </a:rPr>
              <a:t>, polyethylene </a:t>
            </a:r>
            <a:r>
              <a:rPr lang="en-US" dirty="0" err="1">
                <a:latin typeface="Calibri" charset="0"/>
              </a:rPr>
              <a:t>gyclol</a:t>
            </a:r>
            <a:r>
              <a:rPr lang="en-US" dirty="0">
                <a:latin typeface="Calibri" charset="0"/>
              </a:rPr>
              <a:t>, magnesium citrate / hydroxide).</a:t>
            </a:r>
          </a:p>
          <a:p>
            <a:r>
              <a:rPr lang="en-US" dirty="0">
                <a:latin typeface="Calibri" charset="0"/>
              </a:rPr>
              <a:t>Lubricants: suppositories and enemas work mechanically to soften the leading edge of hard, dry stool. (</a:t>
            </a:r>
            <a:r>
              <a:rPr lang="en-US" dirty="0" err="1">
                <a:latin typeface="Calibri" charset="0"/>
              </a:rPr>
              <a:t>Glycerine</a:t>
            </a:r>
            <a:r>
              <a:rPr lang="en-US" dirty="0">
                <a:latin typeface="Calibri" charset="0"/>
              </a:rPr>
              <a:t> / Phosphate / mineral oil / tap water)  </a:t>
            </a:r>
          </a:p>
          <a:p>
            <a:r>
              <a:rPr lang="en-US" dirty="0" err="1"/>
              <a:t>Methylnaltrexone</a:t>
            </a:r>
            <a:r>
              <a:rPr lang="en-US" dirty="0"/>
              <a:t>: Peripheral opioid antagonist </a:t>
            </a:r>
          </a:p>
          <a:p>
            <a:r>
              <a:rPr lang="en-US" dirty="0" err="1">
                <a:latin typeface="Calibri" charset="0"/>
              </a:rPr>
              <a:t>Prokinetics</a:t>
            </a:r>
            <a:r>
              <a:rPr lang="en-US" dirty="0">
                <a:latin typeface="Calibri" charset="0"/>
              </a:rPr>
              <a:t>: Metoclopramide </a:t>
            </a:r>
          </a:p>
          <a:p>
            <a:endParaRPr lang="en-US" dirty="0"/>
          </a:p>
        </p:txBody>
      </p:sp>
    </p:spTree>
    <p:extLst>
      <p:ext uri="{BB962C8B-B14F-4D97-AF65-F5344CB8AC3E}">
        <p14:creationId xmlns:p14="http://schemas.microsoft.com/office/powerpoint/2010/main" val="39819904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19F8-0048-407D-B985-DBA284A3543C}"/>
              </a:ext>
            </a:extLst>
          </p:cNvPr>
          <p:cNvSpPr>
            <a:spLocks noGrp="1"/>
          </p:cNvSpPr>
          <p:nvPr>
            <p:ph type="title"/>
          </p:nvPr>
        </p:nvSpPr>
        <p:spPr/>
        <p:txBody>
          <a:bodyPr/>
          <a:lstStyle/>
          <a:p>
            <a:r>
              <a:rPr lang="en-US" dirty="0"/>
              <a:t>CLINICAL CASE</a:t>
            </a:r>
          </a:p>
        </p:txBody>
      </p:sp>
      <p:sp>
        <p:nvSpPr>
          <p:cNvPr id="3" name="Content Placeholder 2">
            <a:extLst>
              <a:ext uri="{FF2B5EF4-FFF2-40B4-BE49-F238E27FC236}">
                <a16:creationId xmlns:a16="http://schemas.microsoft.com/office/drawing/2014/main" id="{36E7D7E1-F588-41EC-B73E-1EB543113F4A}"/>
              </a:ext>
            </a:extLst>
          </p:cNvPr>
          <p:cNvSpPr>
            <a:spLocks noGrp="1"/>
          </p:cNvSpPr>
          <p:nvPr>
            <p:ph sz="half" idx="1"/>
          </p:nvPr>
        </p:nvSpPr>
        <p:spPr/>
        <p:txBody>
          <a:bodyPr/>
          <a:lstStyle/>
          <a:p>
            <a:r>
              <a:rPr lang="en-US" dirty="0"/>
              <a:t>54 YO WOMAN WITH STAGE IIIB OVARIAN CANCER PRESENTS WITH ABDOMINAL DISTENTION, NAUSEA WITH VOMITING OF FECAL MATERIAL</a:t>
            </a:r>
          </a:p>
          <a:p>
            <a:r>
              <a:rPr lang="en-US" dirty="0"/>
              <a:t>NO STOOL OR BOWEL MOVEMENT IN 5 DAYS</a:t>
            </a:r>
          </a:p>
          <a:p>
            <a:r>
              <a:rPr lang="en-US" dirty="0"/>
              <a:t>DENIES PASSING FLATUS</a:t>
            </a:r>
          </a:p>
        </p:txBody>
      </p:sp>
    </p:spTree>
    <p:extLst>
      <p:ext uri="{BB962C8B-B14F-4D97-AF65-F5344CB8AC3E}">
        <p14:creationId xmlns:p14="http://schemas.microsoft.com/office/powerpoint/2010/main" val="5952918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Malignant Bowel Obstruction (MBO)</a:t>
            </a:r>
          </a:p>
        </p:txBody>
      </p:sp>
      <p:pic>
        <p:nvPicPr>
          <p:cNvPr id="4" name="Content Placeholder 3"/>
          <p:cNvPicPr>
            <a:picLocks noChangeAspect="1"/>
          </p:cNvPicPr>
          <p:nvPr/>
        </p:nvPicPr>
        <p:blipFill>
          <a:blip r:embed="rId2"/>
          <a:srcRect l="-21133" r="-21133"/>
          <a:stretch>
            <a:fillRect/>
          </a:stretch>
        </p:blipFill>
        <p:spPr>
          <a:xfrm>
            <a:off x="2137063" y="1785926"/>
            <a:ext cx="8229600" cy="4800600"/>
          </a:xfrm>
          <a:prstGeom prst="rect">
            <a:avLst/>
          </a:prstGeom>
        </p:spPr>
      </p:pic>
    </p:spTree>
    <p:extLst>
      <p:ext uri="{BB962C8B-B14F-4D97-AF65-F5344CB8AC3E}">
        <p14:creationId xmlns:p14="http://schemas.microsoft.com/office/powerpoint/2010/main" val="41532358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MBO</a:t>
            </a:r>
          </a:p>
        </p:txBody>
      </p:sp>
      <p:sp>
        <p:nvSpPr>
          <p:cNvPr id="3" name="Content Placeholder 2"/>
          <p:cNvSpPr>
            <a:spLocks noGrp="1"/>
          </p:cNvSpPr>
          <p:nvPr>
            <p:ph sz="half" idx="1"/>
          </p:nvPr>
        </p:nvSpPr>
        <p:spPr/>
        <p:txBody>
          <a:bodyPr>
            <a:normAutofit fontScale="92500" lnSpcReduction="20000"/>
          </a:bodyPr>
          <a:lstStyle/>
          <a:p>
            <a:r>
              <a:rPr lang="en-US" dirty="0"/>
              <a:t>Common in ovarian cancer and colon cancer</a:t>
            </a:r>
          </a:p>
          <a:p>
            <a:r>
              <a:rPr lang="en-US" dirty="0"/>
              <a:t>Management of patients with MBO is influenced by:</a:t>
            </a:r>
          </a:p>
          <a:p>
            <a:pPr lvl="1"/>
            <a:r>
              <a:rPr lang="en-US" dirty="0"/>
              <a:t>The level of obstruction</a:t>
            </a:r>
          </a:p>
          <a:p>
            <a:pPr lvl="1"/>
            <a:r>
              <a:rPr lang="en-US" dirty="0"/>
              <a:t>Pattern of disease &amp; clinical stage of cancer </a:t>
            </a:r>
          </a:p>
          <a:p>
            <a:pPr lvl="1"/>
            <a:r>
              <a:rPr lang="en-US" dirty="0"/>
              <a:t>Overall prognosis</a:t>
            </a:r>
          </a:p>
          <a:p>
            <a:pPr lvl="1"/>
            <a:r>
              <a:rPr lang="en-US" dirty="0"/>
              <a:t>Prior and potentially future anti-cancer treatments</a:t>
            </a:r>
          </a:p>
          <a:p>
            <a:pPr lvl="1"/>
            <a:r>
              <a:rPr lang="en-US" dirty="0"/>
              <a:t>Functional status &amp; expected survival</a:t>
            </a:r>
          </a:p>
          <a:p>
            <a:pPr lvl="1"/>
            <a:r>
              <a:rPr lang="en-US" dirty="0"/>
              <a:t>Patient goals</a:t>
            </a:r>
          </a:p>
          <a:p>
            <a:endParaRPr lang="en-US" dirty="0"/>
          </a:p>
        </p:txBody>
      </p:sp>
    </p:spTree>
    <p:extLst>
      <p:ext uri="{BB962C8B-B14F-4D97-AF65-F5344CB8AC3E}">
        <p14:creationId xmlns:p14="http://schemas.microsoft.com/office/powerpoint/2010/main" val="2201954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Dyspnea </a:t>
            </a:r>
          </a:p>
        </p:txBody>
      </p:sp>
      <p:sp>
        <p:nvSpPr>
          <p:cNvPr id="3" name="Content Placeholder 2"/>
          <p:cNvSpPr>
            <a:spLocks noGrp="1"/>
          </p:cNvSpPr>
          <p:nvPr>
            <p:ph sz="half" idx="1"/>
          </p:nvPr>
        </p:nvSpPr>
        <p:spPr/>
        <p:txBody>
          <a:bodyPr>
            <a:normAutofit fontScale="85000" lnSpcReduction="20000"/>
          </a:bodyPr>
          <a:lstStyle/>
          <a:p>
            <a:r>
              <a:rPr lang="en-US" dirty="0"/>
              <a:t>Defined by the American Thoracic Society: “a subjective experience of breathing,   discomfort that consists of qualitatively  distinct sensations that vary in intensity”</a:t>
            </a:r>
          </a:p>
          <a:p>
            <a:r>
              <a:rPr lang="en-US" dirty="0"/>
              <a:t>Distinct sensation of breathing are produced by stimulation of various neurophysiologic pathways</a:t>
            </a:r>
          </a:p>
          <a:p>
            <a:r>
              <a:rPr lang="en-US" dirty="0"/>
              <a:t>Dyspnea occurs if the degree of motor output required is perceived to unsustainable or disproportionate to the sensory information received.</a:t>
            </a:r>
          </a:p>
        </p:txBody>
      </p:sp>
    </p:spTree>
    <p:extLst>
      <p:ext uri="{BB962C8B-B14F-4D97-AF65-F5344CB8AC3E}">
        <p14:creationId xmlns:p14="http://schemas.microsoft.com/office/powerpoint/2010/main" val="37203259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Vicious Cycle of MBO</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510365438"/>
              </p:ext>
            </p:extLst>
          </p:nvPr>
        </p:nvGraphicFramePr>
        <p:xfrm>
          <a:off x="-290945" y="1569028"/>
          <a:ext cx="12624955" cy="5507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Up Arrow 4"/>
          <p:cNvSpPr/>
          <p:nvPr/>
        </p:nvSpPr>
        <p:spPr>
          <a:xfrm rot="19583207">
            <a:off x="5307847" y="2773079"/>
            <a:ext cx="191690" cy="783431"/>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500"/>
          </a:p>
        </p:txBody>
      </p:sp>
      <p:sp>
        <p:nvSpPr>
          <p:cNvPr id="6" name="TextBox 2"/>
          <p:cNvSpPr txBox="1">
            <a:spLocks noChangeArrowheads="1"/>
          </p:cNvSpPr>
          <p:nvPr/>
        </p:nvSpPr>
        <p:spPr bwMode="auto">
          <a:xfrm>
            <a:off x="5316681" y="3807821"/>
            <a:ext cx="1254919" cy="415498"/>
          </a:xfrm>
          <a:prstGeom prst="rect">
            <a:avLst/>
          </a:prstGeom>
          <a:noFill/>
          <a:ln w="9525">
            <a:noFill/>
            <a:miter lim="800000"/>
            <a:headEnd/>
            <a:tailEnd/>
          </a:ln>
        </p:spPr>
        <p:txBody>
          <a:bodyPr>
            <a:spAutoFit/>
          </a:bodyPr>
          <a:lstStyle/>
          <a:p>
            <a:pPr algn="ctr"/>
            <a:r>
              <a:rPr lang="en-US" sz="2100" dirty="0">
                <a:latin typeface="Century Gothic" pitchFamily="34" charset="0"/>
              </a:rPr>
              <a:t>VIP</a:t>
            </a:r>
          </a:p>
        </p:txBody>
      </p:sp>
      <p:sp>
        <p:nvSpPr>
          <p:cNvPr id="7" name="Down Arrow 6"/>
          <p:cNvSpPr/>
          <p:nvPr/>
        </p:nvSpPr>
        <p:spPr>
          <a:xfrm>
            <a:off x="5866751" y="4317809"/>
            <a:ext cx="154781" cy="112633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500"/>
          </a:p>
        </p:txBody>
      </p:sp>
    </p:spTree>
    <p:extLst>
      <p:ext uri="{BB962C8B-B14F-4D97-AF65-F5344CB8AC3E}">
        <p14:creationId xmlns:p14="http://schemas.microsoft.com/office/powerpoint/2010/main" val="880324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Approaches to Management of MBO</a:t>
            </a:r>
          </a:p>
        </p:txBody>
      </p:sp>
      <p:pic>
        <p:nvPicPr>
          <p:cNvPr id="4" name="Content Placeholder 3"/>
          <p:cNvPicPr>
            <a:picLocks noGrp="1" noChangeAspect="1"/>
          </p:cNvPicPr>
          <p:nvPr>
            <p:ph sz="half" idx="1"/>
          </p:nvPr>
        </p:nvPicPr>
        <p:blipFill>
          <a:blip r:embed="rId2"/>
          <a:srcRect l="-19822" r="-19822"/>
          <a:stretch>
            <a:fillRect/>
          </a:stretch>
        </p:blipFill>
        <p:spPr>
          <a:xfrm>
            <a:off x="1342916" y="1889101"/>
            <a:ext cx="8933693" cy="4740299"/>
          </a:xfrm>
        </p:spPr>
      </p:pic>
    </p:spTree>
    <p:extLst>
      <p:ext uri="{BB962C8B-B14F-4D97-AF65-F5344CB8AC3E}">
        <p14:creationId xmlns:p14="http://schemas.microsoft.com/office/powerpoint/2010/main" val="41661411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MBO Goals of Care</a:t>
            </a:r>
          </a:p>
        </p:txBody>
      </p:sp>
      <p:sp>
        <p:nvSpPr>
          <p:cNvPr id="3" name="Content Placeholder 2"/>
          <p:cNvSpPr>
            <a:spLocks noGrp="1"/>
          </p:cNvSpPr>
          <p:nvPr>
            <p:ph sz="half" idx="1"/>
          </p:nvPr>
        </p:nvSpPr>
        <p:spPr/>
        <p:txBody>
          <a:bodyPr/>
          <a:lstStyle/>
          <a:p>
            <a:r>
              <a:rPr lang="en-US" dirty="0"/>
              <a:t>Decrease nausea, vomiting and pain</a:t>
            </a:r>
          </a:p>
          <a:p>
            <a:r>
              <a:rPr lang="en-US" dirty="0"/>
              <a:t>Eliminate need for NG tube and IV Fluids</a:t>
            </a:r>
          </a:p>
          <a:p>
            <a:r>
              <a:rPr lang="en-US" dirty="0"/>
              <a:t>Try to restore patients ability to drink and eat.</a:t>
            </a:r>
          </a:p>
          <a:p>
            <a:pPr marL="0" indent="0">
              <a:buNone/>
            </a:pPr>
            <a:endParaRPr lang="en-US" dirty="0"/>
          </a:p>
        </p:txBody>
      </p:sp>
    </p:spTree>
    <p:extLst>
      <p:ext uri="{BB962C8B-B14F-4D97-AF65-F5344CB8AC3E}">
        <p14:creationId xmlns:p14="http://schemas.microsoft.com/office/powerpoint/2010/main" val="2511468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Initial Steps</a:t>
            </a:r>
          </a:p>
        </p:txBody>
      </p:sp>
      <p:sp>
        <p:nvSpPr>
          <p:cNvPr id="3" name="Content Placeholder 2"/>
          <p:cNvSpPr>
            <a:spLocks noGrp="1"/>
          </p:cNvSpPr>
          <p:nvPr>
            <p:ph sz="half" idx="1"/>
          </p:nvPr>
        </p:nvSpPr>
        <p:spPr/>
        <p:txBody>
          <a:bodyPr>
            <a:normAutofit fontScale="92500" lnSpcReduction="10000"/>
          </a:bodyPr>
          <a:lstStyle/>
          <a:p>
            <a:r>
              <a:rPr lang="en-US" dirty="0"/>
              <a:t>Fluids</a:t>
            </a:r>
          </a:p>
          <a:p>
            <a:pPr lvl="1"/>
            <a:r>
              <a:rPr lang="en-US" dirty="0"/>
              <a:t>Indicated only for patients who remain dehydrated </a:t>
            </a:r>
            <a:r>
              <a:rPr lang="en-US" u="sng" dirty="0"/>
              <a:t>and</a:t>
            </a:r>
            <a:r>
              <a:rPr lang="en-US" dirty="0"/>
              <a:t> use to extend life is consistent with the  patient’s goal. </a:t>
            </a:r>
          </a:p>
          <a:p>
            <a:r>
              <a:rPr lang="en-US" dirty="0"/>
              <a:t>Nasogastric (NG) decompression</a:t>
            </a:r>
          </a:p>
          <a:p>
            <a:r>
              <a:rPr lang="en-US" dirty="0"/>
              <a:t>Diagnostic studies:</a:t>
            </a:r>
          </a:p>
          <a:p>
            <a:pPr lvl="1"/>
            <a:r>
              <a:rPr lang="en-US" dirty="0"/>
              <a:t>Abdominal radiographs</a:t>
            </a:r>
          </a:p>
          <a:p>
            <a:pPr lvl="1"/>
            <a:r>
              <a:rPr lang="en-US" dirty="0"/>
              <a:t>Computed tomography (CT) to determine presence and level of obstruction and assess extent of cancer</a:t>
            </a:r>
          </a:p>
          <a:p>
            <a:endParaRPr lang="en-US" dirty="0"/>
          </a:p>
        </p:txBody>
      </p:sp>
    </p:spTree>
    <p:extLst>
      <p:ext uri="{BB962C8B-B14F-4D97-AF65-F5344CB8AC3E}">
        <p14:creationId xmlns:p14="http://schemas.microsoft.com/office/powerpoint/2010/main" val="42567245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784749" y="2296179"/>
            <a:ext cx="4734584" cy="4042276"/>
          </a:xfrm>
        </p:spPr>
        <p:txBody>
          <a:bodyPr>
            <a:normAutofit fontScale="92500" lnSpcReduction="20000"/>
          </a:bodyPr>
          <a:lstStyle/>
          <a:p>
            <a:r>
              <a:rPr lang="en-US" sz="1800" dirty="0"/>
              <a:t>Options:</a:t>
            </a:r>
          </a:p>
          <a:p>
            <a:pPr lvl="1">
              <a:spcBef>
                <a:spcPts val="0"/>
              </a:spcBef>
            </a:pPr>
            <a:r>
              <a:rPr lang="en-US" sz="1800" dirty="0"/>
              <a:t>Laparotomy for tumor </a:t>
            </a:r>
            <a:r>
              <a:rPr lang="en-US" sz="1800" dirty="0" err="1"/>
              <a:t>debullking</a:t>
            </a:r>
            <a:r>
              <a:rPr lang="en-US" sz="1800" dirty="0"/>
              <a:t> and/or bowel resection with </a:t>
            </a:r>
            <a:r>
              <a:rPr lang="en-US" sz="1800" dirty="0" err="1"/>
              <a:t>reanastomosis</a:t>
            </a:r>
            <a:endParaRPr lang="en-US" sz="1800" dirty="0"/>
          </a:p>
          <a:p>
            <a:pPr lvl="1">
              <a:spcBef>
                <a:spcPts val="0"/>
              </a:spcBef>
            </a:pPr>
            <a:r>
              <a:rPr lang="en-US" sz="1800" dirty="0"/>
              <a:t>Bypass procedures</a:t>
            </a:r>
          </a:p>
          <a:p>
            <a:pPr lvl="1">
              <a:spcBef>
                <a:spcPts val="0"/>
              </a:spcBef>
            </a:pPr>
            <a:r>
              <a:rPr lang="en-US" sz="1800" dirty="0"/>
              <a:t>Resection or bypass can be accompanied by gastrostomy placement</a:t>
            </a:r>
          </a:p>
          <a:p>
            <a:pPr>
              <a:spcBef>
                <a:spcPts val="0"/>
              </a:spcBef>
            </a:pPr>
            <a:r>
              <a:rPr lang="en-US" sz="1800" dirty="0"/>
              <a:t>Indications:</a:t>
            </a:r>
          </a:p>
          <a:p>
            <a:pPr lvl="1">
              <a:spcBef>
                <a:spcPts val="0"/>
              </a:spcBef>
            </a:pPr>
            <a:r>
              <a:rPr lang="en-US" sz="1800" dirty="0"/>
              <a:t>Tumor localized</a:t>
            </a:r>
          </a:p>
          <a:p>
            <a:pPr lvl="1">
              <a:spcBef>
                <a:spcPts val="0"/>
              </a:spcBef>
            </a:pPr>
            <a:r>
              <a:rPr lang="en-US" sz="1800" dirty="0"/>
              <a:t>Without extensive vascular invasion or metastasis </a:t>
            </a:r>
          </a:p>
          <a:p>
            <a:pPr lvl="1">
              <a:spcBef>
                <a:spcPts val="0"/>
              </a:spcBef>
            </a:pPr>
            <a:r>
              <a:rPr lang="en-US" sz="1800" dirty="0"/>
              <a:t>Patient with good performance status </a:t>
            </a:r>
          </a:p>
          <a:p>
            <a:endParaRPr lang="en-US" dirty="0"/>
          </a:p>
        </p:txBody>
      </p:sp>
      <p:sp>
        <p:nvSpPr>
          <p:cNvPr id="3" name="Content Placeholder 2"/>
          <p:cNvSpPr>
            <a:spLocks noGrp="1"/>
          </p:cNvSpPr>
          <p:nvPr>
            <p:ph sz="half" idx="10"/>
          </p:nvPr>
        </p:nvSpPr>
        <p:spPr>
          <a:xfrm>
            <a:off x="6737749" y="2297891"/>
            <a:ext cx="4734584" cy="4040564"/>
          </a:xfrm>
        </p:spPr>
        <p:txBody>
          <a:bodyPr>
            <a:normAutofit fontScale="70000" lnSpcReduction="20000"/>
          </a:bodyPr>
          <a:lstStyle/>
          <a:p>
            <a:r>
              <a:rPr lang="en-US" sz="2000" dirty="0"/>
              <a:t>Relative Contraindications</a:t>
            </a:r>
          </a:p>
          <a:p>
            <a:pPr lvl="1"/>
            <a:r>
              <a:rPr lang="en-US" sz="1800" dirty="0"/>
              <a:t>Multiple obstruction sites</a:t>
            </a:r>
          </a:p>
          <a:p>
            <a:pPr lvl="1"/>
            <a:r>
              <a:rPr lang="en-US" sz="1800" dirty="0" err="1"/>
              <a:t>Carcinomatosis</a:t>
            </a:r>
            <a:r>
              <a:rPr lang="en-US" sz="1800" dirty="0"/>
              <a:t> </a:t>
            </a:r>
          </a:p>
          <a:p>
            <a:pPr lvl="1"/>
            <a:r>
              <a:rPr lang="en-US" sz="1800" dirty="0"/>
              <a:t>Diffuse intra-abdominal masses </a:t>
            </a:r>
          </a:p>
          <a:p>
            <a:pPr lvl="1"/>
            <a:r>
              <a:rPr lang="en-US" sz="1800" dirty="0"/>
              <a:t>Distant Metastases</a:t>
            </a:r>
          </a:p>
          <a:p>
            <a:pPr lvl="1"/>
            <a:r>
              <a:rPr lang="en-US" sz="1800" dirty="0"/>
              <a:t>Pleural Effusion</a:t>
            </a:r>
          </a:p>
          <a:p>
            <a:pPr lvl="1"/>
            <a:r>
              <a:rPr lang="en-US" sz="1800" dirty="0"/>
              <a:t>Age greater than 63 years</a:t>
            </a:r>
          </a:p>
          <a:p>
            <a:pPr lvl="1"/>
            <a:r>
              <a:rPr lang="en-US" sz="1800" dirty="0"/>
              <a:t>Ascites</a:t>
            </a:r>
          </a:p>
          <a:p>
            <a:pPr lvl="1"/>
            <a:r>
              <a:rPr lang="en-US" sz="1800" dirty="0"/>
              <a:t>Low Serum Albumin </a:t>
            </a:r>
          </a:p>
          <a:p>
            <a:pPr lvl="1"/>
            <a:r>
              <a:rPr lang="en-US" sz="1800" dirty="0"/>
              <a:t>Prior Radiotherapy</a:t>
            </a:r>
          </a:p>
          <a:p>
            <a:pPr lvl="1"/>
            <a:r>
              <a:rPr lang="en-US" sz="1800" dirty="0"/>
              <a:t>Poor nutritional status </a:t>
            </a:r>
          </a:p>
          <a:p>
            <a:pPr lvl="1"/>
            <a:r>
              <a:rPr lang="en-US" sz="1800" dirty="0"/>
              <a:t>Short diagnosis to obstruction</a:t>
            </a:r>
          </a:p>
          <a:p>
            <a:endParaRPr lang="en-US" dirty="0"/>
          </a:p>
        </p:txBody>
      </p:sp>
      <p:sp>
        <p:nvSpPr>
          <p:cNvPr id="4" name="Title 3"/>
          <p:cNvSpPr>
            <a:spLocks noGrp="1"/>
          </p:cNvSpPr>
          <p:nvPr>
            <p:ph type="title"/>
          </p:nvPr>
        </p:nvSpPr>
        <p:spPr/>
        <p:txBody>
          <a:bodyPr/>
          <a:lstStyle/>
          <a:p>
            <a:r>
              <a:rPr lang="en-US" dirty="0"/>
              <a:t>Operative Interventions</a:t>
            </a:r>
          </a:p>
        </p:txBody>
      </p:sp>
    </p:spTree>
    <p:extLst>
      <p:ext uri="{BB962C8B-B14F-4D97-AF65-F5344CB8AC3E}">
        <p14:creationId xmlns:p14="http://schemas.microsoft.com/office/powerpoint/2010/main" val="19385365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Venting Procedures</a:t>
            </a:r>
          </a:p>
        </p:txBody>
      </p:sp>
      <p:sp>
        <p:nvSpPr>
          <p:cNvPr id="3" name="Content Placeholder 2"/>
          <p:cNvSpPr>
            <a:spLocks noGrp="1"/>
          </p:cNvSpPr>
          <p:nvPr>
            <p:ph sz="half" idx="1"/>
          </p:nvPr>
        </p:nvSpPr>
        <p:spPr/>
        <p:txBody>
          <a:bodyPr/>
          <a:lstStyle/>
          <a:p>
            <a:r>
              <a:rPr lang="en-US" dirty="0"/>
              <a:t>NGT –temporary measure.  </a:t>
            </a:r>
          </a:p>
          <a:p>
            <a:r>
              <a:rPr lang="en-US" dirty="0"/>
              <a:t>PEG – Long term decompression </a:t>
            </a:r>
          </a:p>
          <a:p>
            <a:pPr lvl="1"/>
            <a:r>
              <a:rPr lang="en-US" dirty="0"/>
              <a:t>Estimated to improve nausea and vomiting control in 83-93% of patients.  </a:t>
            </a:r>
          </a:p>
          <a:p>
            <a:pPr lvl="1"/>
            <a:r>
              <a:rPr lang="en-US" dirty="0"/>
              <a:t>Avoided in patients with portal hypertension, large-volume ascites, or high bleeding risk. </a:t>
            </a:r>
          </a:p>
          <a:p>
            <a:endParaRPr lang="en-US" dirty="0"/>
          </a:p>
        </p:txBody>
      </p:sp>
    </p:spTree>
    <p:extLst>
      <p:ext uri="{BB962C8B-B14F-4D97-AF65-F5344CB8AC3E}">
        <p14:creationId xmlns:p14="http://schemas.microsoft.com/office/powerpoint/2010/main" val="20876134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 Expanding Metallic Stents</a:t>
            </a:r>
          </a:p>
        </p:txBody>
      </p:sp>
      <p:sp>
        <p:nvSpPr>
          <p:cNvPr id="3" name="Content Placeholder 2"/>
          <p:cNvSpPr>
            <a:spLocks noGrp="1"/>
          </p:cNvSpPr>
          <p:nvPr>
            <p:ph sz="half" idx="1"/>
          </p:nvPr>
        </p:nvSpPr>
        <p:spPr/>
        <p:txBody>
          <a:bodyPr>
            <a:normAutofit fontScale="85000" lnSpcReduction="20000"/>
          </a:bodyPr>
          <a:lstStyle/>
          <a:p>
            <a:r>
              <a:rPr lang="en-US" dirty="0"/>
              <a:t>Technically feasible locations for stents are limited to the gastric outlet, proximal small bowel, and colon. </a:t>
            </a:r>
          </a:p>
          <a:p>
            <a:r>
              <a:rPr lang="en-US" dirty="0"/>
              <a:t>Clinical success rates of 84-94% </a:t>
            </a:r>
          </a:p>
          <a:p>
            <a:r>
              <a:rPr lang="en-US" dirty="0"/>
              <a:t>Enteral stents are contraindicated if there are multiple stenosis or peritoneal </a:t>
            </a:r>
            <a:r>
              <a:rPr lang="en-US" dirty="0" err="1"/>
              <a:t>carcinomatosis</a:t>
            </a:r>
            <a:r>
              <a:rPr lang="en-US" dirty="0"/>
              <a:t> </a:t>
            </a:r>
          </a:p>
          <a:p>
            <a:r>
              <a:rPr lang="en-US" dirty="0"/>
              <a:t>May be used as a definitive palliative treatment or as a bridge to surgery </a:t>
            </a:r>
          </a:p>
          <a:p>
            <a:pPr lvl="1"/>
            <a:r>
              <a:rPr lang="en-US" dirty="0"/>
              <a:t>As a bridge it would allow for decompressions and bowel preparation for an elective operation.   </a:t>
            </a:r>
          </a:p>
          <a:p>
            <a:endParaRPr lang="en-US" dirty="0"/>
          </a:p>
        </p:txBody>
      </p:sp>
    </p:spTree>
    <p:extLst>
      <p:ext uri="{BB962C8B-B14F-4D97-AF65-F5344CB8AC3E}">
        <p14:creationId xmlns:p14="http://schemas.microsoft.com/office/powerpoint/2010/main" val="18768393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Management of MBO</a:t>
            </a:r>
          </a:p>
        </p:txBody>
      </p:sp>
      <p:sp>
        <p:nvSpPr>
          <p:cNvPr id="3" name="Content Placeholder 2"/>
          <p:cNvSpPr>
            <a:spLocks noGrp="1"/>
          </p:cNvSpPr>
          <p:nvPr>
            <p:ph sz="half" idx="1"/>
          </p:nvPr>
        </p:nvSpPr>
        <p:spPr/>
        <p:txBody>
          <a:bodyPr>
            <a:normAutofit fontScale="92500" lnSpcReduction="20000"/>
          </a:bodyPr>
          <a:lstStyle/>
          <a:p>
            <a:r>
              <a:rPr lang="en-US" dirty="0"/>
              <a:t>Goals:</a:t>
            </a:r>
          </a:p>
          <a:p>
            <a:pPr lvl="1"/>
            <a:r>
              <a:rPr lang="en-US" dirty="0"/>
              <a:t>Relieve continuous abdominal pain and intestinal colic</a:t>
            </a:r>
          </a:p>
          <a:p>
            <a:pPr lvl="1"/>
            <a:r>
              <a:rPr lang="en-US" dirty="0"/>
              <a:t>Reduce vomiting to an acceptable level for the patient without the use of NGT</a:t>
            </a:r>
          </a:p>
          <a:p>
            <a:pPr lvl="1"/>
            <a:r>
              <a:rPr lang="en-US" dirty="0"/>
              <a:t>Relieve Nausea –Two Ways</a:t>
            </a:r>
          </a:p>
          <a:p>
            <a:pPr lvl="2"/>
            <a:r>
              <a:rPr lang="en-US" dirty="0"/>
              <a:t>Drugs that reduce GI Secretions (anticholinergics  and /or somatostatin analogues</a:t>
            </a:r>
          </a:p>
          <a:p>
            <a:pPr lvl="2"/>
            <a:r>
              <a:rPr lang="en-US" dirty="0"/>
              <a:t>Anti-emetics</a:t>
            </a:r>
          </a:p>
          <a:p>
            <a:pPr lvl="1"/>
            <a:r>
              <a:rPr lang="en-US" dirty="0"/>
              <a:t>Achieve Hospital discharge, and to allow for home/hospice care.  </a:t>
            </a:r>
          </a:p>
          <a:p>
            <a:endParaRPr lang="en-US" dirty="0"/>
          </a:p>
        </p:txBody>
      </p:sp>
    </p:spTree>
    <p:extLst>
      <p:ext uri="{BB962C8B-B14F-4D97-AF65-F5344CB8AC3E}">
        <p14:creationId xmlns:p14="http://schemas.microsoft.com/office/powerpoint/2010/main" val="25640122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Pain Control in MBO</a:t>
            </a:r>
          </a:p>
        </p:txBody>
      </p:sp>
      <p:sp>
        <p:nvSpPr>
          <p:cNvPr id="3" name="Content Placeholder 2"/>
          <p:cNvSpPr>
            <a:spLocks noGrp="1"/>
          </p:cNvSpPr>
          <p:nvPr>
            <p:ph sz="half" idx="1"/>
          </p:nvPr>
        </p:nvSpPr>
        <p:spPr/>
        <p:txBody>
          <a:bodyPr>
            <a:normAutofit fontScale="77500" lnSpcReduction="20000"/>
          </a:bodyPr>
          <a:lstStyle/>
          <a:p>
            <a:r>
              <a:rPr lang="en-US" dirty="0"/>
              <a:t>Analgesics  - Continuous Pain </a:t>
            </a:r>
          </a:p>
          <a:p>
            <a:pPr lvl="1"/>
            <a:r>
              <a:rPr lang="en-US" dirty="0"/>
              <a:t>Strong Opioids</a:t>
            </a:r>
          </a:p>
          <a:p>
            <a:pPr lvl="2"/>
            <a:r>
              <a:rPr lang="en-US" dirty="0"/>
              <a:t>PCAs or Subcutaneous infusion </a:t>
            </a:r>
          </a:p>
          <a:p>
            <a:pPr lvl="2"/>
            <a:r>
              <a:rPr lang="en-US" dirty="0"/>
              <a:t>Transdermal </a:t>
            </a:r>
          </a:p>
          <a:p>
            <a:pPr lvl="2"/>
            <a:r>
              <a:rPr lang="en-US" dirty="0"/>
              <a:t>Sublingual - Buprenorphine </a:t>
            </a:r>
          </a:p>
          <a:p>
            <a:r>
              <a:rPr lang="en-US" dirty="0"/>
              <a:t>Anticholinergics – Colicky Pain </a:t>
            </a:r>
          </a:p>
          <a:p>
            <a:pPr lvl="1"/>
            <a:r>
              <a:rPr lang="en-US" dirty="0"/>
              <a:t>Scopolamine Patch</a:t>
            </a:r>
          </a:p>
          <a:p>
            <a:pPr lvl="1"/>
            <a:r>
              <a:rPr lang="en-US" dirty="0" err="1"/>
              <a:t>Hyoscyamine</a:t>
            </a:r>
            <a:r>
              <a:rPr lang="en-US" dirty="0"/>
              <a:t> (</a:t>
            </a:r>
            <a:r>
              <a:rPr lang="en-US" dirty="0" err="1"/>
              <a:t>Levsin</a:t>
            </a:r>
            <a:r>
              <a:rPr lang="en-US" dirty="0"/>
              <a:t>) </a:t>
            </a:r>
          </a:p>
          <a:p>
            <a:r>
              <a:rPr lang="en-US" dirty="0"/>
              <a:t>Corticosteroids</a:t>
            </a:r>
          </a:p>
          <a:p>
            <a:pPr lvl="1"/>
            <a:r>
              <a:rPr lang="en-US" dirty="0"/>
              <a:t>Both co-analgesic and antiemetic </a:t>
            </a:r>
          </a:p>
          <a:p>
            <a:endParaRPr lang="en-US" dirty="0"/>
          </a:p>
        </p:txBody>
      </p:sp>
    </p:spTree>
    <p:extLst>
      <p:ext uri="{BB962C8B-B14F-4D97-AF65-F5344CB8AC3E}">
        <p14:creationId xmlns:p14="http://schemas.microsoft.com/office/powerpoint/2010/main" val="38282813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Reduce the GI Secretions </a:t>
            </a:r>
          </a:p>
        </p:txBody>
      </p:sp>
      <p:sp>
        <p:nvSpPr>
          <p:cNvPr id="3" name="Content Placeholder 2"/>
          <p:cNvSpPr>
            <a:spLocks noGrp="1"/>
          </p:cNvSpPr>
          <p:nvPr>
            <p:ph sz="half" idx="1"/>
          </p:nvPr>
        </p:nvSpPr>
        <p:spPr/>
        <p:txBody>
          <a:bodyPr>
            <a:normAutofit fontScale="70000" lnSpcReduction="20000"/>
          </a:bodyPr>
          <a:lstStyle/>
          <a:p>
            <a:pPr marL="274320" lvl="1" indent="-274320">
              <a:buClr>
                <a:schemeClr val="accent3"/>
              </a:buClr>
              <a:buSzPct val="95000"/>
            </a:pPr>
            <a:r>
              <a:rPr lang="en-US" dirty="0"/>
              <a:t>Anticholinergics - Scopolamine Patch or </a:t>
            </a:r>
            <a:r>
              <a:rPr lang="en-US" dirty="0" err="1"/>
              <a:t>Glycopyrrolate</a:t>
            </a:r>
            <a:endParaRPr lang="en-US" dirty="0"/>
          </a:p>
          <a:p>
            <a:pPr marL="393192" lvl="1" indent="0">
              <a:buNone/>
            </a:pPr>
            <a:r>
              <a:rPr lang="en-US" dirty="0"/>
              <a:t>			And / OR</a:t>
            </a:r>
          </a:p>
          <a:p>
            <a:r>
              <a:rPr lang="en-US" dirty="0"/>
              <a:t>Somatostatin Analogue- Octreotide</a:t>
            </a:r>
          </a:p>
          <a:p>
            <a:pPr lvl="1"/>
            <a:r>
              <a:rPr lang="en-US" dirty="0"/>
              <a:t>Decrease release of enzymes, gastric acid, secretions by inhibiting VIP and increases absorption of water and electrolytes at the intracellular level </a:t>
            </a:r>
          </a:p>
          <a:p>
            <a:pPr lvl="1"/>
            <a:r>
              <a:rPr lang="en-US" dirty="0"/>
              <a:t>Inhibits enteric nervous system to decrease peristalsis and splanchnic blood </a:t>
            </a:r>
            <a:r>
              <a:rPr lang="en-US" dirty="0" err="1"/>
              <a:t>blood</a:t>
            </a:r>
            <a:r>
              <a:rPr lang="en-US" dirty="0"/>
              <a:t> flow</a:t>
            </a:r>
          </a:p>
          <a:p>
            <a:pPr lvl="1"/>
            <a:r>
              <a:rPr lang="en-US" dirty="0"/>
              <a:t>Helps break down vicious cycle of distention-secretion-distention and bowel contractile hyperactivity </a:t>
            </a:r>
          </a:p>
          <a:p>
            <a:pPr lvl="1"/>
            <a:r>
              <a:rPr lang="en-US" dirty="0"/>
              <a:t>100 mcg IV/SQ Q8 hours, max 900 mcg in 24 hours</a:t>
            </a:r>
          </a:p>
          <a:p>
            <a:pPr lvl="1"/>
            <a:r>
              <a:rPr lang="en-US" dirty="0"/>
              <a:t>Response rate of 44% [4] </a:t>
            </a:r>
          </a:p>
          <a:p>
            <a:endParaRPr lang="en-US" dirty="0"/>
          </a:p>
        </p:txBody>
      </p:sp>
    </p:spTree>
    <p:extLst>
      <p:ext uri="{BB962C8B-B14F-4D97-AF65-F5344CB8AC3E}">
        <p14:creationId xmlns:p14="http://schemas.microsoft.com/office/powerpoint/2010/main" val="3975165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Dyspnea Common Causes </a:t>
            </a:r>
          </a:p>
        </p:txBody>
      </p:sp>
      <p:pic>
        <p:nvPicPr>
          <p:cNvPr id="4"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182091" y="1969181"/>
            <a:ext cx="8499827" cy="45874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17058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Medical Therapy for MBO</a:t>
            </a:r>
          </a:p>
        </p:txBody>
      </p:sp>
      <p:pic>
        <p:nvPicPr>
          <p:cNvPr id="4" name="Content Placeholder 3"/>
          <p:cNvPicPr>
            <a:picLocks noGrp="1" noChangeAspect="1"/>
          </p:cNvPicPr>
          <p:nvPr>
            <p:ph sz="half" idx="1"/>
          </p:nvPr>
        </p:nvPicPr>
        <p:blipFill>
          <a:blip r:embed="rId2"/>
          <a:stretch>
            <a:fillRect/>
          </a:stretch>
        </p:blipFill>
        <p:spPr>
          <a:xfrm>
            <a:off x="2379518" y="1838085"/>
            <a:ext cx="7720446" cy="4659577"/>
          </a:xfrm>
          <a:prstGeom prst="rect">
            <a:avLst/>
          </a:prstGeom>
        </p:spPr>
      </p:pic>
    </p:spTree>
    <p:extLst>
      <p:ext uri="{BB962C8B-B14F-4D97-AF65-F5344CB8AC3E}">
        <p14:creationId xmlns:p14="http://schemas.microsoft.com/office/powerpoint/2010/main" val="26925578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Depression </a:t>
            </a:r>
          </a:p>
        </p:txBody>
      </p:sp>
      <p:sp>
        <p:nvSpPr>
          <p:cNvPr id="3" name="Content Placeholder 2"/>
          <p:cNvSpPr>
            <a:spLocks noGrp="1"/>
          </p:cNvSpPr>
          <p:nvPr>
            <p:ph sz="half" idx="1"/>
          </p:nvPr>
        </p:nvSpPr>
        <p:spPr/>
        <p:txBody>
          <a:bodyPr/>
          <a:lstStyle/>
          <a:p>
            <a:r>
              <a:rPr lang="en-US" dirty="0"/>
              <a:t>Experience by up to 40% patients at EOL</a:t>
            </a:r>
          </a:p>
          <a:p>
            <a:r>
              <a:rPr lang="en-US" dirty="0"/>
              <a:t>Often goes undiagnosed or undertreated</a:t>
            </a:r>
          </a:p>
          <a:p>
            <a:r>
              <a:rPr lang="en-US" dirty="0"/>
              <a:t>Not a “normal” part of a terminal disease</a:t>
            </a:r>
          </a:p>
          <a:p>
            <a:r>
              <a:rPr lang="en-US" dirty="0"/>
              <a:t>Can be misdiagnosed as anxiety d/o</a:t>
            </a:r>
          </a:p>
          <a:p>
            <a:r>
              <a:rPr lang="en-US" dirty="0"/>
              <a:t>Secondary symptom burden should help guide therapy</a:t>
            </a:r>
          </a:p>
        </p:txBody>
      </p:sp>
    </p:spTree>
    <p:extLst>
      <p:ext uri="{BB962C8B-B14F-4D97-AF65-F5344CB8AC3E}">
        <p14:creationId xmlns:p14="http://schemas.microsoft.com/office/powerpoint/2010/main" val="31095159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Depression</a:t>
            </a:r>
          </a:p>
        </p:txBody>
      </p:sp>
      <p:sp>
        <p:nvSpPr>
          <p:cNvPr id="3" name="Content Placeholder 2"/>
          <p:cNvSpPr>
            <a:spLocks noGrp="1"/>
          </p:cNvSpPr>
          <p:nvPr>
            <p:ph sz="half" idx="1"/>
          </p:nvPr>
        </p:nvSpPr>
        <p:spPr/>
        <p:txBody>
          <a:bodyPr>
            <a:normAutofit lnSpcReduction="10000"/>
          </a:bodyPr>
          <a:lstStyle/>
          <a:p>
            <a:r>
              <a:rPr lang="en-US" dirty="0"/>
              <a:t>Life expectancy of weeks</a:t>
            </a:r>
          </a:p>
          <a:p>
            <a:r>
              <a:rPr lang="en-US" dirty="0"/>
              <a:t>Methylphenidate fastest acting medication</a:t>
            </a:r>
          </a:p>
          <a:p>
            <a:r>
              <a:rPr lang="en-US" dirty="0"/>
              <a:t>Dose 5 mg with breakfast (2.5 mg frail or heart </a:t>
            </a:r>
            <a:r>
              <a:rPr lang="en-US" dirty="0" err="1"/>
              <a:t>dz</a:t>
            </a:r>
            <a:r>
              <a:rPr lang="en-US" dirty="0"/>
              <a:t>)</a:t>
            </a:r>
          </a:p>
          <a:p>
            <a:r>
              <a:rPr lang="en-US" dirty="0"/>
              <a:t>Titrate to effect by 2.5-5 mg divided doses every 1-2 days</a:t>
            </a:r>
          </a:p>
          <a:p>
            <a:r>
              <a:rPr lang="en-US" dirty="0"/>
              <a:t>Effective dose 20-30 mg</a:t>
            </a:r>
          </a:p>
          <a:p>
            <a:endParaRPr lang="en-US" dirty="0"/>
          </a:p>
        </p:txBody>
      </p:sp>
    </p:spTree>
    <p:extLst>
      <p:ext uri="{BB962C8B-B14F-4D97-AF65-F5344CB8AC3E}">
        <p14:creationId xmlns:p14="http://schemas.microsoft.com/office/powerpoint/2010/main" val="12118015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Depression </a:t>
            </a:r>
          </a:p>
        </p:txBody>
      </p:sp>
      <p:sp>
        <p:nvSpPr>
          <p:cNvPr id="3" name="Content Placeholder 2"/>
          <p:cNvSpPr>
            <a:spLocks noGrp="1"/>
          </p:cNvSpPr>
          <p:nvPr>
            <p:ph sz="half" idx="1"/>
          </p:nvPr>
        </p:nvSpPr>
        <p:spPr/>
        <p:txBody>
          <a:bodyPr>
            <a:normAutofit fontScale="85000" lnSpcReduction="20000"/>
          </a:bodyPr>
          <a:lstStyle/>
          <a:p>
            <a:r>
              <a:rPr lang="en-US" dirty="0"/>
              <a:t>Depression with neuropathic pain</a:t>
            </a:r>
          </a:p>
          <a:p>
            <a:pPr lvl="1"/>
            <a:r>
              <a:rPr lang="en-US" dirty="0"/>
              <a:t>Duloxetine (</a:t>
            </a:r>
            <a:r>
              <a:rPr lang="en-US" dirty="0" err="1"/>
              <a:t>cymbalata</a:t>
            </a:r>
            <a:r>
              <a:rPr lang="en-US" dirty="0"/>
              <a:t>) and Venlafaxine (</a:t>
            </a:r>
            <a:r>
              <a:rPr lang="en-US" dirty="0" err="1"/>
              <a:t>effexor</a:t>
            </a:r>
            <a:r>
              <a:rPr lang="en-US" dirty="0"/>
              <a:t>)</a:t>
            </a:r>
          </a:p>
          <a:p>
            <a:r>
              <a:rPr lang="en-US" dirty="0"/>
              <a:t>Depression with psychomotor retardation</a:t>
            </a:r>
          </a:p>
          <a:p>
            <a:pPr lvl="1"/>
            <a:r>
              <a:rPr lang="en-US" dirty="0"/>
              <a:t>Fluoxetine, Effexor are activating</a:t>
            </a:r>
          </a:p>
          <a:p>
            <a:r>
              <a:rPr lang="en-US" dirty="0"/>
              <a:t>Depression with insomnia</a:t>
            </a:r>
          </a:p>
          <a:p>
            <a:pPr lvl="1"/>
            <a:r>
              <a:rPr lang="en-US" dirty="0"/>
              <a:t>Mirtazapine – sedating at low doses</a:t>
            </a:r>
          </a:p>
          <a:p>
            <a:pPr lvl="2"/>
            <a:r>
              <a:rPr lang="en-US" dirty="0"/>
              <a:t>Additional benefit of stimulating appetite</a:t>
            </a:r>
          </a:p>
          <a:p>
            <a:r>
              <a:rPr lang="en-US" dirty="0"/>
              <a:t>Depression with anxiety </a:t>
            </a:r>
          </a:p>
          <a:p>
            <a:pPr lvl="1"/>
            <a:r>
              <a:rPr lang="en-US" dirty="0"/>
              <a:t>Citalopram, escitalopram, paroxetine</a:t>
            </a:r>
          </a:p>
          <a:p>
            <a:endParaRPr lang="en-US" dirty="0"/>
          </a:p>
        </p:txBody>
      </p:sp>
    </p:spTree>
    <p:extLst>
      <p:ext uri="{BB962C8B-B14F-4D97-AF65-F5344CB8AC3E}">
        <p14:creationId xmlns:p14="http://schemas.microsoft.com/office/powerpoint/2010/main" val="35194918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9ECB1-BFAA-4FF4-8981-BED5FDC0A71E}"/>
              </a:ext>
            </a:extLst>
          </p:cNvPr>
          <p:cNvSpPr>
            <a:spLocks noGrp="1"/>
          </p:cNvSpPr>
          <p:nvPr>
            <p:ph type="title"/>
          </p:nvPr>
        </p:nvSpPr>
        <p:spPr>
          <a:xfrm>
            <a:off x="1784750" y="531447"/>
            <a:ext cx="10051649" cy="797168"/>
          </a:xfrm>
        </p:spPr>
        <p:txBody>
          <a:bodyPr/>
          <a:lstStyle/>
          <a:p>
            <a:pPr algn="ctr"/>
            <a:r>
              <a:rPr lang="en-US" dirty="0"/>
              <a:t>CLINICAL CASE</a:t>
            </a:r>
          </a:p>
        </p:txBody>
      </p:sp>
      <p:sp>
        <p:nvSpPr>
          <p:cNvPr id="3" name="Content Placeholder 2">
            <a:extLst>
              <a:ext uri="{FF2B5EF4-FFF2-40B4-BE49-F238E27FC236}">
                <a16:creationId xmlns:a16="http://schemas.microsoft.com/office/drawing/2014/main" id="{27377D72-265B-4CAA-8A1C-52D3766814ED}"/>
              </a:ext>
            </a:extLst>
          </p:cNvPr>
          <p:cNvSpPr>
            <a:spLocks noGrp="1"/>
          </p:cNvSpPr>
          <p:nvPr>
            <p:ph sz="half" idx="1"/>
          </p:nvPr>
        </p:nvSpPr>
        <p:spPr>
          <a:xfrm>
            <a:off x="1784750" y="1328615"/>
            <a:ext cx="8637717" cy="5064370"/>
          </a:xfrm>
        </p:spPr>
        <p:txBody>
          <a:bodyPr>
            <a:normAutofit/>
          </a:bodyPr>
          <a:lstStyle/>
          <a:p>
            <a:r>
              <a:rPr lang="en-US" sz="2400" dirty="0"/>
              <a:t>72 YO MAN ADMITTED TO THE HOSPITAL FOR COMMUNITY AQCQUIRED PNEUMONIA</a:t>
            </a:r>
          </a:p>
          <a:p>
            <a:r>
              <a:rPr lang="en-US" sz="2400" dirty="0"/>
              <a:t>HE HAD A FALL AT HOME.  </a:t>
            </a:r>
          </a:p>
          <a:p>
            <a:r>
              <a:rPr lang="en-US" sz="2400" dirty="0"/>
              <a:t>NO FRACTURES BUT SIGNIFICANT BRUISING OF RIBS AND LEGS.  C/O DIFFUSE BODY PAIN</a:t>
            </a:r>
          </a:p>
          <a:p>
            <a:r>
              <a:rPr lang="en-US" sz="2400" dirty="0"/>
              <a:t>ON CEFTRIAXONE AND AZITHROMYCIN FOR PNEUMONIA</a:t>
            </a:r>
          </a:p>
          <a:p>
            <a:r>
              <a:rPr lang="en-US" sz="2400" dirty="0"/>
              <a:t>MEDICAL PROBLEMS INCLUDE DIABETES MELLITUS, HTN, CKD STAGE III, COPD </a:t>
            </a:r>
          </a:p>
        </p:txBody>
      </p:sp>
    </p:spTree>
    <p:extLst>
      <p:ext uri="{BB962C8B-B14F-4D97-AF65-F5344CB8AC3E}">
        <p14:creationId xmlns:p14="http://schemas.microsoft.com/office/powerpoint/2010/main" val="19982172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069C2-EA54-4C77-AA25-C3CCBDE84FF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DA9CCB-7255-46E0-BE8F-07487D3B4F21}"/>
              </a:ext>
            </a:extLst>
          </p:cNvPr>
          <p:cNvSpPr>
            <a:spLocks noGrp="1"/>
          </p:cNvSpPr>
          <p:nvPr>
            <p:ph sz="half" idx="1"/>
          </p:nvPr>
        </p:nvSpPr>
        <p:spPr>
          <a:xfrm>
            <a:off x="1784750" y="992554"/>
            <a:ext cx="8637717" cy="4883313"/>
          </a:xfrm>
        </p:spPr>
        <p:txBody>
          <a:bodyPr>
            <a:normAutofit fontScale="92500" lnSpcReduction="10000"/>
          </a:bodyPr>
          <a:lstStyle/>
          <a:p>
            <a:r>
              <a:rPr lang="en-US" dirty="0"/>
              <a:t>MEDICATIONS INCLUDE </a:t>
            </a:r>
          </a:p>
          <a:p>
            <a:pPr lvl="1"/>
            <a:r>
              <a:rPr lang="en-US" dirty="0"/>
              <a:t>GABAPENTIN 300MG TID</a:t>
            </a:r>
          </a:p>
          <a:p>
            <a:pPr lvl="1"/>
            <a:r>
              <a:rPr lang="en-US" dirty="0"/>
              <a:t>NORCO 5/325MG 1-2 TABS Q6 HOURS PRN</a:t>
            </a:r>
          </a:p>
          <a:p>
            <a:pPr lvl="1"/>
            <a:r>
              <a:rPr lang="en-US" dirty="0"/>
              <a:t>GLIPIZIDE 5MG Q AM</a:t>
            </a:r>
          </a:p>
          <a:p>
            <a:pPr lvl="1"/>
            <a:r>
              <a:rPr lang="en-US" dirty="0"/>
              <a:t>METFORMIN 500MG BID</a:t>
            </a:r>
          </a:p>
          <a:p>
            <a:pPr lvl="1"/>
            <a:r>
              <a:rPr lang="en-US" dirty="0"/>
              <a:t>BENADRYL FOR ITCHING AS NEEDED</a:t>
            </a:r>
          </a:p>
          <a:p>
            <a:pPr lvl="1"/>
            <a:endParaRPr lang="en-US" dirty="0"/>
          </a:p>
          <a:p>
            <a:r>
              <a:rPr lang="en-US" dirty="0"/>
              <a:t>HOSPITAL NITE #2 PATIENT BECOMES CONFUSED AND AGITATED.</a:t>
            </a:r>
          </a:p>
          <a:p>
            <a:r>
              <a:rPr lang="en-US" dirty="0"/>
              <a:t>What is the diagnosis</a:t>
            </a:r>
          </a:p>
          <a:p>
            <a:r>
              <a:rPr lang="en-US" dirty="0"/>
              <a:t>Potential causes?</a:t>
            </a:r>
          </a:p>
          <a:p>
            <a:endParaRPr lang="en-US" dirty="0"/>
          </a:p>
        </p:txBody>
      </p:sp>
    </p:spTree>
    <p:extLst>
      <p:ext uri="{BB962C8B-B14F-4D97-AF65-F5344CB8AC3E}">
        <p14:creationId xmlns:p14="http://schemas.microsoft.com/office/powerpoint/2010/main" val="35193533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42416"/>
            <a:ext cx="10972800" cy="1143000"/>
          </a:xfrm>
        </p:spPr>
        <p:txBody>
          <a:bodyPr/>
          <a:lstStyle/>
          <a:p>
            <a:r>
              <a:rPr lang="en-US" dirty="0"/>
              <a:t>Delirium </a:t>
            </a:r>
          </a:p>
        </p:txBody>
      </p:sp>
      <p:pic>
        <p:nvPicPr>
          <p:cNvPr id="4" name="Content Placeholder 3" descr="GemsDelirium.png"/>
          <p:cNvPicPr>
            <a:picLocks noGrp="1" noChangeAspect="1"/>
          </p:cNvPicPr>
          <p:nvPr>
            <p:ph idx="1"/>
          </p:nvPr>
        </p:nvPicPr>
        <p:blipFill>
          <a:blip r:embed="rId2" cstate="print">
            <a:extLst>
              <a:ext uri="{28A0092B-C50C-407E-A947-70E740481C1C}">
                <a14:useLocalDpi xmlns:a14="http://schemas.microsoft.com/office/drawing/2010/main" val="0"/>
              </a:ext>
            </a:extLst>
          </a:blip>
          <a:srcRect t="16449" b="16449"/>
          <a:stretch>
            <a:fillRect/>
          </a:stretch>
        </p:blipFill>
        <p:spPr>
          <a:xfrm>
            <a:off x="1981200" y="1752600"/>
            <a:ext cx="8229600" cy="4572000"/>
          </a:xfrm>
        </p:spPr>
      </p:pic>
    </p:spTree>
    <p:extLst>
      <p:ext uri="{BB962C8B-B14F-4D97-AF65-F5344CB8AC3E}">
        <p14:creationId xmlns:p14="http://schemas.microsoft.com/office/powerpoint/2010/main" val="3276241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6964"/>
            <a:ext cx="10972800" cy="1143000"/>
          </a:xfrm>
        </p:spPr>
        <p:txBody>
          <a:bodyPr/>
          <a:lstStyle/>
          <a:p>
            <a:r>
              <a:rPr lang="en-US" dirty="0"/>
              <a:t>Delirium</a:t>
            </a:r>
          </a:p>
        </p:txBody>
      </p:sp>
      <p:sp>
        <p:nvSpPr>
          <p:cNvPr id="3" name="Content Placeholder 2"/>
          <p:cNvSpPr>
            <a:spLocks noGrp="1"/>
          </p:cNvSpPr>
          <p:nvPr>
            <p:ph idx="1"/>
          </p:nvPr>
        </p:nvSpPr>
        <p:spPr>
          <a:xfrm>
            <a:off x="861471" y="1909964"/>
            <a:ext cx="10972800" cy="4389120"/>
          </a:xfrm>
        </p:spPr>
        <p:txBody>
          <a:bodyPr>
            <a:normAutofit fontScale="85000" lnSpcReduction="20000"/>
          </a:bodyPr>
          <a:lstStyle/>
          <a:p>
            <a:r>
              <a:rPr lang="en-US" dirty="0"/>
              <a:t>Acute onset of days to hours</a:t>
            </a:r>
          </a:p>
          <a:p>
            <a:r>
              <a:rPr lang="en-US" dirty="0"/>
              <a:t>Fluctuating course</a:t>
            </a:r>
          </a:p>
          <a:p>
            <a:r>
              <a:rPr lang="en-US" dirty="0"/>
              <a:t>Disturbance or disorientation that is not accounted for by an established dementia</a:t>
            </a:r>
          </a:p>
          <a:p>
            <a:r>
              <a:rPr lang="en-US" dirty="0"/>
              <a:t>Reduced ability to focus, sustain or shift attention</a:t>
            </a:r>
          </a:p>
          <a:p>
            <a:r>
              <a:rPr lang="en-US" dirty="0"/>
              <a:t>Generally a reversible condition</a:t>
            </a:r>
          </a:p>
          <a:p>
            <a:r>
              <a:rPr lang="en-US" dirty="0"/>
              <a:t>Subtypes:</a:t>
            </a:r>
          </a:p>
          <a:p>
            <a:pPr lvl="1"/>
            <a:r>
              <a:rPr lang="en-US" dirty="0"/>
              <a:t>Hyperactive </a:t>
            </a:r>
          </a:p>
          <a:p>
            <a:pPr lvl="1"/>
            <a:r>
              <a:rPr lang="en-US" dirty="0"/>
              <a:t>Hypoactive </a:t>
            </a:r>
          </a:p>
          <a:p>
            <a:pPr lvl="1"/>
            <a:r>
              <a:rPr lang="en-US" dirty="0"/>
              <a:t>Mixed </a:t>
            </a:r>
          </a:p>
        </p:txBody>
      </p:sp>
    </p:spTree>
    <p:extLst>
      <p:ext uri="{BB962C8B-B14F-4D97-AF65-F5344CB8AC3E}">
        <p14:creationId xmlns:p14="http://schemas.microsoft.com/office/powerpoint/2010/main" val="38700267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7661"/>
            <a:ext cx="10972800" cy="1143000"/>
          </a:xfrm>
        </p:spPr>
        <p:txBody>
          <a:bodyPr/>
          <a:lstStyle/>
          <a:p>
            <a:r>
              <a:rPr lang="en-US" dirty="0"/>
              <a:t>Delirium vs. Dementia </a:t>
            </a:r>
          </a:p>
        </p:txBody>
      </p:sp>
      <p:graphicFrame>
        <p:nvGraphicFramePr>
          <p:cNvPr id="5" name="Content Placeholder 4"/>
          <p:cNvGraphicFramePr>
            <a:graphicFrameLocks noGrp="1"/>
          </p:cNvGraphicFramePr>
          <p:nvPr>
            <p:ph idx="1"/>
          </p:nvPr>
        </p:nvGraphicFramePr>
        <p:xfrm>
          <a:off x="1981200" y="1935163"/>
          <a:ext cx="8229600" cy="3779836"/>
        </p:xfrm>
        <a:graphic>
          <a:graphicData uri="http://schemas.openxmlformats.org/drawingml/2006/table">
            <a:tbl>
              <a:tblPr firstRow="1" bandRow="1">
                <a:tableStyleId>{3C2FFA5D-87B4-456A-9821-1D502468CF0F}</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94495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Delirium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Dementia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44959">
                <a:tc>
                  <a:txBody>
                    <a:bodyPr/>
                    <a:lstStyle/>
                    <a:p>
                      <a:r>
                        <a:rPr lang="en-US" dirty="0">
                          <a:solidFill>
                            <a:schemeClr val="bg1"/>
                          </a:solidFill>
                        </a:rPr>
                        <a:t>Change in alertness</a:t>
                      </a:r>
                    </a:p>
                  </a:txBody>
                  <a:tcPr>
                    <a:lnT w="12700" cap="flat" cmpd="sng" algn="ctr">
                      <a:solidFill>
                        <a:schemeClr val="tx1"/>
                      </a:solidFill>
                      <a:prstDash val="solid"/>
                      <a:round/>
                      <a:headEnd type="none" w="med" len="med"/>
                      <a:tailEnd type="none" w="med" len="med"/>
                    </a:lnT>
                    <a:solidFill>
                      <a:srgbClr val="0070C0"/>
                    </a:solidFill>
                  </a:tcPr>
                </a:tc>
                <a:tc>
                  <a:txBody>
                    <a:bodyPr/>
                    <a:lstStyle/>
                    <a:p>
                      <a:r>
                        <a:rPr lang="en-US" dirty="0"/>
                        <a:t>Yes</a:t>
                      </a:r>
                    </a:p>
                  </a:txBody>
                  <a:tcPr>
                    <a:lnT w="12700" cap="flat" cmpd="sng" algn="ctr">
                      <a:solidFill>
                        <a:schemeClr val="tx1"/>
                      </a:solidFill>
                      <a:prstDash val="solid"/>
                      <a:round/>
                      <a:headEnd type="none" w="med" len="med"/>
                      <a:tailEnd type="none" w="med" len="med"/>
                    </a:lnT>
                  </a:tcPr>
                </a:tc>
                <a:tc>
                  <a:txBody>
                    <a:bodyPr/>
                    <a:lstStyle/>
                    <a:p>
                      <a:r>
                        <a:rPr lang="en-US" dirty="0"/>
                        <a:t>No</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944959">
                <a:tc>
                  <a:txBody>
                    <a:bodyPr/>
                    <a:lstStyle/>
                    <a:p>
                      <a:r>
                        <a:rPr lang="en-US" dirty="0">
                          <a:solidFill>
                            <a:schemeClr val="bg1"/>
                          </a:solidFill>
                        </a:rPr>
                        <a:t>Onset</a:t>
                      </a:r>
                    </a:p>
                  </a:txBody>
                  <a:tcPr>
                    <a:solidFill>
                      <a:srgbClr val="0070C0"/>
                    </a:solidFill>
                  </a:tcPr>
                </a:tc>
                <a:tc>
                  <a:txBody>
                    <a:bodyPr/>
                    <a:lstStyle/>
                    <a:p>
                      <a:r>
                        <a:rPr lang="en-US" dirty="0"/>
                        <a:t>Hours to days</a:t>
                      </a:r>
                    </a:p>
                  </a:txBody>
                  <a:tcPr/>
                </a:tc>
                <a:tc>
                  <a:txBody>
                    <a:bodyPr/>
                    <a:lstStyle/>
                    <a:p>
                      <a:r>
                        <a:rPr lang="en-US" dirty="0"/>
                        <a:t>Gradual</a:t>
                      </a:r>
                    </a:p>
                  </a:txBody>
                  <a:tcPr/>
                </a:tc>
                <a:extLst>
                  <a:ext uri="{0D108BD9-81ED-4DB2-BD59-A6C34878D82A}">
                    <a16:rowId xmlns:a16="http://schemas.microsoft.com/office/drawing/2014/main" val="10002"/>
                  </a:ext>
                </a:extLst>
              </a:tr>
              <a:tr h="944959">
                <a:tc>
                  <a:txBody>
                    <a:bodyPr/>
                    <a:lstStyle/>
                    <a:p>
                      <a:r>
                        <a:rPr lang="en-US" dirty="0">
                          <a:solidFill>
                            <a:schemeClr val="bg1"/>
                          </a:solidFill>
                        </a:rPr>
                        <a:t>Fluctuation </a:t>
                      </a:r>
                    </a:p>
                  </a:txBody>
                  <a:tcPr>
                    <a:solidFill>
                      <a:srgbClr val="0070C0"/>
                    </a:solidFill>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879308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143000"/>
          </a:xfrm>
        </p:spPr>
        <p:txBody>
          <a:bodyPr/>
          <a:lstStyle/>
          <a:p>
            <a:r>
              <a:rPr lang="en-US" dirty="0"/>
              <a:t>Causes of Delirium </a:t>
            </a:r>
            <a:r>
              <a:rPr lang="en-US" sz="3600" dirty="0"/>
              <a:t>(I WATCH DEATH)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05621027"/>
              </p:ext>
            </p:extLst>
          </p:nvPr>
        </p:nvGraphicFramePr>
        <p:xfrm>
          <a:off x="1981200" y="1752600"/>
          <a:ext cx="8229600" cy="4521200"/>
        </p:xfrm>
        <a:graphic>
          <a:graphicData uri="http://schemas.openxmlformats.org/drawingml/2006/table">
            <a:tbl>
              <a:tblPr firstRow="1" bandRow="1">
                <a:tableStyleId>{69CF1AB2-1976-4502-BF36-3FF5EA218861}</a:tableStyleId>
              </a:tblPr>
              <a:tblGrid>
                <a:gridCol w="21336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370840">
                <a:tc>
                  <a:txBody>
                    <a:bodyPr/>
                    <a:lstStyle/>
                    <a:p>
                      <a:r>
                        <a:rPr lang="en-US" sz="1400" b="1" dirty="0"/>
                        <a:t>I</a:t>
                      </a:r>
                      <a:r>
                        <a:rPr lang="en-US" sz="1400" b="0" dirty="0"/>
                        <a:t>nfection</a:t>
                      </a:r>
                      <a:endParaRPr lang="en-US" sz="1400" b="1" dirty="0"/>
                    </a:p>
                  </a:txBody>
                  <a:tcPr/>
                </a:tc>
                <a:tc>
                  <a:txBody>
                    <a:bodyPr/>
                    <a:lstStyle/>
                    <a:p>
                      <a:r>
                        <a:rPr lang="en-US" sz="1400" b="0" dirty="0"/>
                        <a:t>Encephalitis,</a:t>
                      </a:r>
                      <a:r>
                        <a:rPr lang="en-US" sz="1400" b="0" baseline="0" dirty="0"/>
                        <a:t> meningitis, syphilis, HIV, Sepsis</a:t>
                      </a:r>
                      <a:endParaRPr lang="en-US" sz="1400" b="0" dirty="0"/>
                    </a:p>
                  </a:txBody>
                  <a:tcPr/>
                </a:tc>
                <a:extLst>
                  <a:ext uri="{0D108BD9-81ED-4DB2-BD59-A6C34878D82A}">
                    <a16:rowId xmlns:a16="http://schemas.microsoft.com/office/drawing/2014/main" val="10000"/>
                  </a:ext>
                </a:extLst>
              </a:tr>
              <a:tr h="370840">
                <a:tc>
                  <a:txBody>
                    <a:bodyPr/>
                    <a:lstStyle/>
                    <a:p>
                      <a:r>
                        <a:rPr lang="en-US" sz="1400" b="1" dirty="0"/>
                        <a:t>W</a:t>
                      </a:r>
                      <a:r>
                        <a:rPr lang="en-US" sz="1400" b="0" dirty="0"/>
                        <a:t>ithdrawal</a:t>
                      </a:r>
                    </a:p>
                  </a:txBody>
                  <a:tcPr/>
                </a:tc>
                <a:tc>
                  <a:txBody>
                    <a:bodyPr/>
                    <a:lstStyle/>
                    <a:p>
                      <a:r>
                        <a:rPr lang="en-US" sz="1400" dirty="0"/>
                        <a:t>Alcohol, barbiturates, sedative-hypnotics</a:t>
                      </a:r>
                      <a:r>
                        <a:rPr lang="en-US" sz="1400" baseline="0" dirty="0"/>
                        <a:t> </a:t>
                      </a:r>
                      <a:endParaRPr lang="en-US" sz="1400" dirty="0"/>
                    </a:p>
                  </a:txBody>
                  <a:tcPr/>
                </a:tc>
                <a:extLst>
                  <a:ext uri="{0D108BD9-81ED-4DB2-BD59-A6C34878D82A}">
                    <a16:rowId xmlns:a16="http://schemas.microsoft.com/office/drawing/2014/main" val="10001"/>
                  </a:ext>
                </a:extLst>
              </a:tr>
              <a:tr h="370840">
                <a:tc>
                  <a:txBody>
                    <a:bodyPr/>
                    <a:lstStyle/>
                    <a:p>
                      <a:r>
                        <a:rPr lang="en-US" sz="1400" b="1" dirty="0"/>
                        <a:t>A</a:t>
                      </a:r>
                      <a:r>
                        <a:rPr lang="en-US" sz="1400" b="0" dirty="0"/>
                        <a:t>cute</a:t>
                      </a:r>
                      <a:r>
                        <a:rPr lang="en-US" sz="1400" b="0" baseline="0" dirty="0"/>
                        <a:t> metabolic</a:t>
                      </a:r>
                      <a:endParaRPr lang="en-US" sz="1400" b="1" dirty="0"/>
                    </a:p>
                  </a:txBody>
                  <a:tcPr/>
                </a:tc>
                <a:tc>
                  <a:txBody>
                    <a:bodyPr/>
                    <a:lstStyle/>
                    <a:p>
                      <a:r>
                        <a:rPr lang="en-US" sz="1400" dirty="0"/>
                        <a:t>Acidosis,</a:t>
                      </a:r>
                      <a:r>
                        <a:rPr lang="en-US" sz="1400" baseline="0" dirty="0"/>
                        <a:t> alkalosis, electrolyte disturbance, </a:t>
                      </a:r>
                      <a:r>
                        <a:rPr lang="en-US" sz="1400" baseline="0" dirty="0" err="1"/>
                        <a:t>hypercalcemia</a:t>
                      </a:r>
                      <a:r>
                        <a:rPr lang="en-US" sz="1400" baseline="0" dirty="0"/>
                        <a:t>, hepatic failure, renal failure. </a:t>
                      </a:r>
                      <a:endParaRPr lang="en-US" sz="1400" dirty="0"/>
                    </a:p>
                  </a:txBody>
                  <a:tcPr/>
                </a:tc>
                <a:extLst>
                  <a:ext uri="{0D108BD9-81ED-4DB2-BD59-A6C34878D82A}">
                    <a16:rowId xmlns:a16="http://schemas.microsoft.com/office/drawing/2014/main" val="10002"/>
                  </a:ext>
                </a:extLst>
              </a:tr>
              <a:tr h="370840">
                <a:tc>
                  <a:txBody>
                    <a:bodyPr/>
                    <a:lstStyle/>
                    <a:p>
                      <a:r>
                        <a:rPr lang="en-US" sz="1400" b="1" dirty="0"/>
                        <a:t>T</a:t>
                      </a:r>
                      <a:r>
                        <a:rPr lang="en-US" sz="1400" b="0" dirty="0"/>
                        <a:t>rauma</a:t>
                      </a:r>
                      <a:r>
                        <a:rPr lang="en-US" sz="1400" b="0" baseline="0" dirty="0"/>
                        <a:t> </a:t>
                      </a:r>
                      <a:endParaRPr lang="en-US" sz="1400" b="1" dirty="0"/>
                    </a:p>
                  </a:txBody>
                  <a:tcPr/>
                </a:tc>
                <a:tc>
                  <a:txBody>
                    <a:bodyPr/>
                    <a:lstStyle/>
                    <a:p>
                      <a:r>
                        <a:rPr lang="en-US" sz="1400" dirty="0"/>
                        <a:t>Closed head injury,</a:t>
                      </a:r>
                      <a:r>
                        <a:rPr lang="en-US" sz="1400" baseline="0" dirty="0"/>
                        <a:t> burns, heatstroke</a:t>
                      </a:r>
                      <a:endParaRPr lang="en-US" sz="1400" dirty="0"/>
                    </a:p>
                  </a:txBody>
                  <a:tcPr/>
                </a:tc>
                <a:extLst>
                  <a:ext uri="{0D108BD9-81ED-4DB2-BD59-A6C34878D82A}">
                    <a16:rowId xmlns:a16="http://schemas.microsoft.com/office/drawing/2014/main" val="10003"/>
                  </a:ext>
                </a:extLst>
              </a:tr>
              <a:tr h="370840">
                <a:tc>
                  <a:txBody>
                    <a:bodyPr/>
                    <a:lstStyle/>
                    <a:p>
                      <a:r>
                        <a:rPr lang="en-US" sz="1400" b="1" dirty="0"/>
                        <a:t>C</a:t>
                      </a:r>
                      <a:r>
                        <a:rPr lang="en-US" sz="1400" b="0" dirty="0"/>
                        <a:t>NS Pathology</a:t>
                      </a:r>
                      <a:endParaRPr lang="en-US" sz="1400" b="1" dirty="0"/>
                    </a:p>
                  </a:txBody>
                  <a:tcPr/>
                </a:tc>
                <a:tc>
                  <a:txBody>
                    <a:bodyPr/>
                    <a:lstStyle/>
                    <a:p>
                      <a:r>
                        <a:rPr lang="en-US" sz="1400" b="0" dirty="0"/>
                        <a:t>Abscess,</a:t>
                      </a:r>
                      <a:r>
                        <a:rPr lang="en-US" sz="1400" b="0" baseline="0" dirty="0"/>
                        <a:t> hemorrhage, subdural hematoma, infection, seizure, stroke, tumors, metastases, </a:t>
                      </a:r>
                      <a:r>
                        <a:rPr lang="en-US" sz="1400" b="0" baseline="0" dirty="0" err="1"/>
                        <a:t>vasculitis</a:t>
                      </a:r>
                      <a:r>
                        <a:rPr lang="en-US" sz="1400" b="0" baseline="0" dirty="0"/>
                        <a:t> </a:t>
                      </a:r>
                      <a:endParaRPr lang="en-US" sz="1400" b="0" dirty="0"/>
                    </a:p>
                  </a:txBody>
                  <a:tcPr/>
                </a:tc>
                <a:extLst>
                  <a:ext uri="{0D108BD9-81ED-4DB2-BD59-A6C34878D82A}">
                    <a16:rowId xmlns:a16="http://schemas.microsoft.com/office/drawing/2014/main" val="10004"/>
                  </a:ext>
                </a:extLst>
              </a:tr>
              <a:tr h="370840">
                <a:tc>
                  <a:txBody>
                    <a:bodyPr/>
                    <a:lstStyle/>
                    <a:p>
                      <a:r>
                        <a:rPr lang="en-US" sz="1400" b="1" dirty="0"/>
                        <a:t>H</a:t>
                      </a:r>
                      <a:r>
                        <a:rPr lang="en-US" sz="1400" b="0" dirty="0"/>
                        <a:t>ypoxia</a:t>
                      </a:r>
                      <a:r>
                        <a:rPr lang="en-US" sz="1400" b="0" baseline="0" dirty="0"/>
                        <a:t> </a:t>
                      </a:r>
                      <a:endParaRPr lang="en-US" sz="1400" b="1" dirty="0"/>
                    </a:p>
                  </a:txBody>
                  <a:tcPr/>
                </a:tc>
                <a:tc>
                  <a:txBody>
                    <a:bodyPr/>
                    <a:lstStyle/>
                    <a:p>
                      <a:r>
                        <a:rPr lang="en-US" sz="1400" b="0" dirty="0"/>
                        <a:t>Anemia, CO Poisoning, pulmonary</a:t>
                      </a:r>
                      <a:r>
                        <a:rPr lang="en-US" sz="1400" b="0" baseline="0" dirty="0"/>
                        <a:t> or cardiac failure</a:t>
                      </a:r>
                      <a:endParaRPr lang="en-US" sz="1400" b="0" dirty="0"/>
                    </a:p>
                  </a:txBody>
                  <a:tcPr/>
                </a:tc>
                <a:extLst>
                  <a:ext uri="{0D108BD9-81ED-4DB2-BD59-A6C34878D82A}">
                    <a16:rowId xmlns:a16="http://schemas.microsoft.com/office/drawing/2014/main" val="10005"/>
                  </a:ext>
                </a:extLst>
              </a:tr>
              <a:tr h="370840">
                <a:tc>
                  <a:txBody>
                    <a:bodyPr/>
                    <a:lstStyle/>
                    <a:p>
                      <a:r>
                        <a:rPr lang="en-US" sz="1400" b="1" dirty="0"/>
                        <a:t>D</a:t>
                      </a:r>
                      <a:r>
                        <a:rPr lang="en-US" sz="1400" b="0" dirty="0"/>
                        <a:t>eficiencies </a:t>
                      </a:r>
                      <a:endParaRPr lang="en-US" sz="1400" b="1" dirty="0"/>
                    </a:p>
                  </a:txBody>
                  <a:tcPr/>
                </a:tc>
                <a:tc>
                  <a:txBody>
                    <a:bodyPr/>
                    <a:lstStyle/>
                    <a:p>
                      <a:r>
                        <a:rPr lang="en-US" sz="1400" dirty="0"/>
                        <a:t>Vitamin B12, </a:t>
                      </a:r>
                      <a:r>
                        <a:rPr lang="en-US" sz="1400" dirty="0" err="1"/>
                        <a:t>folate</a:t>
                      </a:r>
                      <a:r>
                        <a:rPr lang="en-US" sz="1400" dirty="0"/>
                        <a:t>, niacin, thiamine </a:t>
                      </a:r>
                    </a:p>
                  </a:txBody>
                  <a:tcPr/>
                </a:tc>
                <a:extLst>
                  <a:ext uri="{0D108BD9-81ED-4DB2-BD59-A6C34878D82A}">
                    <a16:rowId xmlns:a16="http://schemas.microsoft.com/office/drawing/2014/main" val="10006"/>
                  </a:ext>
                </a:extLst>
              </a:tr>
              <a:tr h="370840">
                <a:tc>
                  <a:txBody>
                    <a:bodyPr/>
                    <a:lstStyle/>
                    <a:p>
                      <a:r>
                        <a:rPr lang="en-US" sz="1400" b="1" dirty="0" err="1"/>
                        <a:t>E</a:t>
                      </a:r>
                      <a:r>
                        <a:rPr lang="en-US" sz="1400" b="0" dirty="0" err="1"/>
                        <a:t>ndocrinopathies</a:t>
                      </a:r>
                      <a:endParaRPr lang="en-US" sz="1400" b="1" dirty="0"/>
                    </a:p>
                  </a:txBody>
                  <a:tcPr/>
                </a:tc>
                <a:tc>
                  <a:txBody>
                    <a:bodyPr/>
                    <a:lstStyle/>
                    <a:p>
                      <a:r>
                        <a:rPr lang="en-US" sz="1400" b="0" dirty="0"/>
                        <a:t>Hyper/</a:t>
                      </a:r>
                      <a:r>
                        <a:rPr lang="en-US" sz="1400" b="0" dirty="0" err="1"/>
                        <a:t>hypoglycema</a:t>
                      </a:r>
                      <a:r>
                        <a:rPr lang="en-US" sz="1400" b="0" dirty="0"/>
                        <a:t>,</a:t>
                      </a:r>
                      <a:r>
                        <a:rPr lang="en-US" sz="1400" b="0" baseline="0" dirty="0"/>
                        <a:t> </a:t>
                      </a:r>
                      <a:r>
                        <a:rPr lang="en-US" sz="1400" b="0" baseline="0" dirty="0" err="1"/>
                        <a:t>hypercalcemia</a:t>
                      </a:r>
                      <a:r>
                        <a:rPr lang="en-US" sz="1400" b="0" baseline="0" dirty="0"/>
                        <a:t>, </a:t>
                      </a:r>
                      <a:r>
                        <a:rPr lang="en-US" sz="1400" b="0" baseline="0" dirty="0" err="1"/>
                        <a:t>myxedema</a:t>
                      </a:r>
                      <a:r>
                        <a:rPr lang="en-US" sz="1400" b="0" baseline="0" dirty="0"/>
                        <a:t> </a:t>
                      </a:r>
                      <a:endParaRPr lang="en-US" sz="1400" b="0" dirty="0"/>
                    </a:p>
                  </a:txBody>
                  <a:tcPr/>
                </a:tc>
                <a:extLst>
                  <a:ext uri="{0D108BD9-81ED-4DB2-BD59-A6C34878D82A}">
                    <a16:rowId xmlns:a16="http://schemas.microsoft.com/office/drawing/2014/main" val="10007"/>
                  </a:ext>
                </a:extLst>
              </a:tr>
              <a:tr h="370840">
                <a:tc>
                  <a:txBody>
                    <a:bodyPr/>
                    <a:lstStyle/>
                    <a:p>
                      <a:r>
                        <a:rPr lang="en-US" sz="1400" b="1" dirty="0"/>
                        <a:t>A</a:t>
                      </a:r>
                      <a:r>
                        <a:rPr lang="en-US" sz="1400" b="0" dirty="0"/>
                        <a:t>cute Vascular </a:t>
                      </a:r>
                      <a:endParaRPr lang="en-US" sz="1400" b="1" dirty="0"/>
                    </a:p>
                  </a:txBody>
                  <a:tcPr/>
                </a:tc>
                <a:tc>
                  <a:txBody>
                    <a:bodyPr/>
                    <a:lstStyle/>
                    <a:p>
                      <a:r>
                        <a:rPr lang="en-US" sz="1400" dirty="0"/>
                        <a:t>Hypertensive Encephalopathy, stroke, arrhythmia, shock, dehydration </a:t>
                      </a:r>
                    </a:p>
                  </a:txBody>
                  <a:tcPr/>
                </a:tc>
                <a:extLst>
                  <a:ext uri="{0D108BD9-81ED-4DB2-BD59-A6C34878D82A}">
                    <a16:rowId xmlns:a16="http://schemas.microsoft.com/office/drawing/2014/main" val="10008"/>
                  </a:ext>
                </a:extLst>
              </a:tr>
              <a:tr h="370840">
                <a:tc>
                  <a:txBody>
                    <a:bodyPr/>
                    <a:lstStyle/>
                    <a:p>
                      <a:r>
                        <a:rPr lang="en-US" sz="1400" b="1" dirty="0"/>
                        <a:t>T</a:t>
                      </a:r>
                      <a:r>
                        <a:rPr lang="en-US" sz="1400" b="0" dirty="0"/>
                        <a:t>oxins or drugs</a:t>
                      </a:r>
                      <a:endParaRPr lang="en-US" sz="1400" b="1" dirty="0"/>
                    </a:p>
                  </a:txBody>
                  <a:tcPr/>
                </a:tc>
                <a:tc>
                  <a:txBody>
                    <a:bodyPr/>
                    <a:lstStyle/>
                    <a:p>
                      <a:r>
                        <a:rPr lang="en-US" sz="1400" dirty="0"/>
                        <a:t>Medications, </a:t>
                      </a:r>
                      <a:r>
                        <a:rPr lang="en-US" sz="1400" dirty="0" err="1"/>
                        <a:t>chemotherpeutics</a:t>
                      </a:r>
                      <a:r>
                        <a:rPr lang="en-US" sz="1400" dirty="0"/>
                        <a:t>, illicit drugs, pesticides </a:t>
                      </a:r>
                    </a:p>
                  </a:txBody>
                  <a:tcPr/>
                </a:tc>
                <a:extLst>
                  <a:ext uri="{0D108BD9-81ED-4DB2-BD59-A6C34878D82A}">
                    <a16:rowId xmlns:a16="http://schemas.microsoft.com/office/drawing/2014/main" val="10009"/>
                  </a:ext>
                </a:extLst>
              </a:tr>
              <a:tr h="370840">
                <a:tc>
                  <a:txBody>
                    <a:bodyPr/>
                    <a:lstStyle/>
                    <a:p>
                      <a:r>
                        <a:rPr lang="en-US" sz="1400" b="1" dirty="0"/>
                        <a:t>H</a:t>
                      </a:r>
                      <a:r>
                        <a:rPr lang="en-US" sz="1400" b="0" dirty="0"/>
                        <a:t>eavy</a:t>
                      </a:r>
                      <a:r>
                        <a:rPr lang="en-US" sz="1400" b="0" baseline="0" dirty="0"/>
                        <a:t> Metals</a:t>
                      </a:r>
                      <a:endParaRPr lang="en-US" sz="1400" b="1" dirty="0"/>
                    </a:p>
                  </a:txBody>
                  <a:tcPr/>
                </a:tc>
                <a:tc>
                  <a:txBody>
                    <a:bodyPr/>
                    <a:lstStyle/>
                    <a:p>
                      <a:r>
                        <a:rPr lang="en-US" sz="1400" dirty="0"/>
                        <a:t>Lead, manganese, mercury </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32989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Dyspnea Treatments </a:t>
            </a:r>
          </a:p>
        </p:txBody>
      </p:sp>
      <p:pic>
        <p:nvPicPr>
          <p:cNvPr id="4" name="Content Placeholder 3"/>
          <p:cNvPicPr>
            <a:picLocks noGrp="1" noChangeAspect="1"/>
          </p:cNvPicPr>
          <p:nvPr>
            <p:ph sz="half" idx="1"/>
          </p:nvPr>
        </p:nvPicPr>
        <p:blipFill>
          <a:blip r:embed="rId2"/>
          <a:stretch>
            <a:fillRect/>
          </a:stretch>
        </p:blipFill>
        <p:spPr>
          <a:xfrm>
            <a:off x="2467062" y="2295525"/>
            <a:ext cx="7272164" cy="3579813"/>
          </a:xfrm>
          <a:prstGeom prst="rect">
            <a:avLst/>
          </a:prstGeom>
        </p:spPr>
      </p:pic>
    </p:spTree>
    <p:extLst>
      <p:ext uri="{BB962C8B-B14F-4D97-AF65-F5344CB8AC3E}">
        <p14:creationId xmlns:p14="http://schemas.microsoft.com/office/powerpoint/2010/main" val="6284401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620" y="682186"/>
            <a:ext cx="10972800" cy="1143000"/>
          </a:xfrm>
        </p:spPr>
        <p:txBody>
          <a:bodyPr>
            <a:normAutofit fontScale="90000"/>
          </a:bodyPr>
          <a:lstStyle/>
          <a:p>
            <a:r>
              <a:rPr lang="en-US" sz="5400" dirty="0"/>
              <a:t>Medications Associated With Delirium </a:t>
            </a:r>
            <a:endParaRPr lang="en-US" dirty="0"/>
          </a:p>
        </p:txBody>
      </p:sp>
      <p:sp>
        <p:nvSpPr>
          <p:cNvPr id="3" name="Content Placeholder 2"/>
          <p:cNvSpPr>
            <a:spLocks noGrp="1"/>
          </p:cNvSpPr>
          <p:nvPr>
            <p:ph sz="half" idx="1"/>
          </p:nvPr>
        </p:nvSpPr>
        <p:spPr>
          <a:xfrm>
            <a:off x="1058586" y="2226710"/>
            <a:ext cx="5384800" cy="4434840"/>
          </a:xfrm>
        </p:spPr>
        <p:txBody>
          <a:bodyPr/>
          <a:lstStyle/>
          <a:p>
            <a:r>
              <a:rPr lang="en-US" dirty="0" err="1"/>
              <a:t>Anticholinergics</a:t>
            </a:r>
            <a:r>
              <a:rPr lang="en-US" dirty="0"/>
              <a:t> </a:t>
            </a:r>
          </a:p>
          <a:p>
            <a:r>
              <a:rPr lang="en-US" dirty="0" err="1"/>
              <a:t>Antineoplastic</a:t>
            </a:r>
            <a:r>
              <a:rPr lang="en-US" dirty="0"/>
              <a:t> agents</a:t>
            </a:r>
          </a:p>
          <a:p>
            <a:r>
              <a:rPr lang="en-US" dirty="0"/>
              <a:t>Benzodiazepines </a:t>
            </a:r>
          </a:p>
          <a:p>
            <a:r>
              <a:rPr lang="en-US" dirty="0"/>
              <a:t>Opiates </a:t>
            </a:r>
          </a:p>
          <a:p>
            <a:r>
              <a:rPr lang="en-US" dirty="0"/>
              <a:t>Sedative / hypnotics </a:t>
            </a:r>
          </a:p>
          <a:p>
            <a:r>
              <a:rPr lang="en-US" dirty="0"/>
              <a:t>Steroids </a:t>
            </a:r>
          </a:p>
          <a:p>
            <a:r>
              <a:rPr lang="en-US" dirty="0"/>
              <a:t>Antihistamines </a:t>
            </a:r>
          </a:p>
        </p:txBody>
      </p:sp>
    </p:spTree>
    <p:extLst>
      <p:ext uri="{BB962C8B-B14F-4D97-AF65-F5344CB8AC3E}">
        <p14:creationId xmlns:p14="http://schemas.microsoft.com/office/powerpoint/2010/main" val="5864557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31465"/>
            <a:ext cx="10972800" cy="1143000"/>
          </a:xfrm>
        </p:spPr>
        <p:txBody>
          <a:bodyPr/>
          <a:lstStyle/>
          <a:p>
            <a:r>
              <a:rPr lang="en-US" dirty="0"/>
              <a:t>Delirium Assessment</a:t>
            </a:r>
          </a:p>
        </p:txBody>
      </p:sp>
      <p:sp>
        <p:nvSpPr>
          <p:cNvPr id="3" name="Content Placeholder 2"/>
          <p:cNvSpPr>
            <a:spLocks noGrp="1"/>
          </p:cNvSpPr>
          <p:nvPr>
            <p:ph idx="1"/>
          </p:nvPr>
        </p:nvSpPr>
        <p:spPr>
          <a:xfrm>
            <a:off x="826792" y="1935480"/>
            <a:ext cx="10755607" cy="4389120"/>
          </a:xfrm>
        </p:spPr>
        <p:txBody>
          <a:bodyPr/>
          <a:lstStyle/>
          <a:p>
            <a:r>
              <a:rPr lang="en-US" dirty="0"/>
              <a:t>History:</a:t>
            </a:r>
          </a:p>
          <a:p>
            <a:pPr lvl="1"/>
            <a:r>
              <a:rPr lang="en-US" dirty="0"/>
              <a:t>Context of the patient: Illness, Medications</a:t>
            </a:r>
          </a:p>
          <a:p>
            <a:pPr lvl="1"/>
            <a:r>
              <a:rPr lang="en-US" dirty="0"/>
              <a:t>Symptoms: Quality, Severity, Temporal Profile, Effects of treatment  </a:t>
            </a:r>
          </a:p>
          <a:p>
            <a:r>
              <a:rPr lang="en-US" dirty="0"/>
              <a:t>Mental Status Exam</a:t>
            </a:r>
          </a:p>
          <a:p>
            <a:r>
              <a:rPr lang="en-US" dirty="0"/>
              <a:t>Physical Exams: </a:t>
            </a:r>
            <a:r>
              <a:rPr lang="en-US" dirty="0" err="1"/>
              <a:t>Asterixis</a:t>
            </a:r>
            <a:r>
              <a:rPr lang="en-US" dirty="0"/>
              <a:t>, Tremor, Myoclonus.  </a:t>
            </a:r>
          </a:p>
          <a:p>
            <a:r>
              <a:rPr lang="en-US" dirty="0"/>
              <a:t>Look for Reversible Causes:</a:t>
            </a:r>
          </a:p>
          <a:p>
            <a:pPr lvl="1"/>
            <a:r>
              <a:rPr lang="en-US" dirty="0"/>
              <a:t>Workup </a:t>
            </a:r>
          </a:p>
          <a:p>
            <a:endParaRPr lang="en-US" dirty="0"/>
          </a:p>
        </p:txBody>
      </p:sp>
    </p:spTree>
    <p:extLst>
      <p:ext uri="{BB962C8B-B14F-4D97-AF65-F5344CB8AC3E}">
        <p14:creationId xmlns:p14="http://schemas.microsoft.com/office/powerpoint/2010/main" val="9168706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46" y="709564"/>
            <a:ext cx="10972800" cy="1143000"/>
          </a:xfrm>
        </p:spPr>
        <p:txBody>
          <a:bodyPr/>
          <a:lstStyle/>
          <a:p>
            <a:r>
              <a:rPr lang="en-US" dirty="0"/>
              <a:t>Pharmacological Rx  of Delirium </a:t>
            </a:r>
          </a:p>
        </p:txBody>
      </p:sp>
      <p:sp>
        <p:nvSpPr>
          <p:cNvPr id="3" name="Content Placeholder 2"/>
          <p:cNvSpPr>
            <a:spLocks noGrp="1"/>
          </p:cNvSpPr>
          <p:nvPr>
            <p:ph idx="1"/>
          </p:nvPr>
        </p:nvSpPr>
        <p:spPr>
          <a:xfrm>
            <a:off x="1085964" y="1908103"/>
            <a:ext cx="10972800" cy="4389120"/>
          </a:xfrm>
        </p:spPr>
        <p:txBody>
          <a:bodyPr>
            <a:normAutofit fontScale="77500" lnSpcReduction="20000"/>
          </a:bodyPr>
          <a:lstStyle/>
          <a:p>
            <a:r>
              <a:rPr lang="en-US" dirty="0"/>
              <a:t>No medication is FDA Approved</a:t>
            </a:r>
          </a:p>
          <a:p>
            <a:r>
              <a:rPr lang="en-US" dirty="0"/>
              <a:t>Typical Antipsychotics</a:t>
            </a:r>
          </a:p>
          <a:p>
            <a:pPr lvl="1"/>
            <a:r>
              <a:rPr lang="en-US" dirty="0"/>
              <a:t>Haloperidol: Most commonly used. Can use for both hyperactive and hypoactive. </a:t>
            </a:r>
          </a:p>
          <a:p>
            <a:pPr lvl="1"/>
            <a:r>
              <a:rPr lang="en-US" dirty="0"/>
              <a:t>Chlorpromazine</a:t>
            </a:r>
          </a:p>
          <a:p>
            <a:r>
              <a:rPr lang="en-US" dirty="0"/>
              <a:t>Atypical Neuroleptics: </a:t>
            </a:r>
          </a:p>
          <a:p>
            <a:pPr lvl="1"/>
            <a:r>
              <a:rPr lang="en-US" dirty="0" err="1"/>
              <a:t>Risperidone</a:t>
            </a:r>
            <a:r>
              <a:rPr lang="en-US" dirty="0"/>
              <a:t>: less risk of extrapyramidal symptoms </a:t>
            </a:r>
          </a:p>
          <a:p>
            <a:pPr lvl="1"/>
            <a:r>
              <a:rPr lang="en-US" dirty="0"/>
              <a:t>Olanzapine: promotes weight gain, seizure threshold </a:t>
            </a:r>
          </a:p>
          <a:p>
            <a:pPr lvl="1"/>
            <a:r>
              <a:rPr lang="en-US" dirty="0" err="1"/>
              <a:t>Quetiapine</a:t>
            </a:r>
            <a:r>
              <a:rPr lang="en-US" dirty="0"/>
              <a:t>: can use in Parkinson's, hypotension </a:t>
            </a:r>
          </a:p>
          <a:p>
            <a:r>
              <a:rPr lang="en-US" dirty="0"/>
              <a:t>Benzodiazepines: Avoid, it can worsen the condition </a:t>
            </a:r>
          </a:p>
        </p:txBody>
      </p:sp>
    </p:spTree>
    <p:extLst>
      <p:ext uri="{BB962C8B-B14F-4D97-AF65-F5344CB8AC3E}">
        <p14:creationId xmlns:p14="http://schemas.microsoft.com/office/powerpoint/2010/main" val="15715680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866" y="766964"/>
            <a:ext cx="10972800" cy="1143000"/>
          </a:xfrm>
        </p:spPr>
        <p:txBody>
          <a:bodyPr/>
          <a:lstStyle/>
          <a:p>
            <a:r>
              <a:rPr lang="en-US" dirty="0"/>
              <a:t>Non-Pharmacologic Rx Delirium </a:t>
            </a:r>
          </a:p>
        </p:txBody>
      </p:sp>
      <p:sp>
        <p:nvSpPr>
          <p:cNvPr id="3" name="Content Placeholder 2"/>
          <p:cNvSpPr>
            <a:spLocks noGrp="1"/>
          </p:cNvSpPr>
          <p:nvPr>
            <p:ph idx="1"/>
          </p:nvPr>
        </p:nvSpPr>
        <p:spPr>
          <a:xfrm>
            <a:off x="992882" y="1909964"/>
            <a:ext cx="10972800" cy="4389120"/>
          </a:xfrm>
        </p:spPr>
        <p:txBody>
          <a:bodyPr/>
          <a:lstStyle/>
          <a:p>
            <a:r>
              <a:rPr lang="en-US" dirty="0"/>
              <a:t>Evaluate Medications</a:t>
            </a:r>
          </a:p>
          <a:p>
            <a:r>
              <a:rPr lang="en-US" dirty="0"/>
              <a:t>Reorientation </a:t>
            </a:r>
          </a:p>
          <a:p>
            <a:r>
              <a:rPr lang="en-US" dirty="0"/>
              <a:t>Relaxation / Distraction </a:t>
            </a:r>
          </a:p>
          <a:p>
            <a:r>
              <a:rPr lang="en-US" dirty="0"/>
              <a:t>Hydration </a:t>
            </a:r>
          </a:p>
        </p:txBody>
      </p:sp>
    </p:spTree>
    <p:extLst>
      <p:ext uri="{BB962C8B-B14F-4D97-AF65-F5344CB8AC3E}">
        <p14:creationId xmlns:p14="http://schemas.microsoft.com/office/powerpoint/2010/main" val="878394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Non-pharmacological  treatments for dyspnea</a:t>
            </a:r>
          </a:p>
        </p:txBody>
      </p:sp>
      <p:sp>
        <p:nvSpPr>
          <p:cNvPr id="3" name="Content Placeholder 2"/>
          <p:cNvSpPr>
            <a:spLocks noGrp="1"/>
          </p:cNvSpPr>
          <p:nvPr>
            <p:ph sz="half" idx="1"/>
          </p:nvPr>
        </p:nvSpPr>
        <p:spPr/>
        <p:txBody>
          <a:bodyPr>
            <a:normAutofit fontScale="92500" lnSpcReduction="10000"/>
          </a:bodyPr>
          <a:lstStyle/>
          <a:p>
            <a:r>
              <a:rPr lang="en-US" dirty="0"/>
              <a:t>Oxygen </a:t>
            </a:r>
          </a:p>
          <a:p>
            <a:r>
              <a:rPr lang="en-US" dirty="0"/>
              <a:t>Counseling </a:t>
            </a:r>
          </a:p>
          <a:p>
            <a:r>
              <a:rPr lang="en-US" dirty="0"/>
              <a:t>Positioning: Pursed lip breathing, elevation</a:t>
            </a:r>
          </a:p>
          <a:p>
            <a:r>
              <a:rPr lang="en-US" dirty="0"/>
              <a:t>Energy conservation</a:t>
            </a:r>
          </a:p>
          <a:p>
            <a:r>
              <a:rPr lang="en-US" dirty="0"/>
              <a:t>Fans</a:t>
            </a:r>
          </a:p>
          <a:p>
            <a:r>
              <a:rPr lang="en-US" dirty="0"/>
              <a:t>Cognitive Behavioral Interventions</a:t>
            </a:r>
          </a:p>
          <a:p>
            <a:r>
              <a:rPr lang="en-US" dirty="0"/>
              <a:t>Complementary Therapies: Acupuncture </a:t>
            </a:r>
          </a:p>
        </p:txBody>
      </p:sp>
    </p:spTree>
    <p:extLst>
      <p:ext uri="{BB962C8B-B14F-4D97-AF65-F5344CB8AC3E}">
        <p14:creationId xmlns:p14="http://schemas.microsoft.com/office/powerpoint/2010/main" val="2338589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a:t>
            </a:r>
          </a:p>
        </p:txBody>
      </p:sp>
      <p:sp>
        <p:nvSpPr>
          <p:cNvPr id="3" name="Content Placeholder 2"/>
          <p:cNvSpPr>
            <a:spLocks noGrp="1"/>
          </p:cNvSpPr>
          <p:nvPr>
            <p:ph sz="half" idx="1"/>
          </p:nvPr>
        </p:nvSpPr>
        <p:spPr/>
        <p:txBody>
          <a:bodyPr>
            <a:normAutofit fontScale="92500" lnSpcReduction="10000"/>
          </a:bodyPr>
          <a:lstStyle/>
          <a:p>
            <a:r>
              <a:rPr lang="en-US" dirty="0"/>
              <a:t>Patient presents to the hospital 6 months after the last clinic visit. On admission her respiratory rate was 24-32, pulse of 110 and pulse oximetry was 89% saturated on 2 liters oxygen by nasal prongs. On the 4</a:t>
            </a:r>
            <a:r>
              <a:rPr lang="en-US" baseline="30000" dirty="0"/>
              <a:t>th</a:t>
            </a:r>
            <a:r>
              <a:rPr lang="en-US" dirty="0"/>
              <a:t> day of the hospitalization. An evaluation for reversible causes of dyspnea was not successful and the pulmonary consultant believes the dyspnea is irreversible, caused by the underlying lung disease.</a:t>
            </a:r>
          </a:p>
        </p:txBody>
      </p:sp>
    </p:spTree>
    <p:extLst>
      <p:ext uri="{BB962C8B-B14F-4D97-AF65-F5344CB8AC3E}">
        <p14:creationId xmlns:p14="http://schemas.microsoft.com/office/powerpoint/2010/main" val="3834751163"/>
      </p:ext>
    </p:extLst>
  </p:cSld>
  <p:clrMapOvr>
    <a:masterClrMapping/>
  </p:clrMapOvr>
</p:sld>
</file>

<file path=ppt/theme/theme1.xml><?xml version="1.0" encoding="utf-8"?>
<a:theme xmlns:a="http://schemas.openxmlformats.org/drawingml/2006/main" name="Default Theme">
  <a:themeElements>
    <a:clrScheme name="SOTHS">
      <a:dk1>
        <a:srgbClr val="003278"/>
      </a:dk1>
      <a:lt1>
        <a:sysClr val="window" lastClr="FFFFFF"/>
      </a:lt1>
      <a:dk2>
        <a:srgbClr val="00447C"/>
      </a:dk2>
      <a:lt2>
        <a:srgbClr val="E7F1F3"/>
      </a:lt2>
      <a:accent1>
        <a:srgbClr val="38939B"/>
      </a:accent1>
      <a:accent2>
        <a:srgbClr val="BB8D0B"/>
      </a:accent2>
      <a:accent3>
        <a:srgbClr val="3B6E8F"/>
      </a:accent3>
      <a:accent4>
        <a:srgbClr val="524E86"/>
      </a:accent4>
      <a:accent5>
        <a:srgbClr val="FAF6EA"/>
      </a:accent5>
      <a:accent6>
        <a:srgbClr val="00447C"/>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1070</TotalTime>
  <Words>3427</Words>
  <Application>Microsoft Office PowerPoint</Application>
  <PresentationFormat>Widescreen</PresentationFormat>
  <Paragraphs>607</Paragraphs>
  <Slides>73</Slides>
  <Notes>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1" baseType="lpstr">
      <vt:lpstr>Arial</vt:lpstr>
      <vt:lpstr>Calibri</vt:lpstr>
      <vt:lpstr>Century Gothic</vt:lpstr>
      <vt:lpstr>StarSymbol</vt:lpstr>
      <vt:lpstr>Verdana</vt:lpstr>
      <vt:lpstr>Wingdings</vt:lpstr>
      <vt:lpstr>Default Theme</vt:lpstr>
      <vt:lpstr>Chart</vt:lpstr>
      <vt:lpstr>Symptom Management in Palliative Care</vt:lpstr>
      <vt:lpstr>Types of Symptoms</vt:lpstr>
      <vt:lpstr>Essential Elements of Symptom Management</vt:lpstr>
      <vt:lpstr>Dyspnea </vt:lpstr>
      <vt:lpstr>Dyspnea </vt:lpstr>
      <vt:lpstr>Dyspnea Common Causes </vt:lpstr>
      <vt:lpstr>Dyspnea Treatments </vt:lpstr>
      <vt:lpstr>Non-pharmacological  treatments for dyspnea</vt:lpstr>
      <vt:lpstr>Case:</vt:lpstr>
      <vt:lpstr>Case Continued </vt:lpstr>
      <vt:lpstr>Case Continued</vt:lpstr>
      <vt:lpstr>Treatment of Dyspnea: Opioids</vt:lpstr>
      <vt:lpstr>Refractory Dyspnea: Anxiolytic Therapy</vt:lpstr>
      <vt:lpstr>Cough</vt:lpstr>
      <vt:lpstr>Cough</vt:lpstr>
      <vt:lpstr>Causes of Cough</vt:lpstr>
      <vt:lpstr>Non-Pharmacologic Interventions for Cough</vt:lpstr>
      <vt:lpstr>Opioids for cough</vt:lpstr>
      <vt:lpstr>Peripherally active Rx for Cough</vt:lpstr>
      <vt:lpstr>Peripherally active Rx for Cough</vt:lpstr>
      <vt:lpstr>Hiccups</vt:lpstr>
      <vt:lpstr>Hiccups</vt:lpstr>
      <vt:lpstr>Hiccups Causes</vt:lpstr>
      <vt:lpstr>Hiccups: Non Pharmacologic Therapy </vt:lpstr>
      <vt:lpstr>Hiccups: Pharmacologic Therapy </vt:lpstr>
      <vt:lpstr>Hiccups: Pharmacologic Therapy </vt:lpstr>
      <vt:lpstr>FOLKLORE REMEDIES</vt:lpstr>
      <vt:lpstr>Nausea &amp; Vomiting </vt:lpstr>
      <vt:lpstr>Nausea and Vomiting</vt:lpstr>
      <vt:lpstr>PowerPoint Presentation</vt:lpstr>
      <vt:lpstr>Nausea and Vomiting </vt:lpstr>
      <vt:lpstr>Stimuli of Vomiting Pathways</vt:lpstr>
      <vt:lpstr>RELATIVE ANTIEMETIC RECEPTOR AFFINITIES </vt:lpstr>
      <vt:lpstr>Cortical N/V: no single receptor / learned responses </vt:lpstr>
      <vt:lpstr>Vestibular N/V:  Histamine (H1) / Acetylcholine </vt:lpstr>
      <vt:lpstr>CTZ: Chemoreceptors, Dopamine type 2, 5HT3, Neurokinin 1  </vt:lpstr>
      <vt:lpstr>GI N/V: mechanoreceptors, chemoreceptors, 5HT3, anticholinergic, </vt:lpstr>
      <vt:lpstr>Clinical case</vt:lpstr>
      <vt:lpstr>QUESTION</vt:lpstr>
      <vt:lpstr>Constipation </vt:lpstr>
      <vt:lpstr>Constipation Case:</vt:lpstr>
      <vt:lpstr>Constipation continued:</vt:lpstr>
      <vt:lpstr>Constipation Pathophysiology</vt:lpstr>
      <vt:lpstr>Assessment of Constipation </vt:lpstr>
      <vt:lpstr>Treatment of Constipation </vt:lpstr>
      <vt:lpstr>Treatment of Constipation </vt:lpstr>
      <vt:lpstr>CLINICAL CASE</vt:lpstr>
      <vt:lpstr>Malignant Bowel Obstruction (MBO)</vt:lpstr>
      <vt:lpstr>MBO</vt:lpstr>
      <vt:lpstr>Vicious Cycle of MBO</vt:lpstr>
      <vt:lpstr>Approaches to Management of MBO</vt:lpstr>
      <vt:lpstr>MBO Goals of Care</vt:lpstr>
      <vt:lpstr>Management: Initial Steps</vt:lpstr>
      <vt:lpstr>Operative Interventions</vt:lpstr>
      <vt:lpstr>Venting Procedures</vt:lpstr>
      <vt:lpstr>Self Expanding Metallic Stents</vt:lpstr>
      <vt:lpstr>Medical Management of MBO</vt:lpstr>
      <vt:lpstr>Pain Control in MBO</vt:lpstr>
      <vt:lpstr>Reduce the GI Secretions </vt:lpstr>
      <vt:lpstr>Summary of Medical Therapy for MBO</vt:lpstr>
      <vt:lpstr>Depression </vt:lpstr>
      <vt:lpstr>Depression</vt:lpstr>
      <vt:lpstr>Depression </vt:lpstr>
      <vt:lpstr>CLINICAL CASE</vt:lpstr>
      <vt:lpstr>PowerPoint Presentation</vt:lpstr>
      <vt:lpstr>Delirium </vt:lpstr>
      <vt:lpstr>Delirium</vt:lpstr>
      <vt:lpstr>Delirium vs. Dementia </vt:lpstr>
      <vt:lpstr>Causes of Delirium (I WATCH DEATH)</vt:lpstr>
      <vt:lpstr>Medications Associated With Delirium </vt:lpstr>
      <vt:lpstr>Delirium Assessment</vt:lpstr>
      <vt:lpstr>Pharmacological Rx  of Delirium </vt:lpstr>
      <vt:lpstr>Non-Pharmacologic Rx Delirium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Symptom Management in Palliative Care</dc:title>
  <dc:creator>Pouria Kashkouli</dc:creator>
  <cp:lastModifiedBy>Jack MacMillan</cp:lastModifiedBy>
  <cp:revision>36</cp:revision>
  <dcterms:created xsi:type="dcterms:W3CDTF">2017-03-12T23:43:30Z</dcterms:created>
  <dcterms:modified xsi:type="dcterms:W3CDTF">2019-10-29T22:38:05Z</dcterms:modified>
</cp:coreProperties>
</file>